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Gill Sans"/>
      <p:regular r:id="rId19"/>
      <p:bold r:id="rId20"/>
    </p:embeddedFon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hEAio4VrkWIyRO2ltmB8xMwRlg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illSans-bold.fntdata"/><Relationship Id="rId22" Type="http://schemas.openxmlformats.org/officeDocument/2006/relationships/font" Target="fonts/OpenSans-bold.fntdata"/><Relationship Id="rId21" Type="http://schemas.openxmlformats.org/officeDocument/2006/relationships/font" Target="fonts/OpenSans-regular.fntdata"/><Relationship Id="rId24" Type="http://schemas.openxmlformats.org/officeDocument/2006/relationships/font" Target="fonts/OpenSans-boldItalic.fntdata"/><Relationship Id="rId23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GillSans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7d906a4c52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37d906a4c52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7d906a4c52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7d906a4c52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7d906a4c52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Show a good example of a reading record.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80" name="Google Shape;18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d23ebf8a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37d23ebf8a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g37d23ebf8a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7d23ebf8a4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7d23ebf8a4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g37d23ebf8a4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0;p18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ctr">
              <a:srgbClr val="000000">
                <a:alpha val="6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8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8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18"/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4" name="Google Shape;24;p18"/>
            <p:cNvCxnSpPr/>
            <p:nvPr/>
          </p:nvCxnSpPr>
          <p:spPr>
            <a:xfrm>
              <a:off x="5250180" y="1267730"/>
              <a:ext cx="0" cy="612648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" name="Google Shape;25;p18"/>
            <p:cNvCxnSpPr/>
            <p:nvPr/>
          </p:nvCxnSpPr>
          <p:spPr>
            <a:xfrm>
              <a:off x="6941820" y="1267730"/>
              <a:ext cx="0" cy="612648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" name="Google Shape;26;p18"/>
            <p:cNvCxnSpPr/>
            <p:nvPr/>
          </p:nvCxnSpPr>
          <p:spPr>
            <a:xfrm>
              <a:off x="5250180" y="1883664"/>
              <a:ext cx="1691640" cy="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7" name="Google Shape;27;p18"/>
          <p:cNvSpPr txBox="1"/>
          <p:nvPr>
            <p:ph type="ctrTitle"/>
          </p:nvPr>
        </p:nvSpPr>
        <p:spPr>
          <a:xfrm>
            <a:off x="1629103" y="2244830"/>
            <a:ext cx="8933796" cy="2437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800"/>
              <a:buFont typeface="Gill Sans"/>
              <a:buNone/>
              <a:defRPr b="0" sz="6800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" type="subTitle"/>
          </p:nvPr>
        </p:nvSpPr>
        <p:spPr>
          <a:xfrm>
            <a:off x="1629101" y="4682062"/>
            <a:ext cx="8936846" cy="457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18"/>
          <p:cNvSpPr txBox="1"/>
          <p:nvPr>
            <p:ph idx="10" type="dt"/>
          </p:nvPr>
        </p:nvSpPr>
        <p:spPr>
          <a:xfrm>
            <a:off x="5318760" y="1341256"/>
            <a:ext cx="1554480" cy="4855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1" type="ftr"/>
          </p:nvPr>
        </p:nvSpPr>
        <p:spPr>
          <a:xfrm>
            <a:off x="1629100" y="5177408"/>
            <a:ext cx="5730295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2" type="sldNum"/>
          </p:nvPr>
        </p:nvSpPr>
        <p:spPr>
          <a:xfrm>
            <a:off x="8606920" y="5177408"/>
            <a:ext cx="195598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1" type="body"/>
          </p:nvPr>
        </p:nvSpPr>
        <p:spPr>
          <a:xfrm rot="5400000">
            <a:off x="4171188" y="-1001268"/>
            <a:ext cx="3849624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27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7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7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 txBox="1"/>
          <p:nvPr>
            <p:ph type="title"/>
          </p:nvPr>
        </p:nvSpPr>
        <p:spPr>
          <a:xfrm rot="5400000">
            <a:off x="7543800" y="2209800"/>
            <a:ext cx="52578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8"/>
          <p:cNvSpPr txBox="1"/>
          <p:nvPr>
            <p:ph idx="1" type="body"/>
          </p:nvPr>
        </p:nvSpPr>
        <p:spPr>
          <a:xfrm rot="5400000">
            <a:off x="2247900" y="-647700"/>
            <a:ext cx="5257800" cy="80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4" name="Google Shape;104;p28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8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0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Google Shape;44;p21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ctr">
              <a:srgbClr val="000000">
                <a:alpha val="6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1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1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1"/>
          <p:cNvSpPr txBox="1"/>
          <p:nvPr>
            <p:ph type="title"/>
          </p:nvPr>
        </p:nvSpPr>
        <p:spPr>
          <a:xfrm>
            <a:off x="1629156" y="2275165"/>
            <a:ext cx="8933688" cy="2406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800"/>
              <a:buFont typeface="Gill Sans"/>
              <a:buNone/>
              <a:defRPr sz="6800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" name="Google Shape;48;p21"/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9" name="Google Shape;49;p21"/>
            <p:cNvCxnSpPr/>
            <p:nvPr/>
          </p:nvCxnSpPr>
          <p:spPr>
            <a:xfrm>
              <a:off x="5250180" y="1267730"/>
              <a:ext cx="0" cy="612648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" name="Google Shape;50;p21"/>
            <p:cNvCxnSpPr/>
            <p:nvPr/>
          </p:nvCxnSpPr>
          <p:spPr>
            <a:xfrm>
              <a:off x="6941820" y="1267730"/>
              <a:ext cx="0" cy="612648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21"/>
            <p:cNvCxnSpPr/>
            <p:nvPr/>
          </p:nvCxnSpPr>
          <p:spPr>
            <a:xfrm>
              <a:off x="5250180" y="1883664"/>
              <a:ext cx="1691640" cy="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21"/>
          <p:cNvSpPr txBox="1"/>
          <p:nvPr>
            <p:ph idx="1" type="body"/>
          </p:nvPr>
        </p:nvSpPr>
        <p:spPr>
          <a:xfrm>
            <a:off x="1629156" y="4682062"/>
            <a:ext cx="893978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21"/>
          <p:cNvSpPr txBox="1"/>
          <p:nvPr>
            <p:ph idx="10" type="dt"/>
          </p:nvPr>
        </p:nvSpPr>
        <p:spPr>
          <a:xfrm>
            <a:off x="5318760" y="1344502"/>
            <a:ext cx="1554480" cy="498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1" type="ftr"/>
          </p:nvPr>
        </p:nvSpPr>
        <p:spPr>
          <a:xfrm>
            <a:off x="1629157" y="5177408"/>
            <a:ext cx="5660134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8604504" y="5177408"/>
            <a:ext cx="1958339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" type="body"/>
          </p:nvPr>
        </p:nvSpPr>
        <p:spPr>
          <a:xfrm>
            <a:off x="1066800" y="2103120"/>
            <a:ext cx="4663440" cy="3749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59" name="Google Shape;59;p22"/>
          <p:cNvSpPr txBox="1"/>
          <p:nvPr>
            <p:ph idx="2" type="body"/>
          </p:nvPr>
        </p:nvSpPr>
        <p:spPr>
          <a:xfrm>
            <a:off x="6461760" y="2103120"/>
            <a:ext cx="4663440" cy="3749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60" name="Google Shape;60;p22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2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" type="body"/>
          </p:nvPr>
        </p:nvSpPr>
        <p:spPr>
          <a:xfrm>
            <a:off x="1069848" y="2074334"/>
            <a:ext cx="466344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i="0" sz="19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23"/>
          <p:cNvSpPr txBox="1"/>
          <p:nvPr>
            <p:ph idx="2" type="body"/>
          </p:nvPr>
        </p:nvSpPr>
        <p:spPr>
          <a:xfrm>
            <a:off x="1069848" y="2792472"/>
            <a:ext cx="4663440" cy="3163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67" name="Google Shape;67;p23"/>
          <p:cNvSpPr txBox="1"/>
          <p:nvPr>
            <p:ph idx="3" type="body"/>
          </p:nvPr>
        </p:nvSpPr>
        <p:spPr>
          <a:xfrm>
            <a:off x="6458712" y="2074334"/>
            <a:ext cx="466344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9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23"/>
          <p:cNvSpPr txBox="1"/>
          <p:nvPr>
            <p:ph idx="4" type="body"/>
          </p:nvPr>
        </p:nvSpPr>
        <p:spPr>
          <a:xfrm>
            <a:off x="6458712" y="2792471"/>
            <a:ext cx="4663440" cy="3164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rgbClr val="D8D8D8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 txBox="1"/>
          <p:nvPr>
            <p:ph type="title"/>
          </p:nvPr>
        </p:nvSpPr>
        <p:spPr>
          <a:xfrm>
            <a:off x="8458200" y="607392"/>
            <a:ext cx="3161963" cy="1645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b="0" sz="320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" type="body"/>
          </p:nvPr>
        </p:nvSpPr>
        <p:spPr>
          <a:xfrm>
            <a:off x="685800" y="609600"/>
            <a:ext cx="68580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Char char="◦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82" name="Google Shape;82;p25"/>
          <p:cNvSpPr txBox="1"/>
          <p:nvPr>
            <p:ph idx="2" type="body"/>
          </p:nvPr>
        </p:nvSpPr>
        <p:spPr>
          <a:xfrm>
            <a:off x="8458200" y="2336800"/>
            <a:ext cx="3161963" cy="36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3" name="Google Shape;83;p25"/>
          <p:cNvSpPr txBox="1"/>
          <p:nvPr>
            <p:ph idx="10" type="dt"/>
          </p:nvPr>
        </p:nvSpPr>
        <p:spPr>
          <a:xfrm>
            <a:off x="5588000" y="6035040"/>
            <a:ext cx="19558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5"/>
          <p:cNvSpPr txBox="1"/>
          <p:nvPr>
            <p:ph idx="11" type="ftr"/>
          </p:nvPr>
        </p:nvSpPr>
        <p:spPr>
          <a:xfrm>
            <a:off x="685801" y="6035040"/>
            <a:ext cx="45847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5"/>
          <p:cNvSpPr txBox="1"/>
          <p:nvPr>
            <p:ph idx="12" type="sldNum"/>
          </p:nvPr>
        </p:nvSpPr>
        <p:spPr>
          <a:xfrm>
            <a:off x="10396728" y="6035040"/>
            <a:ext cx="122343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rgbClr val="D8D8D8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6"/>
          <p:cNvSpPr/>
          <p:nvPr>
            <p:ph idx="2" type="pic"/>
          </p:nvPr>
        </p:nvSpPr>
        <p:spPr>
          <a:xfrm>
            <a:off x="228599" y="237744"/>
            <a:ext cx="7696201" cy="6382512"/>
          </a:xfrm>
          <a:prstGeom prst="rect">
            <a:avLst/>
          </a:prstGeom>
          <a:solidFill>
            <a:srgbClr val="BFCBCB"/>
          </a:solidFill>
          <a:ln>
            <a:noFill/>
          </a:ln>
        </p:spPr>
      </p:sp>
      <p:sp>
        <p:nvSpPr>
          <p:cNvPr id="89" name="Google Shape;89;p26"/>
          <p:cNvSpPr txBox="1"/>
          <p:nvPr>
            <p:ph idx="10" type="dt"/>
          </p:nvPr>
        </p:nvSpPr>
        <p:spPr>
          <a:xfrm>
            <a:off x="5662337" y="6035040"/>
            <a:ext cx="2071963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1" type="ftr"/>
          </p:nvPr>
        </p:nvSpPr>
        <p:spPr>
          <a:xfrm>
            <a:off x="612648" y="6035040"/>
            <a:ext cx="4588002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6"/>
          <p:cNvSpPr txBox="1"/>
          <p:nvPr>
            <p:ph idx="12" type="sldNum"/>
          </p:nvPr>
        </p:nvSpPr>
        <p:spPr>
          <a:xfrm>
            <a:off x="10396728" y="6035040"/>
            <a:ext cx="1225296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6"/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6"/>
          <p:cNvSpPr txBox="1"/>
          <p:nvPr>
            <p:ph type="title"/>
          </p:nvPr>
        </p:nvSpPr>
        <p:spPr>
          <a:xfrm>
            <a:off x="8477250" y="603504"/>
            <a:ext cx="3144774" cy="1645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b="0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6"/>
          <p:cNvSpPr txBox="1"/>
          <p:nvPr>
            <p:ph idx="1" type="body"/>
          </p:nvPr>
        </p:nvSpPr>
        <p:spPr>
          <a:xfrm>
            <a:off x="8477250" y="2386584"/>
            <a:ext cx="3144774" cy="3511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cap="sq" cmpd="sng" w="9525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ill Sans"/>
              <a:buNone/>
              <a:defRPr b="0" i="0" sz="44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" type="body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Garamond"/>
              <a:buChar char="◦"/>
              <a:defRPr b="0" i="0" sz="17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b="0" i="0" sz="13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b="0" i="0" sz="13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b="0" i="0" sz="13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5" name="Google Shape;15;p17"/>
          <p:cNvSpPr txBox="1"/>
          <p:nvPr>
            <p:ph idx="10" type="dt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" name="Google Shape;16;p17"/>
          <p:cNvSpPr txBox="1"/>
          <p:nvPr>
            <p:ph idx="11" type="ftr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" name="Google Shape;17;p17"/>
          <p:cNvSpPr txBox="1"/>
          <p:nvPr>
            <p:ph idx="12" type="sldNum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2.jpg"/><Relationship Id="rId6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5" name="Google Shape;115;p1"/>
          <p:cNvSpPr txBox="1"/>
          <p:nvPr>
            <p:ph type="ctrTitle"/>
          </p:nvPr>
        </p:nvSpPr>
        <p:spPr>
          <a:xfrm>
            <a:off x="8560024" y="1559768"/>
            <a:ext cx="3416553" cy="3135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3600"/>
              <a:t>WELCOME TO YEAR 5</a:t>
            </a:r>
            <a:endParaRPr/>
          </a:p>
        </p:txBody>
      </p:sp>
      <p:sp>
        <p:nvSpPr>
          <p:cNvPr id="116" name="Google Shape;116;p1"/>
          <p:cNvSpPr txBox="1"/>
          <p:nvPr>
            <p:ph idx="1" type="subTitle"/>
          </p:nvPr>
        </p:nvSpPr>
        <p:spPr>
          <a:xfrm>
            <a:off x="8560024" y="4708186"/>
            <a:ext cx="3238829" cy="1496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262626"/>
                </a:solidFill>
              </a:rPr>
              <a:t>2025</a:t>
            </a:r>
            <a:endParaRPr/>
          </a:p>
        </p:txBody>
      </p:sp>
      <p:sp>
        <p:nvSpPr>
          <p:cNvPr id="117" name="Google Shape;117;p1"/>
          <p:cNvSpPr/>
          <p:nvPr/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18" name="Google Shape;118;p1"/>
          <p:cNvCxnSpPr/>
          <p:nvPr/>
        </p:nvCxnSpPr>
        <p:spPr>
          <a:xfrm>
            <a:off x="9333618" y="-1172"/>
            <a:ext cx="0" cy="640080"/>
          </a:xfrm>
          <a:prstGeom prst="straightConnector1">
            <a:avLst/>
          </a:prstGeom>
          <a:solidFill>
            <a:srgbClr val="262626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"/>
          <p:cNvCxnSpPr/>
          <p:nvPr/>
        </p:nvCxnSpPr>
        <p:spPr>
          <a:xfrm>
            <a:off x="11025258" y="-1172"/>
            <a:ext cx="0" cy="640080"/>
          </a:xfrm>
          <a:prstGeom prst="straightConnector1">
            <a:avLst/>
          </a:prstGeom>
          <a:solidFill>
            <a:srgbClr val="262626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" name="Google Shape;120;p1"/>
          <p:cNvCxnSpPr/>
          <p:nvPr/>
        </p:nvCxnSpPr>
        <p:spPr>
          <a:xfrm>
            <a:off x="9333618" y="644123"/>
            <a:ext cx="1691640" cy="0"/>
          </a:xfrm>
          <a:prstGeom prst="straightConnector1">
            <a:avLst/>
          </a:prstGeom>
          <a:solidFill>
            <a:srgbClr val="262626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" name="Google Shape;12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33" y="1875108"/>
            <a:ext cx="7249349" cy="20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738255" y="625097"/>
            <a:ext cx="4753619" cy="543265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Year 5 Cedar</a:t>
            </a:r>
            <a:endParaRPr sz="35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PE lessons are 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Mondays</a:t>
            </a:r>
            <a:r>
              <a:rPr b="0" i="0" lang="en-US" sz="35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: </a:t>
            </a: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Outdoor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Tuesdays</a:t>
            </a:r>
            <a:r>
              <a:rPr b="0" i="0" lang="en-US" sz="35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Indoor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0" name="Google Shape;2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5651" y="705909"/>
            <a:ext cx="2524477" cy="22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3"/>
          <p:cNvSpPr txBox="1"/>
          <p:nvPr/>
        </p:nvSpPr>
        <p:spPr>
          <a:xfrm>
            <a:off x="5889523" y="3559277"/>
            <a:ext cx="5506200" cy="2124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Children should bring their PE kit in at the start of a term, in a bag to be kept on their name peg. </a:t>
            </a:r>
            <a:endParaRPr b="1" i="0" sz="2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We will send their PE kit home at the end of every half term. </a:t>
            </a:r>
            <a:endParaRPr b="1" i="0" sz="2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7d906a4c52_0_12"/>
          <p:cNvSpPr/>
          <p:nvPr/>
        </p:nvSpPr>
        <p:spPr>
          <a:xfrm>
            <a:off x="738255" y="625097"/>
            <a:ext cx="4753500" cy="54327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Year 5 Ash</a:t>
            </a:r>
            <a:endParaRPr sz="35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PE lessons are 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Mondays</a:t>
            </a:r>
            <a:r>
              <a:rPr b="0" i="0" lang="en-US" sz="35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: </a:t>
            </a: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Outdoor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Wednesdays</a:t>
            </a:r>
            <a:r>
              <a:rPr b="0" i="0" lang="en-US" sz="35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en-US" sz="3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Indoor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7" name="Google Shape;227;g37d906a4c52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5651" y="705909"/>
            <a:ext cx="2524477" cy="22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7d906a4c52_0_12"/>
          <p:cNvSpPr txBox="1"/>
          <p:nvPr/>
        </p:nvSpPr>
        <p:spPr>
          <a:xfrm>
            <a:off x="5889523" y="3559277"/>
            <a:ext cx="5506200" cy="2124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Children should bring their PE kit in at the start of a term, in a bag to be kept on their name peg. </a:t>
            </a:r>
            <a:endParaRPr b="1" i="0" sz="2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We will send their PE kit home at the end of every half term. </a:t>
            </a:r>
            <a:endParaRPr b="1" i="0" sz="2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/>
          <p:nvPr/>
        </p:nvSpPr>
        <p:spPr>
          <a:xfrm>
            <a:off x="668632" y="2490162"/>
            <a:ext cx="62367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Official communication will be sent via Arbor.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Google Classroom will be used as a learning resources for the children. 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rbor – Communication from School | Menston Primary School" id="234" name="Google Shape;2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8326" y="2369701"/>
            <a:ext cx="1481550" cy="14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5328" y="548153"/>
            <a:ext cx="4682125" cy="132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5325" y="4191812"/>
            <a:ext cx="2428875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ill Sans"/>
              <a:buNone/>
            </a:pPr>
            <a:r>
              <a:rPr lang="en-US"/>
              <a:t>Trips &amp; Special Events to look forward to...</a:t>
            </a:r>
            <a:endParaRPr/>
          </a:p>
        </p:txBody>
      </p:sp>
      <p:sp>
        <p:nvSpPr>
          <p:cNvPr id="242" name="Google Shape;242;p15"/>
          <p:cNvSpPr txBox="1"/>
          <p:nvPr>
            <p:ph idx="1" type="body"/>
          </p:nvPr>
        </p:nvSpPr>
        <p:spPr>
          <a:xfrm>
            <a:off x="999067" y="2014194"/>
            <a:ext cx="10058400" cy="384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0667" y="4272966"/>
            <a:ext cx="2676899" cy="209579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 txBox="1"/>
          <p:nvPr/>
        </p:nvSpPr>
        <p:spPr>
          <a:xfrm>
            <a:off x="931322" y="2238300"/>
            <a:ext cx="71868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Science Museum</a:t>
            </a:r>
            <a:r>
              <a:rPr b="0" i="0" lang="en-US" sz="3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– </a:t>
            </a:r>
            <a:r>
              <a:rPr lang="en-US" sz="3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Science (Autumn 2)</a:t>
            </a:r>
            <a:endParaRPr b="0" i="0" sz="31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3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</a:t>
            </a:r>
            <a:r>
              <a:rPr lang="en-US" sz="3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ower of London</a:t>
            </a:r>
            <a:r>
              <a:rPr b="0" i="0" lang="en-US" sz="3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– </a:t>
            </a:r>
            <a:r>
              <a:rPr lang="en-US" sz="3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History (Spring 1)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National Gallery</a:t>
            </a:r>
            <a:r>
              <a:rPr b="0" i="0" lang="en-US" sz="3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– </a:t>
            </a:r>
            <a:r>
              <a:rPr lang="en-US" sz="3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Art (summer term)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ctr">
              <a:srgbClr val="000000">
                <a:alpha val="6549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1" name="Google Shape;251;p16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2" name="Google Shape;252;p16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53" name="Google Shape;253;p16"/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54" name="Google Shape;254;p16"/>
            <p:cNvCxnSpPr/>
            <p:nvPr/>
          </p:nvCxnSpPr>
          <p:spPr>
            <a:xfrm>
              <a:off x="5250180" y="1267730"/>
              <a:ext cx="0" cy="612648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6941820" y="1267730"/>
              <a:ext cx="0" cy="612648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5250180" y="1883664"/>
              <a:ext cx="1691640" cy="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7" name="Google Shape;257;p16"/>
          <p:cNvSpPr/>
          <p:nvPr/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ctr">
              <a:srgbClr val="000000">
                <a:alpha val="6549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8" name="Google Shape;258;p16"/>
          <p:cNvSpPr/>
          <p:nvPr/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lt1"/>
          </a:solidFill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9" name="Google Shape;259;p16"/>
          <p:cNvSpPr txBox="1"/>
          <p:nvPr>
            <p:ph type="title"/>
          </p:nvPr>
        </p:nvSpPr>
        <p:spPr>
          <a:xfrm>
            <a:off x="1136849" y="1348844"/>
            <a:ext cx="5716338" cy="3042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Gill Sans"/>
              <a:buNone/>
            </a:pPr>
            <a:r>
              <a:rPr lang="en-US" sz="6000" cap="none"/>
              <a:t>ANY QUESTIONS?</a:t>
            </a:r>
            <a:endParaRPr/>
          </a:p>
        </p:txBody>
      </p:sp>
      <p:sp>
        <p:nvSpPr>
          <p:cNvPr id="260" name="Google Shape;260;p16"/>
          <p:cNvSpPr/>
          <p:nvPr/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61" name="Google Shape;261;p16"/>
          <p:cNvCxnSpPr/>
          <p:nvPr/>
        </p:nvCxnSpPr>
        <p:spPr>
          <a:xfrm>
            <a:off x="3149198" y="446823"/>
            <a:ext cx="0" cy="640080"/>
          </a:xfrm>
          <a:prstGeom prst="straightConnector1">
            <a:avLst/>
          </a:prstGeom>
          <a:solidFill>
            <a:srgbClr val="262626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6"/>
          <p:cNvCxnSpPr/>
          <p:nvPr/>
        </p:nvCxnSpPr>
        <p:spPr>
          <a:xfrm>
            <a:off x="4840838" y="446823"/>
            <a:ext cx="0" cy="640080"/>
          </a:xfrm>
          <a:prstGeom prst="straightConnector1">
            <a:avLst/>
          </a:prstGeom>
          <a:solidFill>
            <a:srgbClr val="262626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6"/>
          <p:cNvCxnSpPr/>
          <p:nvPr/>
        </p:nvCxnSpPr>
        <p:spPr>
          <a:xfrm>
            <a:off x="3149198" y="1092118"/>
            <a:ext cx="1691640" cy="0"/>
          </a:xfrm>
          <a:prstGeom prst="straightConnector1">
            <a:avLst/>
          </a:prstGeom>
          <a:solidFill>
            <a:srgbClr val="262626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6549" y="1823345"/>
            <a:ext cx="3513108" cy="3229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>
            <p:ph type="title"/>
          </p:nvPr>
        </p:nvSpPr>
        <p:spPr>
          <a:xfrm>
            <a:off x="1128300" y="632219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ill Sans"/>
              <a:buNone/>
            </a:pPr>
            <a:r>
              <a:rPr lang="en-US"/>
              <a:t>The Year 5 Team</a:t>
            </a:r>
            <a:endParaRPr/>
          </a:p>
        </p:txBody>
      </p:sp>
      <p:sp>
        <p:nvSpPr>
          <p:cNvPr id="127" name="Google Shape;127;p2"/>
          <p:cNvSpPr txBox="1"/>
          <p:nvPr/>
        </p:nvSpPr>
        <p:spPr>
          <a:xfrm>
            <a:off x="599057" y="5016068"/>
            <a:ext cx="168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Mrs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Samways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5472672" y="5016068"/>
            <a:ext cx="168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Mrs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Thompson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7741423" y="5016068"/>
            <a:ext cx="168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Mrs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Collins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2874547" y="5008830"/>
            <a:ext cx="168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Rueda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481658" y="2014194"/>
            <a:ext cx="2123100" cy="26172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Please add photo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2718429" y="2050852"/>
            <a:ext cx="2123100" cy="26172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Please add photo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5190434" y="2003827"/>
            <a:ext cx="2123100" cy="26172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Please add photo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7438994" y="2003827"/>
            <a:ext cx="2123100" cy="26172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Please add photo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1002851" y="5718929"/>
            <a:ext cx="305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 Teachers</a:t>
            </a:r>
            <a:endParaRPr b="0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6112318" y="5780429"/>
            <a:ext cx="305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Teaching Assistants</a:t>
            </a:r>
            <a:endParaRPr b="0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 b="0" l="269910" r="-269910" t="0"/>
          <a:stretch/>
        </p:blipFill>
        <p:spPr>
          <a:xfrm>
            <a:off x="9687575" y="2050900"/>
            <a:ext cx="2123100" cy="261707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6D7B7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38" y="2014200"/>
            <a:ext cx="2123100" cy="26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"/>
          <p:cNvSpPr txBox="1"/>
          <p:nvPr/>
        </p:nvSpPr>
        <p:spPr>
          <a:xfrm>
            <a:off x="9908223" y="5008818"/>
            <a:ext cx="168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Mrs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Williams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9819897" y="5780425"/>
            <a:ext cx="194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SENDCO</a:t>
            </a:r>
            <a:endParaRPr b="0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1" name="Google Shape;141;p2" title="LeanneWilliam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7575" y="2045613"/>
            <a:ext cx="2123100" cy="26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9000" y="1975400"/>
            <a:ext cx="2123101" cy="264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8425" y="2022400"/>
            <a:ext cx="2123100" cy="264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"/>
          <p:cNvSpPr txBox="1"/>
          <p:nvPr>
            <p:ph type="title"/>
          </p:nvPr>
        </p:nvSpPr>
        <p:spPr>
          <a:xfrm>
            <a:off x="2165150" y="644190"/>
            <a:ext cx="49575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ill Sans"/>
              <a:buNone/>
            </a:pPr>
            <a:r>
              <a:rPr lang="en-US"/>
              <a:t>Welcome</a:t>
            </a:r>
            <a:endParaRPr/>
          </a:p>
        </p:txBody>
      </p:sp>
      <p:sp>
        <p:nvSpPr>
          <p:cNvPr id="149" name="Google Shape;149;p3"/>
          <p:cNvSpPr txBox="1"/>
          <p:nvPr>
            <p:ph idx="1" type="body"/>
          </p:nvPr>
        </p:nvSpPr>
        <p:spPr>
          <a:xfrm>
            <a:off x="798000" y="2035675"/>
            <a:ext cx="10596000" cy="42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The aim and purpose of what we do at Parkside Primary School is to ‘</a:t>
            </a:r>
            <a:r>
              <a:rPr b="1" i="1" lang="en-US" sz="2400"/>
              <a:t>Nurture and inspire young minds towards a bright future.</a:t>
            </a:r>
            <a:r>
              <a:rPr lang="en-US" sz="2400"/>
              <a:t>’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/>
              <a:t>We believe that all children: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/>
              <a:t>Learn best in a caring, stimulating and exciting environment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/>
              <a:t>Need to feel secure and safe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/>
              <a:t>Need to experience trust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/>
              <a:t>Need to experience success and to be valued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/>
              <a:t>Need to learn social, academic and moral skills to enable them to live in a constantly changing society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/>
              <a:t>Should learn to be flexible enough to enable them to adapt to changing circumstances</a:t>
            </a:r>
            <a:endParaRPr b="1" sz="2400"/>
          </a:p>
        </p:txBody>
      </p:sp>
      <p:pic>
        <p:nvPicPr>
          <p:cNvPr id="150" name="Google Shape;1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0251" y="556801"/>
            <a:ext cx="3693750" cy="10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>
            <p:ph idx="4294967295" type="title"/>
          </p:nvPr>
        </p:nvSpPr>
        <p:spPr>
          <a:xfrm>
            <a:off x="1200150" y="442383"/>
            <a:ext cx="97917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2800"/>
              <a:t>Year 5 Curriculum </a:t>
            </a:r>
            <a:endParaRPr/>
          </a:p>
        </p:txBody>
      </p:sp>
      <p:pic>
        <p:nvPicPr>
          <p:cNvPr id="156" name="Google Shape;15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875" y="855758"/>
            <a:ext cx="7670784" cy="563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7d906a4c5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350" y="286400"/>
            <a:ext cx="7360975" cy="62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cap="sq" cmpd="sng" w="9525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819883" y="805445"/>
            <a:ext cx="3616369" cy="5244498"/>
          </a:xfrm>
          <a:prstGeom prst="rect">
            <a:avLst/>
          </a:prstGeom>
          <a:noFill/>
          <a:ln cap="sq" cmpd="sng" w="9525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green pen with a cap&#10;&#10;Description automatically generated" id="172" name="Google Shape;1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219" y="2476445"/>
            <a:ext cx="2957993" cy="1902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9"/>
          <p:cNvSpPr/>
          <p:nvPr/>
        </p:nvSpPr>
        <p:spPr>
          <a:xfrm>
            <a:off x="5258001" y="255102"/>
            <a:ext cx="6705400" cy="6361598"/>
          </a:xfrm>
          <a:prstGeom prst="rect">
            <a:avLst/>
          </a:prstGeom>
          <a:solidFill>
            <a:srgbClr val="D8D8D8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5422592" y="393365"/>
            <a:ext cx="6364719" cy="6035547"/>
          </a:xfrm>
          <a:prstGeom prst="rect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" name="Google Shape;175;p9"/>
          <p:cNvSpPr txBox="1"/>
          <p:nvPr/>
        </p:nvSpPr>
        <p:spPr>
          <a:xfrm>
            <a:off x="5802199" y="13800"/>
            <a:ext cx="5985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ill Sans"/>
              <a:buNone/>
            </a:pPr>
            <a:r>
              <a:rPr b="0" i="0" lang="en-US" sz="35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Supporting Children’s Learning.</a:t>
            </a:r>
            <a:r>
              <a:rPr b="0" i="0" lang="en-US" sz="4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5769375" y="1307625"/>
            <a:ext cx="58839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Children are supported in lessons in variety of ways throughout lessons.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During whole class teaching, we use high quality models to support the children’s thinking.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Flipcharts will be created and used in lessons to support the children’s thinking.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Working walls will be used to display key ideas and concepts in the classroom.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Live feedback for the children will involve discussion, questions and sometimes written models or “next steps for greater depth” stickers.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Pupils respond to feedback with purple pen so that their progress is evident.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You will have the opportunity to see this in your child’s book at parent consultations.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/>
          <p:nvPr>
            <p:ph idx="4294967295" type="title"/>
          </p:nvPr>
        </p:nvSpPr>
        <p:spPr>
          <a:xfrm>
            <a:off x="575733" y="482071"/>
            <a:ext cx="2616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2800"/>
              <a:t>Home Learning </a:t>
            </a:r>
            <a:endParaRPr/>
          </a:p>
        </p:txBody>
      </p:sp>
      <p:sp>
        <p:nvSpPr>
          <p:cNvPr id="183" name="Google Shape;183;p10"/>
          <p:cNvSpPr txBox="1"/>
          <p:nvPr/>
        </p:nvSpPr>
        <p:spPr>
          <a:xfrm>
            <a:off x="575733" y="1332758"/>
            <a:ext cx="22803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Daily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 reading and sharing stories.</a:t>
            </a:r>
            <a:r>
              <a:rPr b="0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 An adult at home to complete the reading record to show that reading has been heard.</a:t>
            </a:r>
            <a:endParaRPr b="0" i="0" sz="1800" u="sng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Weekly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 Spelling activities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Weekly 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Times Tables Rock stars online and activities on Purple Mash.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4" name="Google Shape;1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1750" y="4566846"/>
            <a:ext cx="1111680" cy="81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2924" y="1327229"/>
            <a:ext cx="1280677" cy="1240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186" name="Google Shape;18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0093" y="3177718"/>
            <a:ext cx="11049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5544200" y="2577650"/>
            <a:ext cx="667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Photo of your home learning matrix </a:t>
            </a:r>
            <a:endParaRPr b="0" i="0" sz="17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0479" y="482075"/>
            <a:ext cx="7061675" cy="564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g37d23ebf8a4_0_0"/>
          <p:cNvGrpSpPr/>
          <p:nvPr/>
        </p:nvGrpSpPr>
        <p:grpSpPr>
          <a:xfrm>
            <a:off x="2579428" y="1195500"/>
            <a:ext cx="8003743" cy="1457613"/>
            <a:chOff x="1295400" y="1371225"/>
            <a:chExt cx="8449898" cy="1538866"/>
          </a:xfrm>
        </p:grpSpPr>
        <p:pic>
          <p:nvPicPr>
            <p:cNvPr id="195" name="Google Shape;195;g37d23ebf8a4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95400" y="1374250"/>
              <a:ext cx="1450425" cy="153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g37d23ebf8a4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45825" y="1374250"/>
              <a:ext cx="1360784" cy="153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g37d23ebf8a4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06601" y="1374250"/>
              <a:ext cx="1360775" cy="1532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g37d23ebf8a4_0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89202" y="1374250"/>
              <a:ext cx="1159547" cy="153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g37d23ebf8a4_0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48752" y="1374250"/>
              <a:ext cx="1896546" cy="153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g37d23ebf8a4_0_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370788" y="1371225"/>
              <a:ext cx="1450425" cy="15388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g37d23ebf8a4_0_0"/>
          <p:cNvSpPr txBox="1"/>
          <p:nvPr/>
        </p:nvSpPr>
        <p:spPr>
          <a:xfrm>
            <a:off x="619550" y="2737725"/>
            <a:ext cx="64611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Jade Green sweatshirt / cardigan embroidered with school logo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Grey or black trousers (Tailored shorts in the summer)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Grey pinafore dress/ grey skirt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Socks must be plain white, black, or grey. Tights can be grey or black.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polo shirt/blouse/shirt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Black, smart, closed toe shoes (no heels, boots or sports trainers)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Green checked summer dress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Warm Coat (during cold weather)</a:t>
            </a:r>
            <a:endParaRPr b="0" i="0" sz="15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2" name="Google Shape;202;g37d23ebf8a4_0_0"/>
          <p:cNvSpPr txBox="1"/>
          <p:nvPr>
            <p:ph type="title"/>
          </p:nvPr>
        </p:nvSpPr>
        <p:spPr>
          <a:xfrm>
            <a:off x="1343388" y="164030"/>
            <a:ext cx="9505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>
                <a:solidFill>
                  <a:schemeClr val="dk1"/>
                </a:solidFill>
              </a:rPr>
              <a:t>Our School Uniform </a:t>
            </a:r>
            <a:endParaRPr/>
          </a:p>
        </p:txBody>
      </p:sp>
      <p:sp>
        <p:nvSpPr>
          <p:cNvPr id="203" name="Google Shape;203;g37d23ebf8a4_0_0"/>
          <p:cNvSpPr txBox="1"/>
          <p:nvPr/>
        </p:nvSpPr>
        <p:spPr>
          <a:xfrm>
            <a:off x="7454439" y="3005567"/>
            <a:ext cx="3615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P.E. Kit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white polo shirt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Black shorts/ tracksuit bottoms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Trainers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Please bring PE kit to school in a bag; this is to be kept in school and sent home half termly.  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4" name="Google Shape;204;g37d23ebf8a4_0_0"/>
          <p:cNvSpPr txBox="1"/>
          <p:nvPr/>
        </p:nvSpPr>
        <p:spPr>
          <a:xfrm>
            <a:off x="7367439" y="5584884"/>
            <a:ext cx="3789600" cy="4308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All uniform MUST be labelled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5" name="Google Shape;205;g37d23ebf8a4_0_0"/>
          <p:cNvSpPr txBox="1"/>
          <p:nvPr/>
        </p:nvSpPr>
        <p:spPr>
          <a:xfrm>
            <a:off x="509875" y="5037475"/>
            <a:ext cx="56388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Earrings, if worn, should be plain studs.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 other jewellery other than a watch is acceptable, unless it is faith related and a parent has specified this.</a:t>
            </a:r>
            <a:endParaRPr b="0" i="0" sz="13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Char char="●"/>
            </a:pPr>
            <a:r>
              <a:rPr b="0" i="0" lang="en-US" sz="13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Nail varnish is not to be worn.</a:t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d23ebf8a4_0_40"/>
          <p:cNvSpPr txBox="1"/>
          <p:nvPr/>
        </p:nvSpPr>
        <p:spPr>
          <a:xfrm>
            <a:off x="1026825" y="1535625"/>
            <a:ext cx="851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673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Uniform can be purchased from the link on our school website: </a:t>
            </a:r>
            <a:endParaRPr b="0" i="0" sz="22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" name="Google Shape;212;g37d23ebf8a4_0_40"/>
          <p:cNvSpPr txBox="1"/>
          <p:nvPr>
            <p:ph type="title"/>
          </p:nvPr>
        </p:nvSpPr>
        <p:spPr>
          <a:xfrm>
            <a:off x="1343388" y="164030"/>
            <a:ext cx="9505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>
                <a:solidFill>
                  <a:schemeClr val="dk1"/>
                </a:solidFill>
              </a:rPr>
              <a:t>Our School Uniform </a:t>
            </a:r>
            <a:endParaRPr/>
          </a:p>
        </p:txBody>
      </p:sp>
      <p:pic>
        <p:nvPicPr>
          <p:cNvPr id="213" name="Google Shape;213;g37d23ebf8a4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425" y="2235774"/>
            <a:ext cx="6669422" cy="180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7d23ebf8a4_0_40"/>
          <p:cNvSpPr txBox="1"/>
          <p:nvPr/>
        </p:nvSpPr>
        <p:spPr>
          <a:xfrm>
            <a:off x="1261250" y="4374950"/>
            <a:ext cx="717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Pre-loved uniform is available in the office before and after school daily.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avonVTI">
  <a:themeElements>
    <a:clrScheme name="Custom 8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2021-07-07T19:42:34Z</dcterms:created>
  <dc:creator>Raj Khindey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0x010100149CF9466D6FE041A16D5B674D569EC5</vt:lpwstr>
  </property>
  <property fmtid="{D5CDD505-2E9C-101B-9397-08002B2CF9AE}" pid="3" name="MediaServiceImageTags">
    <vt:lpwstr/>
  </property>
</Properties>
</file>