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Gill Sans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VJGzA6rU8upU1Vdb3XkA7DgJF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GillSans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d23fe99b7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37d23fe99b7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d23fe99b7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7d23fe99b7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37d23fe99b7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d23fe99b7_0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37d23fe99b7_0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37d23fe99b7_0_1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7d23fe99b7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37d23fe99b7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dce7b9095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7dce7b909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7dce7b9095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d23fe99b7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37d23fe99b7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d23fe99b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7d23fe99b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d23fe99b7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37d23fe99b7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Show a good example of a reading record.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84" name="Google Shape;18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Show a good example of a reading record.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95" name="Google Shape;19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8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Google Shape;24;p18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18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" name="Google Shape;26;p18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" name="Google Shape;27;p18"/>
          <p:cNvSpPr txBox="1"/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Gill Sans"/>
              <a:buNone/>
              <a:defRPr b="0" sz="6800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subTitle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" type="body"/>
          </p:nvPr>
        </p:nvSpPr>
        <p:spPr>
          <a:xfrm rot="5400000">
            <a:off x="4171188" y="-1001268"/>
            <a:ext cx="3849624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Google Shape;44;p21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1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1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1"/>
          <p:cNvSpPr txBox="1"/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Gill Sans"/>
              <a:buNone/>
              <a:defRPr sz="6800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8" name="Google Shape;48;p21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9" name="Google Shape;49;p21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" name="Google Shape;50;p21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21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10" type="dt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1" type="ftr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9" name="Google Shape;59;p22"/>
          <p:cNvSpPr txBox="1"/>
          <p:nvPr>
            <p:ph idx="2" type="body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0" name="Google Shape;60;p22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23"/>
          <p:cNvSpPr txBox="1"/>
          <p:nvPr>
            <p:ph idx="2" type="body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7" name="Google Shape;67;p23"/>
          <p:cNvSpPr txBox="1"/>
          <p:nvPr>
            <p:ph idx="3" type="body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23"/>
          <p:cNvSpPr txBox="1"/>
          <p:nvPr>
            <p:ph idx="4" type="body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 txBox="1"/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sz="3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82" name="Google Shape;82;p25"/>
          <p:cNvSpPr txBox="1"/>
          <p:nvPr>
            <p:ph idx="2" type="body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6"/>
          <p:cNvSpPr/>
          <p:nvPr>
            <p:ph idx="2" type="pic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BFCBCB"/>
          </a:solidFill>
          <a:ln>
            <a:noFill/>
          </a:ln>
        </p:spPr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6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6"/>
          <p:cNvSpPr txBox="1"/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ill Sans"/>
              <a:buNone/>
              <a:defRPr b="0" i="0" sz="44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aramond"/>
              <a:buChar char="◦"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7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17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Relationship Id="rId5" Type="http://schemas.openxmlformats.org/officeDocument/2006/relationships/image" Target="../media/image24.jpg"/><Relationship Id="rId6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jp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d23fe99b7_0_1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g37d23fe99b7_0_1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g37d23fe99b7_0_142"/>
          <p:cNvSpPr/>
          <p:nvPr/>
        </p:nvSpPr>
        <p:spPr>
          <a:xfrm>
            <a:off x="-1867" y="0"/>
            <a:ext cx="8168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4" name="Google Shape;114;g37d23fe99b7_0_142"/>
          <p:cNvSpPr/>
          <p:nvPr/>
        </p:nvSpPr>
        <p:spPr>
          <a:xfrm>
            <a:off x="8331468" y="164592"/>
            <a:ext cx="3708900" cy="6540300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g37d23fe99b7_0_142"/>
          <p:cNvSpPr txBox="1"/>
          <p:nvPr>
            <p:ph type="ctrTitle"/>
          </p:nvPr>
        </p:nvSpPr>
        <p:spPr>
          <a:xfrm>
            <a:off x="8560024" y="1559768"/>
            <a:ext cx="34167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lang="en-US" sz="3600"/>
              <a:t>WELCOME TO YEAR 1</a:t>
            </a:r>
            <a:endParaRPr/>
          </a:p>
        </p:txBody>
      </p:sp>
      <p:sp>
        <p:nvSpPr>
          <p:cNvPr id="116" name="Google Shape;116;g37d23fe99b7_0_142"/>
          <p:cNvSpPr txBox="1"/>
          <p:nvPr>
            <p:ph idx="1" type="subTitle"/>
          </p:nvPr>
        </p:nvSpPr>
        <p:spPr>
          <a:xfrm>
            <a:off x="8560024" y="4708186"/>
            <a:ext cx="3238800" cy="14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262626"/>
                </a:solidFill>
              </a:rPr>
              <a:t>2025</a:t>
            </a:r>
            <a:endParaRPr/>
          </a:p>
        </p:txBody>
      </p:sp>
      <p:sp>
        <p:nvSpPr>
          <p:cNvPr id="117" name="Google Shape;117;g37d23fe99b7_0_142"/>
          <p:cNvSpPr/>
          <p:nvPr/>
        </p:nvSpPr>
        <p:spPr>
          <a:xfrm>
            <a:off x="9219318" y="0"/>
            <a:ext cx="19203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18" name="Google Shape;118;g37d23fe99b7_0_142"/>
          <p:cNvCxnSpPr/>
          <p:nvPr/>
        </p:nvCxnSpPr>
        <p:spPr>
          <a:xfrm>
            <a:off x="9333618" y="-1172"/>
            <a:ext cx="0" cy="640200"/>
          </a:xfrm>
          <a:prstGeom prst="straightConnector1">
            <a:avLst/>
          </a:prstGeom>
          <a:solidFill>
            <a:srgbClr val="262626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g37d23fe99b7_0_142"/>
          <p:cNvCxnSpPr/>
          <p:nvPr/>
        </p:nvCxnSpPr>
        <p:spPr>
          <a:xfrm>
            <a:off x="11025258" y="-1172"/>
            <a:ext cx="0" cy="640200"/>
          </a:xfrm>
          <a:prstGeom prst="straightConnector1">
            <a:avLst/>
          </a:prstGeom>
          <a:solidFill>
            <a:srgbClr val="262626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g37d23fe99b7_0_142"/>
          <p:cNvCxnSpPr/>
          <p:nvPr/>
        </p:nvCxnSpPr>
        <p:spPr>
          <a:xfrm>
            <a:off x="9333618" y="644123"/>
            <a:ext cx="1691700" cy="0"/>
          </a:xfrm>
          <a:prstGeom prst="straightConnector1">
            <a:avLst/>
          </a:prstGeom>
          <a:solidFill>
            <a:srgbClr val="262626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" name="Google Shape;121;g37d23fe99b7_0_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33" y="1875108"/>
            <a:ext cx="7249349" cy="20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g37d23fe99b7_0_28"/>
          <p:cNvGrpSpPr/>
          <p:nvPr/>
        </p:nvGrpSpPr>
        <p:grpSpPr>
          <a:xfrm>
            <a:off x="2579428" y="1195500"/>
            <a:ext cx="8003743" cy="1457613"/>
            <a:chOff x="1295400" y="1371225"/>
            <a:chExt cx="8449898" cy="1538866"/>
          </a:xfrm>
        </p:grpSpPr>
        <p:pic>
          <p:nvPicPr>
            <p:cNvPr id="206" name="Google Shape;206;g37d23fe99b7_0_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5400" y="1374250"/>
              <a:ext cx="1450425" cy="153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g37d23fe99b7_0_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45825" y="1374250"/>
              <a:ext cx="1360784" cy="153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g37d23fe99b7_0_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06601" y="1374250"/>
              <a:ext cx="1360775" cy="1532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g37d23fe99b7_0_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89202" y="1374250"/>
              <a:ext cx="1159547" cy="153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g37d23fe99b7_0_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48752" y="1374250"/>
              <a:ext cx="1896546" cy="153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g37d23fe99b7_0_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70788" y="1371225"/>
              <a:ext cx="1450425" cy="15388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g37d23fe99b7_0_28"/>
          <p:cNvSpPr txBox="1"/>
          <p:nvPr/>
        </p:nvSpPr>
        <p:spPr>
          <a:xfrm>
            <a:off x="619550" y="2737725"/>
            <a:ext cx="64611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Jade Green sweatshirt / cardigan embroidered with school logo</a:t>
            </a:r>
            <a:endParaRPr b="0" i="0" sz="1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Grey or black trousers (Tailored shorts in the summer)</a:t>
            </a:r>
            <a:endParaRPr b="0" i="0" sz="1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Grey pinafore dress/ grey skirt</a:t>
            </a:r>
            <a:endParaRPr b="0" i="0" sz="1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Socks must be plain white, black, or grey. Tights can be grey or black.</a:t>
            </a:r>
            <a:endParaRPr b="0" i="0" sz="1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White polo shirt/blouse/shirt</a:t>
            </a:r>
            <a:endParaRPr b="0" i="0" sz="1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Black, smart, closed toe shoes (no heels, boots or sports trainers)</a:t>
            </a:r>
            <a:endParaRPr b="0" i="0" sz="1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Green checked summer dress</a:t>
            </a:r>
            <a:endParaRPr b="0" i="0" sz="1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Warm Coat (during cold weather)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g37d23fe99b7_0_28"/>
          <p:cNvSpPr txBox="1"/>
          <p:nvPr>
            <p:ph type="title"/>
          </p:nvPr>
        </p:nvSpPr>
        <p:spPr>
          <a:xfrm>
            <a:off x="1343388" y="164030"/>
            <a:ext cx="9505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>
                <a:solidFill>
                  <a:schemeClr val="dk1"/>
                </a:solidFill>
              </a:rPr>
              <a:t>Our School Uniform </a:t>
            </a:r>
            <a:endParaRPr/>
          </a:p>
        </p:txBody>
      </p:sp>
      <p:sp>
        <p:nvSpPr>
          <p:cNvPr id="214" name="Google Shape;214;g37d23fe99b7_0_28"/>
          <p:cNvSpPr txBox="1"/>
          <p:nvPr/>
        </p:nvSpPr>
        <p:spPr>
          <a:xfrm>
            <a:off x="7454439" y="3005567"/>
            <a:ext cx="3615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P.E. Kit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white polo shirt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Black shorts/ tracksuit bottoms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Trainers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Please bring PE kit to school in a bag; this is to be kept in school and sent home half termly. 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5" name="Google Shape;215;g37d23fe99b7_0_28"/>
          <p:cNvSpPr txBox="1"/>
          <p:nvPr/>
        </p:nvSpPr>
        <p:spPr>
          <a:xfrm>
            <a:off x="7367439" y="5584884"/>
            <a:ext cx="3789600" cy="430800"/>
          </a:xfrm>
          <a:prstGeom prst="rect">
            <a:avLst/>
          </a:prstGeom>
          <a:solidFill>
            <a:srgbClr val="12C6A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All uniform MUST be labelled</a:t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g37d23fe99b7_0_28"/>
          <p:cNvSpPr txBox="1"/>
          <p:nvPr/>
        </p:nvSpPr>
        <p:spPr>
          <a:xfrm>
            <a:off x="457325" y="5352600"/>
            <a:ext cx="56388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Earrings, if worn, should be plain studs.</a:t>
            </a:r>
            <a:endParaRPr b="0" i="0" sz="1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other jewellery other than a watch is acceptable, unless it is faith related and a parent has specified this.</a:t>
            </a:r>
            <a:endParaRPr b="0" i="0" sz="1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Nail varnish is not to be worn.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7d23fe99b7_0_191"/>
          <p:cNvSpPr txBox="1"/>
          <p:nvPr/>
        </p:nvSpPr>
        <p:spPr>
          <a:xfrm>
            <a:off x="1026825" y="1535625"/>
            <a:ext cx="851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673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Uniform can be purchased from the link on our school website: 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g37d23fe99b7_0_191"/>
          <p:cNvSpPr txBox="1"/>
          <p:nvPr>
            <p:ph type="title"/>
          </p:nvPr>
        </p:nvSpPr>
        <p:spPr>
          <a:xfrm>
            <a:off x="1343388" y="164030"/>
            <a:ext cx="9505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>
                <a:solidFill>
                  <a:schemeClr val="dk1"/>
                </a:solidFill>
              </a:rPr>
              <a:t>Our School Uniform </a:t>
            </a:r>
            <a:endParaRPr/>
          </a:p>
        </p:txBody>
      </p:sp>
      <p:pic>
        <p:nvPicPr>
          <p:cNvPr id="224" name="Google Shape;224;g37d23fe99b7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425" y="2235774"/>
            <a:ext cx="6669422" cy="18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7d23fe99b7_0_191"/>
          <p:cNvSpPr txBox="1"/>
          <p:nvPr/>
        </p:nvSpPr>
        <p:spPr>
          <a:xfrm>
            <a:off x="1261250" y="4374950"/>
            <a:ext cx="7174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Pre-loved uniform is available in the office before and after school daily.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>
            <a:off x="738255" y="625097"/>
            <a:ext cx="4753619" cy="543265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D7B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 lessons are 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Tuesday’s and Thursday’s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5651" y="705909"/>
            <a:ext cx="2524477" cy="22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/>
          <p:nvPr/>
        </p:nvSpPr>
        <p:spPr>
          <a:xfrm>
            <a:off x="5889523" y="3559277"/>
            <a:ext cx="5506200" cy="2462700"/>
          </a:xfrm>
          <a:prstGeom prst="rect">
            <a:avLst/>
          </a:prstGeom>
          <a:solidFill>
            <a:srgbClr val="12C6A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Children will need to bring in their PE kits at the beginning of every half term. These PE kits will return home at the end of every half term.</a:t>
            </a:r>
            <a:endParaRPr b="1" i="0" sz="22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Children will change into and out of their PE kits in school. </a:t>
            </a:r>
            <a:endParaRPr b="1" i="0" sz="22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d23fe99b7_0_199"/>
          <p:cNvSpPr txBox="1"/>
          <p:nvPr/>
        </p:nvSpPr>
        <p:spPr>
          <a:xfrm>
            <a:off x="668632" y="2490162"/>
            <a:ext cx="62367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Official communication will be sent via Arbor.</a:t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Google Classroom will be used as a learning resources for the children. </a:t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rbor – Communication from School | Menston Primary School" id="238" name="Google Shape;238;g37d23fe99b7_0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8326" y="2369701"/>
            <a:ext cx="1481550" cy="1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7d23fe99b7_0_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5328" y="548153"/>
            <a:ext cx="4682125" cy="132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7d23fe99b7_0_1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5325" y="4191812"/>
            <a:ext cx="242887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49" name="Google Shape;249;p16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50" name="Google Shape;250;p16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3" name="Google Shape;253;p16"/>
          <p:cNvSpPr/>
          <p:nvPr/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ctr">
              <a:srgbClr val="000000">
                <a:alpha val="6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lt1"/>
          </a:solidFill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5" name="Google Shape;255;p16"/>
          <p:cNvSpPr txBox="1"/>
          <p:nvPr>
            <p:ph type="title"/>
          </p:nvPr>
        </p:nvSpPr>
        <p:spPr>
          <a:xfrm>
            <a:off x="1136849" y="1348844"/>
            <a:ext cx="5716338" cy="3042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Gill Sans"/>
              <a:buNone/>
            </a:pPr>
            <a:r>
              <a:rPr lang="en-US" sz="6000" cap="none"/>
              <a:t>ANY QUESTIONS?</a:t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57" name="Google Shape;257;p16"/>
          <p:cNvCxnSpPr/>
          <p:nvPr/>
        </p:nvCxnSpPr>
        <p:spPr>
          <a:xfrm>
            <a:off x="3149198" y="446823"/>
            <a:ext cx="0" cy="640080"/>
          </a:xfrm>
          <a:prstGeom prst="straightConnector1">
            <a:avLst/>
          </a:prstGeom>
          <a:solidFill>
            <a:srgbClr val="262626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8" name="Google Shape;258;p16"/>
          <p:cNvCxnSpPr/>
          <p:nvPr/>
        </p:nvCxnSpPr>
        <p:spPr>
          <a:xfrm>
            <a:off x="4840838" y="446823"/>
            <a:ext cx="0" cy="640080"/>
          </a:xfrm>
          <a:prstGeom prst="straightConnector1">
            <a:avLst/>
          </a:prstGeom>
          <a:solidFill>
            <a:srgbClr val="262626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9" name="Google Shape;259;p16"/>
          <p:cNvCxnSpPr/>
          <p:nvPr/>
        </p:nvCxnSpPr>
        <p:spPr>
          <a:xfrm>
            <a:off x="3149198" y="1092118"/>
            <a:ext cx="1691640" cy="0"/>
          </a:xfrm>
          <a:prstGeom prst="straightConnector1">
            <a:avLst/>
          </a:prstGeom>
          <a:solidFill>
            <a:srgbClr val="262626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0" name="Google Shape;2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6549" y="1823345"/>
            <a:ext cx="3513108" cy="322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ill Sans"/>
              <a:buNone/>
            </a:pPr>
            <a:r>
              <a:rPr lang="en-US"/>
              <a:t>The Year 1 Team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1429407" y="5034455"/>
            <a:ext cx="16816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Ms Stasin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5255097" y="4719155"/>
            <a:ext cx="16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Mrs Farrell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240221" y="2102069"/>
            <a:ext cx="2123089" cy="26170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D7B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Please add photo</a:t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2007476" y="5770179"/>
            <a:ext cx="30585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Class Teachers</a:t>
            </a:r>
            <a:endParaRPr b="0" i="0" sz="1800" u="sng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7588468" y="5770179"/>
            <a:ext cx="30585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Teaching Assistants</a:t>
            </a:r>
            <a:endParaRPr b="0" i="0" sz="1800" u="sng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7526697" y="4719155"/>
            <a:ext cx="16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Ms O'Mahoney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9798297" y="4719155"/>
            <a:ext cx="16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Ms Lincoln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497" y="2122719"/>
            <a:ext cx="1963020" cy="240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7543" y="2166594"/>
            <a:ext cx="1800119" cy="240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5">
            <a:alphaModFix/>
          </a:blip>
          <a:srcRect b="15483" l="0" r="0" t="0"/>
          <a:stretch/>
        </p:blipFill>
        <p:spPr>
          <a:xfrm>
            <a:off x="9420050" y="2166600"/>
            <a:ext cx="2123075" cy="239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0224" y="1837264"/>
            <a:ext cx="2123076" cy="283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dce7b9095_0_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 Williams - SENCO </a:t>
            </a:r>
            <a:endParaRPr/>
          </a:p>
        </p:txBody>
      </p:sp>
      <p:sp>
        <p:nvSpPr>
          <p:cNvPr id="144" name="Google Shape;144;g37dce7b9095_0_1"/>
          <p:cNvSpPr txBox="1"/>
          <p:nvPr>
            <p:ph idx="1" type="body"/>
          </p:nvPr>
        </p:nvSpPr>
        <p:spPr>
          <a:xfrm>
            <a:off x="1066800" y="2103120"/>
            <a:ext cx="10058400" cy="384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g37dce7b9095_0_1" title="LeanneWillia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799" y="2103125"/>
            <a:ext cx="2927325" cy="34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d23fe99b7_0_156"/>
          <p:cNvSpPr txBox="1"/>
          <p:nvPr>
            <p:ph type="title"/>
          </p:nvPr>
        </p:nvSpPr>
        <p:spPr>
          <a:xfrm>
            <a:off x="2165150" y="644190"/>
            <a:ext cx="49575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ill Sans"/>
              <a:buNone/>
            </a:pPr>
            <a:r>
              <a:rPr lang="en-US"/>
              <a:t>Welcome</a:t>
            </a:r>
            <a:endParaRPr/>
          </a:p>
        </p:txBody>
      </p:sp>
      <p:sp>
        <p:nvSpPr>
          <p:cNvPr id="151" name="Google Shape;151;g37d23fe99b7_0_156"/>
          <p:cNvSpPr txBox="1"/>
          <p:nvPr>
            <p:ph idx="1" type="body"/>
          </p:nvPr>
        </p:nvSpPr>
        <p:spPr>
          <a:xfrm>
            <a:off x="798000" y="2035675"/>
            <a:ext cx="105960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The aim and purpose of what we do at Parkside Primary School is to ‘</a:t>
            </a:r>
            <a:r>
              <a:rPr b="1" i="1" lang="en-US" sz="2400"/>
              <a:t>Nurture and inspire young minds towards a bright future.</a:t>
            </a:r>
            <a:r>
              <a:rPr lang="en-US" sz="2400"/>
              <a:t>’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/>
              <a:t>We believe that all children: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Learn best in a caring, stimulating and exciting environment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Need to feel secure and safe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Need to experience trust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Need to experience success and to be valued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Need to learn social, academic and moral skills to enable them to live in a constantly changing society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Should learn to be flexible enough to enable them to adapt to changing circumstances</a:t>
            </a:r>
            <a:endParaRPr b="1" sz="2400"/>
          </a:p>
        </p:txBody>
      </p:sp>
      <p:pic>
        <p:nvPicPr>
          <p:cNvPr id="152" name="Google Shape;152;g37d23fe99b7_0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251" y="556801"/>
            <a:ext cx="3693750" cy="10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>
            <p:ph idx="4294967295" type="title"/>
          </p:nvPr>
        </p:nvSpPr>
        <p:spPr>
          <a:xfrm>
            <a:off x="6712075" y="405875"/>
            <a:ext cx="518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/>
              <a:t>Year 1 Curriculum </a:t>
            </a:r>
            <a:endParaRPr/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36505" l="21790" r="25470" t="28156"/>
          <a:stretch/>
        </p:blipFill>
        <p:spPr>
          <a:xfrm>
            <a:off x="401275" y="3538425"/>
            <a:ext cx="7504702" cy="28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b="22361" l="17645" r="24952" t="45881"/>
          <a:stretch/>
        </p:blipFill>
        <p:spPr>
          <a:xfrm>
            <a:off x="401275" y="1204100"/>
            <a:ext cx="7504702" cy="233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d23fe99b7_0_7"/>
          <p:cNvSpPr txBox="1"/>
          <p:nvPr>
            <p:ph idx="4294967295" type="title"/>
          </p:nvPr>
        </p:nvSpPr>
        <p:spPr>
          <a:xfrm>
            <a:off x="6712075" y="405875"/>
            <a:ext cx="518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/>
              <a:t>Year 1 Curriculum </a:t>
            </a:r>
            <a:endParaRPr/>
          </a:p>
        </p:txBody>
      </p:sp>
      <p:pic>
        <p:nvPicPr>
          <p:cNvPr id="165" name="Google Shape;165;g37d23fe99b7_0_7"/>
          <p:cNvPicPr preferRelativeResize="0"/>
          <p:nvPr/>
        </p:nvPicPr>
        <p:blipFill rotWithShape="1">
          <a:blip r:embed="rId3">
            <a:alphaModFix/>
          </a:blip>
          <a:srcRect b="10568" l="13764" r="14162" t="37314"/>
          <a:stretch/>
        </p:blipFill>
        <p:spPr>
          <a:xfrm>
            <a:off x="474225" y="3155400"/>
            <a:ext cx="8075201" cy="32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7d23fe99b7_0_7"/>
          <p:cNvPicPr preferRelativeResize="0"/>
          <p:nvPr/>
        </p:nvPicPr>
        <p:blipFill rotWithShape="1">
          <a:blip r:embed="rId4">
            <a:alphaModFix/>
          </a:blip>
          <a:srcRect b="10031" l="20767" r="25511" t="63668"/>
          <a:stretch/>
        </p:blipFill>
        <p:spPr>
          <a:xfrm>
            <a:off x="474225" y="957485"/>
            <a:ext cx="8075201" cy="222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d23fe99b7_0_1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g37d23fe99b7_0_162"/>
          <p:cNvSpPr/>
          <p:nvPr/>
        </p:nvSpPr>
        <p:spPr>
          <a:xfrm>
            <a:off x="234696" y="237744"/>
            <a:ext cx="11722500" cy="63825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g37d23fe99b7_0_162"/>
          <p:cNvSpPr/>
          <p:nvPr/>
        </p:nvSpPr>
        <p:spPr>
          <a:xfrm>
            <a:off x="371856" y="374904"/>
            <a:ext cx="11448300" cy="61083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4" name="Google Shape;174;g37d23fe99b7_0_162"/>
          <p:cNvSpPr/>
          <p:nvPr/>
        </p:nvSpPr>
        <p:spPr>
          <a:xfrm>
            <a:off x="-1866" y="0"/>
            <a:ext cx="12193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g37d23fe99b7_0_162"/>
          <p:cNvSpPr/>
          <p:nvPr/>
        </p:nvSpPr>
        <p:spPr>
          <a:xfrm>
            <a:off x="819883" y="805445"/>
            <a:ext cx="3616500" cy="5244600"/>
          </a:xfrm>
          <a:prstGeom prst="rect">
            <a:avLst/>
          </a:prstGeom>
          <a:noFill/>
          <a:ln cap="sq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green pen with a cap&#10;&#10;Description automatically generated" id="176" name="Google Shape;176;g37d23fe99b7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19" y="2476445"/>
            <a:ext cx="2957993" cy="1902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7d23fe99b7_0_162"/>
          <p:cNvSpPr/>
          <p:nvPr/>
        </p:nvSpPr>
        <p:spPr>
          <a:xfrm>
            <a:off x="5258001" y="255102"/>
            <a:ext cx="6705300" cy="6361500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g37d23fe99b7_0_162"/>
          <p:cNvSpPr/>
          <p:nvPr/>
        </p:nvSpPr>
        <p:spPr>
          <a:xfrm>
            <a:off x="5422592" y="393365"/>
            <a:ext cx="6364800" cy="6035400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g37d23fe99b7_0_162"/>
          <p:cNvSpPr txBox="1"/>
          <p:nvPr/>
        </p:nvSpPr>
        <p:spPr>
          <a:xfrm>
            <a:off x="5802199" y="13800"/>
            <a:ext cx="59850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ill Sans"/>
              <a:buNone/>
            </a:pPr>
            <a:r>
              <a:rPr b="0" i="0" lang="en-US" sz="35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Supporting Children’s Learning.</a:t>
            </a:r>
            <a:r>
              <a:rPr b="0" i="0" lang="en-US" sz="4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7d23fe99b7_0_162"/>
          <p:cNvSpPr txBox="1"/>
          <p:nvPr/>
        </p:nvSpPr>
        <p:spPr>
          <a:xfrm>
            <a:off x="5769375" y="1307625"/>
            <a:ext cx="58839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are supported in lessons in variety of ways throughout lessons.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143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During whole class teaching, we use high quality models to support the children’s thinking.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143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Flipcharts will be created and used in lessons to support the children’s thinking.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143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Working walls will be used to display key ideas and concepts in the classroom.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143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Live feedback for the children will involve discussion, questions and sometimes written models or “next steps for greater depth” stickers.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143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Pupils respond to feedback with purple pen so that their progress is evident.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143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 will have the opportunity to see this in your child’s book at parent consultations.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>
            <p:ph idx="4294967295" type="title"/>
          </p:nvPr>
        </p:nvSpPr>
        <p:spPr>
          <a:xfrm>
            <a:off x="575733" y="482071"/>
            <a:ext cx="2616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/>
              <a:t>Home Learning </a:t>
            </a:r>
            <a:endParaRPr/>
          </a:p>
        </p:txBody>
      </p:sp>
      <p:sp>
        <p:nvSpPr>
          <p:cNvPr id="187" name="Google Shape;187;p10"/>
          <p:cNvSpPr txBox="1"/>
          <p:nvPr/>
        </p:nvSpPr>
        <p:spPr>
          <a:xfrm>
            <a:off x="575733" y="1332758"/>
            <a:ext cx="22803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Daily</a:t>
            </a: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reading and sharing stories.</a:t>
            </a:r>
            <a:r>
              <a:rPr b="0" i="0" lang="en-US" sz="18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An adult at home to complete the reading record to show that reading has been heard.</a:t>
            </a:r>
            <a:endParaRPr b="0" i="0" sz="1800" u="sng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Weekly</a:t>
            </a: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spelling activity to be sent home.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Weekly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Times Tables Rock stars online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1750" y="4566846"/>
            <a:ext cx="1111680" cy="8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2924" y="1327229"/>
            <a:ext cx="1280677" cy="1240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AI-generated content may be incorrect." id="190" name="Google Shape;19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0093" y="3177718"/>
            <a:ext cx="1104900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6">
            <a:alphaModFix/>
          </a:blip>
          <a:srcRect b="8785" l="22061" r="24687" t="30201"/>
          <a:stretch/>
        </p:blipFill>
        <p:spPr>
          <a:xfrm>
            <a:off x="4450400" y="631750"/>
            <a:ext cx="7173826" cy="46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idx="4294967295" type="title"/>
          </p:nvPr>
        </p:nvSpPr>
        <p:spPr>
          <a:xfrm>
            <a:off x="575714" y="618300"/>
            <a:ext cx="63735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ill Sans"/>
              <a:buNone/>
            </a:pPr>
            <a:r>
              <a:rPr lang="en-US"/>
              <a:t>Reading Records 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575733" y="1423164"/>
            <a:ext cx="2616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1130825" y="1532100"/>
            <a:ext cx="10268700" cy="47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Reading records will be 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sent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home with children everyday. When reading one of your child’s books please date an 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initial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inside of the reading record. This will allow us to continue to your child. 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Books to be sent home: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 will 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receive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 phonics book to take home based on their currently reading ability. This book will be 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changed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once a week. This is a book that we want them to develop confidence and fluency in reading with so please read it again and again. 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will also bring home a 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library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book. They will not be able to check out a new library book until the original one is returned. 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Please note that if a book is lost there may be a fee to replace it. 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vonVTI">
  <a:themeElements>
    <a:clrScheme name="Custom 8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2021-07-07T19:42:34Z</dcterms:created>
  <dc:creator>Raj Khindey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0x010100149CF9466D6FE041A16D5B674D569EC5</vt:lpwstr>
  </property>
  <property fmtid="{D5CDD505-2E9C-101B-9397-08002B2CF9AE}" pid="3" name="MediaServiceImageTags">
    <vt:lpwstr/>
  </property>
</Properties>
</file>