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3" r:id="rId9"/>
    <p:sldId id="264" r:id="rId10"/>
    <p:sldId id="265" r:id="rId11"/>
    <p:sldId id="267" r:id="rId12"/>
    <p:sldId id="273" r:id="rId13"/>
    <p:sldId id="272" r:id="rId14"/>
    <p:sldId id="268" r:id="rId15"/>
    <p:sldId id="269" r:id="rId16"/>
    <p:sldId id="270" r:id="rId1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>
      <p:cViewPr varScale="1">
        <p:scale>
          <a:sx n="63" d="100"/>
          <a:sy n="63" d="100"/>
        </p:scale>
        <p:origin x="1400" y="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52A6FF-819B-4AAC-96C5-753F4A53D3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PARKSIDE COMMUNITY PRIMARY SCHOOL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E8D5C6-A26C-49D3-8E50-FBBDF9CE7C7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DE283-F6D4-4415-A9A6-F19B806CF9B1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E5E2ED-02F3-4F21-AC6F-46D9AB6100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82EEAA-DE33-4BE2-BCFE-C99BC1528ED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1B05B-44CC-48B1-A6D8-10CE99001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30616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PARKSIDE COMMUNITY PRIMARY SCHOOL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0E2D3-19A9-4F0B-B5CE-721885F91461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7E1AED-20B5-4D69-A314-16DC20917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84360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F2D9D-BEF2-45CB-98B5-800A07C23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6ED01F-7D84-44ED-9857-AD4D0D0593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0C584-0993-473D-AA84-7194E9A39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EFC3-D992-4E17-A33A-FA85A1DCC87F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F1553-68BF-411A-B233-7E9AE12DA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NURTURING AND INSPIRING YOUNG MINDS TOWARDS A BRIGHT FUTURE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CA32F-F419-4843-AD44-9C182E888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503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85F33-1EE3-4798-A295-27B23EF4E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CC3690-E9BC-449B-9D15-8600E525C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67DCA-B7FC-47BB-B626-432E5D940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E971-81C4-4FFE-A8C3-A38D8731DBE4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9D273-E896-47DF-BE69-DAF0FDE4B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NURTURING AND INSPIRING YOUNG MINDS TOWARDS A BRIGHT FUTURE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57F80-1BFC-44DD-9772-BC64E8AC9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59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0B627B-E490-4CF4-83F0-6CEA45D512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39525-16A7-47DC-83E7-AEDEFB6A4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F48D16-8723-4E4F-8007-94A11538B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71378-4D4F-4059-9CCB-370ABF3406A3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F4D7C-F7A3-4385-B7A9-8AEDF3385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NURTURING AND INSPIRING YOUNG MINDS TOWARDS A BRIGHT FUTURE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BD795-8AB1-48EB-BF5D-BF6C271CC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930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10744-722F-4AF6-8E1A-714DDD976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07DF5-B4A8-4898-9AA0-31452EB0D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BD8D1-0B6B-4C67-9B89-FDADF1DDD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EE95-5F5D-45C3-BA6E-46280F41921C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FFCF62-B610-4E1E-B38E-5AD3FAC1E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NURTURING AND INSPIRING YOUNG MINDS TOWARDS A BRIGHT FUTURE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BED30-5842-49B0-9DA5-0D96CB6EE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804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23242-1E00-4D87-8F9D-1735C79F5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C0AD0-629B-4B22-A472-172094593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DBA67-3022-48DE-8DAB-31FB4227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E01DE-DBC6-41C3-932E-042B35FDF7E5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E240F-5697-41B9-98D3-180DA27A4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NURTURING AND INSPIRING YOUNG MINDS TOWARDS A BRIGHT FUTURE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57924-ECDC-4B1A-BF46-735D1066F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457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940F3-9C08-4849-AEA6-CC79D86EF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D661C-2232-4CB8-A39A-51B93AE1B1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3EDF1C-47F0-4B66-A2EB-108A4D0C4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CD4575-AAC0-4971-A84F-0EBBA14B2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FEE41-A3B6-4785-9728-61761A7D8B93}" type="datetime1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D9AEF1-97EF-43D2-A298-569EA2070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NURTURING AND INSPIRING YOUNG MINDS TOWARDS A BRIGHT FUTURE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2F4716-589F-409C-8088-37A7C1C1D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360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B26DE-E81B-4567-9A54-A6CF9024C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76664-BBC9-4AF5-A821-B5571CF34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A5051A-FAD4-4AF1-A3C7-11CA431BA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4B67B6-0596-4E74-BAFE-644E1969D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5D209D-943F-4756-84C6-28ED096A72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0D9D2D-9AC4-442C-9A9B-B10CA7352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49C5-1F7A-47CE-A35C-75F732E2BD49}" type="datetime1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71DD88-5566-46E4-84EE-17AEB7EE0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NURTURING AND INSPIRING YOUNG MINDS TOWARDS A BRIGHT FUTURE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FE47A6-FBCD-4952-BAEB-D16ED1769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38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1570-75FB-4CF8-91F1-AE39E421D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C5F52B-4069-41EC-B2BF-3F05AB943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FBA4-3F2E-48B4-AA13-202F72642436}" type="datetime1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3B8601-143D-4FE7-8DA6-FA7C62023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NURTURING AND INSPIRING YOUNG MINDS TOWARDS A BRIGHT FUTURE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CB9291-D79A-473C-9EFD-245593BD3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836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67D3ED-583A-4CD8-B860-AC5A84BC5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B984F-6E55-4A65-A94D-FBF009E84872}" type="datetime1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7E9D9E-D7FF-419E-B4F7-886E7ED1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NURTURING AND INSPIRING YOUNG MINDS TOWARDS A BRIGHT FUTURE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D88B39-4F3B-42DE-90DA-92E150727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603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0C4F7-1F2B-475F-BD47-897134230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A54C7-AD0C-4990-8BCE-EB26B7875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0C812-537D-4B79-8F68-9C151151B3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0FB2FD-7DB8-461D-8AA1-303ED55D6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F14E-4171-4051-B039-B62060E3DBF2}" type="datetime1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E16FE1-406C-4DAD-AA1E-17F79809D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NURTURING AND INSPIRING YOUNG MINDS TOWARDS A BRIGHT FUTURE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401C06-5553-49F8-8966-03F032DDE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952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64644-7CE4-4157-8F26-B9CF75DF0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3E485B-24F9-47ED-8658-922682D414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3C2490-8970-479E-8012-E2743B0399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3EF969-C8D6-41A5-A73C-9419DE995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D7F56-20D2-4A23-B5ED-E7026E17BCB0}" type="datetime1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29062B-95EA-4E63-93DC-E3697A011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NURTURING AND INSPIRING YOUNG MINDS TOWARDS A BRIGHT FUTURE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A8FE9-9F5F-4504-A9F7-36CBF739C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968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66A7E8-B320-488C-BFC0-B11EEA6C4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7385D2-6FD2-4ED4-A32D-21634B162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770A4-7E78-4067-9582-086A26A92E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BE13A-C55C-443D-92A6-88CE387401B8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5CDBF-10D7-439B-9A45-9A90128476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NURTURING AND INSPIRING YOUNG MINDS TOWARDS A BRIGHT FUTURE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B5101-8AEE-4C9B-98C5-DFA07A5832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13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rtfordshire.gov.uk/services/schools-and-education/school-admissions/secondary-and-upper-schools/secondary-and-upper-school-places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rtfordshire.gov.uk/services/schools-and-education/school-admissions/school-admissions-and-transport.aspx" TargetMode="External"/><Relationship Id="rId2" Type="http://schemas.openxmlformats.org/officeDocument/2006/relationships/hyperlink" Target="http://www.hertfordshire.gov.uk/schoolsdirector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rtfordshire.gov.uk/services/schools-and-education/school-admissions/secondary-and-upper-schools/secondary-and-upper-school-places.aspx" TargetMode="External"/><Relationship Id="rId2" Type="http://schemas.openxmlformats.org/officeDocument/2006/relationships/hyperlink" Target="https://www.hertfordshire.gov.uk/services/schools-and-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0627" y="2320081"/>
            <a:ext cx="4259453" cy="9970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3200" u="none" spc="5" dirty="0">
                <a:latin typeface="Gill Sans MT" panose="020B0502020104020203" pitchFamily="34" charset="0"/>
              </a:rPr>
              <a:t>Secondary</a:t>
            </a:r>
            <a:r>
              <a:rPr sz="3200" u="none" spc="-459" dirty="0">
                <a:latin typeface="Gill Sans MT" panose="020B0502020104020203" pitchFamily="34" charset="0"/>
              </a:rPr>
              <a:t> </a:t>
            </a:r>
            <a:r>
              <a:rPr lang="en-GB" sz="3200" u="none" spc="-459" dirty="0">
                <a:latin typeface="Gill Sans MT" panose="020B0502020104020203" pitchFamily="34" charset="0"/>
              </a:rPr>
              <a:t> </a:t>
            </a:r>
            <a:r>
              <a:rPr sz="3200" u="none" spc="-55" dirty="0">
                <a:latin typeface="Gill Sans MT" panose="020B0502020104020203" pitchFamily="34" charset="0"/>
              </a:rPr>
              <a:t>Transfer</a:t>
            </a:r>
            <a:r>
              <a:rPr lang="en-GB" sz="3200" u="none" spc="-55" dirty="0">
                <a:latin typeface="Gill Sans MT" panose="020B0502020104020203" pitchFamily="34" charset="0"/>
              </a:rPr>
              <a:t> </a:t>
            </a:r>
            <a:br>
              <a:rPr lang="en-GB" sz="3200" u="none" spc="-55" dirty="0">
                <a:latin typeface="Gill Sans MT" panose="020B0502020104020203" pitchFamily="34" charset="0"/>
              </a:rPr>
            </a:br>
            <a:r>
              <a:rPr lang="en-GB" sz="3200" u="none" spc="-55" dirty="0">
                <a:latin typeface="Gill Sans MT" panose="020B0502020104020203" pitchFamily="34" charset="0"/>
              </a:rPr>
              <a:t>2024 – 2025</a:t>
            </a:r>
            <a:endParaRPr sz="3200" dirty="0">
              <a:latin typeface="Gill Sans MT" panose="020B0502020104020203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98789" y="3833713"/>
            <a:ext cx="4723130" cy="14895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95"/>
              </a:spcBef>
            </a:pPr>
            <a:r>
              <a:rPr sz="4800" b="1" spc="-10" dirty="0">
                <a:solidFill>
                  <a:srgbClr val="2E2B1F"/>
                </a:solidFill>
                <a:latin typeface="Gill Sans MT"/>
                <a:cs typeface="Gill Sans MT"/>
              </a:rPr>
              <a:t>Information</a:t>
            </a:r>
            <a:r>
              <a:rPr lang="en-GB" sz="4800" b="1" spc="-10" dirty="0">
                <a:solidFill>
                  <a:srgbClr val="2E2B1F"/>
                </a:solidFill>
                <a:latin typeface="Gill Sans MT"/>
                <a:cs typeface="Gill Sans MT"/>
              </a:rPr>
              <a:t> Slides</a:t>
            </a:r>
            <a:endParaRPr sz="4800" dirty="0">
              <a:latin typeface="Gill Sans MT"/>
              <a:cs typeface="Gill Sans M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9F4ED2-C269-4BD4-8932-749AD9ABE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i="1" dirty="0">
                <a:solidFill>
                  <a:schemeClr val="tx1"/>
                </a:solidFill>
                <a:latin typeface="Gill Sans MT" panose="020B0502020104020203" pitchFamily="34" charset="0"/>
              </a:rPr>
              <a:t>NURTURING AND INSPIRING YOUNG MINDS TOWARDS A BRIGHT FUTURE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8D1110-4F56-43E5-AC62-EC6064E64B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2360" y="762000"/>
            <a:ext cx="4742941" cy="119004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914400"/>
            <a:ext cx="7178040" cy="4609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00685" marR="262890" indent="-28702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00685" algn="l"/>
                <a:tab pos="401320" algn="l"/>
              </a:tabLst>
            </a:pPr>
            <a:r>
              <a:rPr lang="en-GB" sz="1400" b="1" spc="15" dirty="0">
                <a:solidFill>
                  <a:srgbClr val="2E2B1F"/>
                </a:solidFill>
                <a:latin typeface="Gill Sans MT"/>
                <a:cs typeface="Gill Sans MT"/>
              </a:rPr>
              <a:t>2nd</a:t>
            </a:r>
            <a:r>
              <a:rPr sz="1350" b="1" spc="195" baseline="24691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400" b="1" dirty="0">
                <a:solidFill>
                  <a:srgbClr val="2E2B1F"/>
                </a:solidFill>
                <a:latin typeface="Gill Sans MT"/>
                <a:cs typeface="Gill Sans MT"/>
              </a:rPr>
              <a:t>DECEMBER</a:t>
            </a:r>
            <a:r>
              <a:rPr sz="1400" b="1" spc="-3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400" b="1" dirty="0">
                <a:solidFill>
                  <a:srgbClr val="2E2B1F"/>
                </a:solidFill>
                <a:latin typeface="Gill Sans MT"/>
                <a:cs typeface="Gill Sans MT"/>
              </a:rPr>
              <a:t>20</a:t>
            </a:r>
            <a:r>
              <a:rPr lang="en-GB" sz="1400" b="1" dirty="0">
                <a:solidFill>
                  <a:srgbClr val="2E2B1F"/>
                </a:solidFill>
                <a:latin typeface="Gill Sans MT"/>
                <a:cs typeface="Gill Sans MT"/>
              </a:rPr>
              <a:t>24</a:t>
            </a:r>
            <a:r>
              <a:rPr sz="1400" b="1" spc="-2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400" b="1" dirty="0">
                <a:solidFill>
                  <a:srgbClr val="2E2B1F"/>
                </a:solidFill>
                <a:latin typeface="Gill Sans MT"/>
                <a:cs typeface="Gill Sans MT"/>
              </a:rPr>
              <a:t>IS</a:t>
            </a:r>
            <a:r>
              <a:rPr sz="1400" b="1" spc="-21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lang="en-GB" sz="1400" b="1" spc="-21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400" b="1" spc="-5" dirty="0">
                <a:solidFill>
                  <a:srgbClr val="2E2B1F"/>
                </a:solidFill>
                <a:latin typeface="Gill Sans MT"/>
                <a:cs typeface="Gill Sans MT"/>
              </a:rPr>
              <a:t>THE</a:t>
            </a:r>
            <a:r>
              <a:rPr sz="1400" b="1" spc="-1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400" b="1" spc="-5" dirty="0">
                <a:solidFill>
                  <a:srgbClr val="2E2B1F"/>
                </a:solidFill>
                <a:latin typeface="Gill Sans MT"/>
                <a:cs typeface="Gill Sans MT"/>
              </a:rPr>
              <a:t>LAST</a:t>
            </a:r>
            <a:r>
              <a:rPr sz="1400" b="1" spc="-1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400" b="1" spc="-60" dirty="0">
                <a:solidFill>
                  <a:srgbClr val="2E2B1F"/>
                </a:solidFill>
                <a:latin typeface="Gill Sans MT"/>
                <a:cs typeface="Gill Sans MT"/>
              </a:rPr>
              <a:t>DATE</a:t>
            </a:r>
            <a:r>
              <a:rPr sz="1400" b="1" spc="-26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lang="en-GB" sz="1400" b="1" spc="-26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400" b="1" spc="-40" dirty="0">
                <a:solidFill>
                  <a:srgbClr val="2E2B1F"/>
                </a:solidFill>
                <a:latin typeface="Gill Sans MT"/>
                <a:cs typeface="Gill Sans MT"/>
              </a:rPr>
              <a:t>YOU</a:t>
            </a:r>
            <a:r>
              <a:rPr sz="1400" b="1" spc="-2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400" b="1" dirty="0">
                <a:solidFill>
                  <a:srgbClr val="2E2B1F"/>
                </a:solidFill>
                <a:latin typeface="Gill Sans MT"/>
                <a:cs typeface="Gill Sans MT"/>
              </a:rPr>
              <a:t>MUST</a:t>
            </a:r>
            <a:r>
              <a:rPr sz="1400" b="1" spc="-1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400" b="1" dirty="0">
                <a:solidFill>
                  <a:srgbClr val="2E2B1F"/>
                </a:solidFill>
                <a:latin typeface="Gill Sans MT"/>
                <a:cs typeface="Gill Sans MT"/>
              </a:rPr>
              <a:t>SUBMIT</a:t>
            </a:r>
            <a:r>
              <a:rPr sz="1400" b="1" spc="-3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400" b="1" dirty="0">
                <a:solidFill>
                  <a:srgbClr val="2E2B1F"/>
                </a:solidFill>
                <a:latin typeface="Gill Sans MT"/>
                <a:cs typeface="Gill Sans MT"/>
              </a:rPr>
              <a:t>EVIDENCE</a:t>
            </a:r>
            <a:r>
              <a:rPr sz="1400" b="1" spc="-1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400" b="1" dirty="0">
                <a:solidFill>
                  <a:srgbClr val="2E2B1F"/>
                </a:solidFill>
                <a:latin typeface="Gill Sans MT"/>
                <a:cs typeface="Gill Sans MT"/>
              </a:rPr>
              <a:t>IF  </a:t>
            </a:r>
            <a:r>
              <a:rPr sz="1400" b="1" spc="-40" dirty="0">
                <a:solidFill>
                  <a:srgbClr val="2E2B1F"/>
                </a:solidFill>
                <a:latin typeface="Gill Sans MT"/>
                <a:cs typeface="Gill Sans MT"/>
              </a:rPr>
              <a:t>YOU </a:t>
            </a:r>
            <a:r>
              <a:rPr sz="1400" b="1" spc="-30" dirty="0">
                <a:solidFill>
                  <a:srgbClr val="2E2B1F"/>
                </a:solidFill>
                <a:latin typeface="Gill Sans MT"/>
                <a:cs typeface="Gill Sans MT"/>
              </a:rPr>
              <a:t>HAVE </a:t>
            </a:r>
            <a:r>
              <a:rPr sz="1400" b="1" spc="-25" dirty="0">
                <a:solidFill>
                  <a:srgbClr val="2E2B1F"/>
                </a:solidFill>
                <a:latin typeface="Gill Sans MT"/>
                <a:cs typeface="Gill Sans MT"/>
              </a:rPr>
              <a:t>MOVED</a:t>
            </a:r>
            <a:r>
              <a:rPr sz="1400" b="1" spc="2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400" b="1" spc="-5" dirty="0">
                <a:solidFill>
                  <a:srgbClr val="2E2B1F"/>
                </a:solidFill>
                <a:latin typeface="Gill Sans MT"/>
                <a:cs typeface="Gill Sans MT"/>
              </a:rPr>
              <a:t>HOUSE.</a:t>
            </a:r>
            <a:endParaRPr lang="en-GB" sz="1400" b="1" spc="-5" dirty="0">
              <a:solidFill>
                <a:srgbClr val="2E2B1F"/>
              </a:solidFill>
              <a:latin typeface="Gill Sans MT"/>
              <a:cs typeface="Gill Sans MT"/>
            </a:endParaRPr>
          </a:p>
          <a:p>
            <a:pPr marL="113665" marR="262890">
              <a:lnSpc>
                <a:spcPct val="100000"/>
              </a:lnSpc>
              <a:spcBef>
                <a:spcPts val="105"/>
              </a:spcBef>
              <a:tabLst>
                <a:tab pos="400685" algn="l"/>
                <a:tab pos="401320" algn="l"/>
              </a:tabLst>
            </a:pPr>
            <a:r>
              <a:rPr lang="en-GB" sz="1400" b="1" spc="-5" dirty="0">
                <a:solidFill>
                  <a:srgbClr val="2E2B1F"/>
                </a:solidFill>
                <a:latin typeface="Gill Sans MT"/>
                <a:cs typeface="Gill Sans MT"/>
              </a:rPr>
              <a:t>     </a:t>
            </a:r>
          </a:p>
          <a:p>
            <a:pPr marL="113665" marR="262890">
              <a:lnSpc>
                <a:spcPct val="100000"/>
              </a:lnSpc>
              <a:spcBef>
                <a:spcPts val="105"/>
              </a:spcBef>
              <a:tabLst>
                <a:tab pos="400685" algn="l"/>
                <a:tab pos="401320" algn="l"/>
              </a:tabLst>
            </a:pPr>
            <a:r>
              <a:rPr lang="en-GB" sz="1400" b="1" spc="-5" dirty="0">
                <a:solidFill>
                  <a:srgbClr val="2E2B1F"/>
                </a:solidFill>
                <a:latin typeface="Gill Sans MT"/>
                <a:cs typeface="Gill Sans MT"/>
              </a:rPr>
              <a:t>	 SUBMIT REASONS FOR A LATE APPLICATION AND FOR THAT      	</a:t>
            </a:r>
          </a:p>
          <a:p>
            <a:pPr marL="113665" marR="262890">
              <a:lnSpc>
                <a:spcPct val="100000"/>
              </a:lnSpc>
              <a:spcBef>
                <a:spcPts val="105"/>
              </a:spcBef>
              <a:tabLst>
                <a:tab pos="400685" algn="l"/>
                <a:tab pos="401320" algn="l"/>
              </a:tabLst>
            </a:pPr>
            <a:r>
              <a:rPr lang="en-GB" sz="1400" b="1" spc="-5" dirty="0">
                <a:solidFill>
                  <a:srgbClr val="2E2B1F"/>
                </a:solidFill>
                <a:latin typeface="Gill Sans MT"/>
                <a:cs typeface="Gill Sans MT"/>
              </a:rPr>
              <a:t>	APPLICATION TO BE CONSIDERED ON TIME</a:t>
            </a:r>
          </a:p>
          <a:p>
            <a:pPr marL="113665" marR="262890">
              <a:lnSpc>
                <a:spcPct val="100000"/>
              </a:lnSpc>
              <a:spcBef>
                <a:spcPts val="105"/>
              </a:spcBef>
              <a:tabLst>
                <a:tab pos="400685" algn="l"/>
                <a:tab pos="401320" algn="l"/>
              </a:tabLst>
            </a:pPr>
            <a:r>
              <a:rPr lang="en-GB" sz="1400" b="1" spc="-5" dirty="0">
                <a:solidFill>
                  <a:srgbClr val="2E2B1F"/>
                </a:solidFill>
                <a:latin typeface="Gill Sans MT"/>
                <a:cs typeface="Gill Sans MT"/>
              </a:rPr>
              <a:t>      </a:t>
            </a:r>
          </a:p>
          <a:p>
            <a:pPr marL="113665" marR="262890">
              <a:lnSpc>
                <a:spcPct val="100000"/>
              </a:lnSpc>
              <a:spcBef>
                <a:spcPts val="105"/>
              </a:spcBef>
              <a:tabLst>
                <a:tab pos="400685" algn="l"/>
                <a:tab pos="401320" algn="l"/>
              </a:tabLst>
            </a:pPr>
            <a:r>
              <a:rPr lang="en-GB" sz="1400" b="1" spc="-5" dirty="0">
                <a:solidFill>
                  <a:srgbClr val="2E2B1F"/>
                </a:solidFill>
                <a:latin typeface="Gill Sans MT"/>
                <a:cs typeface="Gill Sans MT"/>
              </a:rPr>
              <a:t>	REQUEST A CHANGE OF PREFERENCE FOLLOWING RECEIPT OF 	APTITUDE / ABILITY SCHOOL TEST RESULT</a:t>
            </a:r>
            <a:endParaRPr sz="14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2E2B1F"/>
              </a:buClr>
              <a:buFont typeface="Arial"/>
              <a:buChar char="•"/>
            </a:pPr>
            <a:endParaRPr sz="1450" dirty="0">
              <a:latin typeface="Times New Roman"/>
              <a:cs typeface="Times New Roman"/>
            </a:endParaRPr>
          </a:p>
          <a:p>
            <a:pPr marL="400685" marR="143510" indent="-287020">
              <a:lnSpc>
                <a:spcPct val="100000"/>
              </a:lnSpc>
              <a:buFont typeface="Arial"/>
              <a:buChar char="•"/>
              <a:tabLst>
                <a:tab pos="400685" algn="l"/>
                <a:tab pos="401320" algn="l"/>
              </a:tabLst>
            </a:pPr>
            <a:r>
              <a:rPr lang="en-GB" sz="1400" b="1" spc="10" dirty="0">
                <a:solidFill>
                  <a:srgbClr val="2E2B1F"/>
                </a:solidFill>
                <a:latin typeface="Gill Sans MT"/>
                <a:cs typeface="Gill Sans MT"/>
              </a:rPr>
              <a:t>30</a:t>
            </a:r>
            <a:r>
              <a:rPr lang="en-GB" sz="1400" b="1" spc="10" baseline="30000" dirty="0">
                <a:solidFill>
                  <a:srgbClr val="2E2B1F"/>
                </a:solidFill>
                <a:latin typeface="Gill Sans MT"/>
                <a:cs typeface="Gill Sans MT"/>
              </a:rPr>
              <a:t>th</a:t>
            </a:r>
            <a:r>
              <a:rPr lang="en-GB" sz="1400" b="1" spc="10" dirty="0">
                <a:solidFill>
                  <a:srgbClr val="2E2B1F"/>
                </a:solidFill>
                <a:latin typeface="Gill Sans MT"/>
                <a:cs typeface="Gill Sans MT"/>
              </a:rPr>
              <a:t>  JANUARY 2025</a:t>
            </a:r>
            <a:r>
              <a:rPr sz="1400" b="1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400" b="1" spc="-5" dirty="0">
                <a:solidFill>
                  <a:srgbClr val="2E2B1F"/>
                </a:solidFill>
                <a:latin typeface="Gill Sans MT"/>
                <a:cs typeface="Gill Sans MT"/>
              </a:rPr>
              <a:t>Last Date to </a:t>
            </a:r>
            <a:r>
              <a:rPr sz="1400" b="1" spc="-10" dirty="0">
                <a:solidFill>
                  <a:srgbClr val="2E2B1F"/>
                </a:solidFill>
                <a:latin typeface="Gill Sans MT"/>
                <a:cs typeface="Gill Sans MT"/>
              </a:rPr>
              <a:t>make </a:t>
            </a:r>
            <a:r>
              <a:rPr sz="1400" b="1" dirty="0">
                <a:solidFill>
                  <a:srgbClr val="2E2B1F"/>
                </a:solidFill>
                <a:latin typeface="Gill Sans MT"/>
                <a:cs typeface="Gill Sans MT"/>
              </a:rPr>
              <a:t>a late </a:t>
            </a:r>
            <a:r>
              <a:rPr sz="1400" b="1" spc="-5" dirty="0">
                <a:solidFill>
                  <a:srgbClr val="2E2B1F"/>
                </a:solidFill>
                <a:latin typeface="Gill Sans MT"/>
                <a:cs typeface="Gill Sans MT"/>
              </a:rPr>
              <a:t>application to </a:t>
            </a:r>
            <a:r>
              <a:rPr sz="1400" b="1" dirty="0">
                <a:solidFill>
                  <a:srgbClr val="2E2B1F"/>
                </a:solidFill>
                <a:latin typeface="Gill Sans MT"/>
                <a:cs typeface="Gill Sans MT"/>
              </a:rPr>
              <a:t>be </a:t>
            </a:r>
            <a:r>
              <a:rPr sz="1400" b="1" spc="-5" dirty="0">
                <a:solidFill>
                  <a:srgbClr val="2E2B1F"/>
                </a:solidFill>
                <a:latin typeface="Gill Sans MT"/>
                <a:cs typeface="Gill Sans MT"/>
              </a:rPr>
              <a:t>considered for  allocation </a:t>
            </a:r>
            <a:r>
              <a:rPr sz="1400" b="1" spc="-20" dirty="0">
                <a:solidFill>
                  <a:srgbClr val="2E2B1F"/>
                </a:solidFill>
                <a:latin typeface="Gill Sans MT"/>
                <a:cs typeface="Gill Sans MT"/>
              </a:rPr>
              <a:t>day </a:t>
            </a: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If </a:t>
            </a:r>
            <a:r>
              <a:rPr sz="1400" spc="-10" dirty="0">
                <a:solidFill>
                  <a:srgbClr val="2E2B1F"/>
                </a:solidFill>
                <a:latin typeface="Gill Sans MT"/>
                <a:cs typeface="Gill Sans MT"/>
              </a:rPr>
              <a:t>you </a:t>
            </a: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applied on line and confirmed </a:t>
            </a:r>
            <a:r>
              <a:rPr sz="1400" spc="-5" dirty="0">
                <a:solidFill>
                  <a:srgbClr val="2E2B1F"/>
                </a:solidFill>
                <a:latin typeface="Gill Sans MT"/>
                <a:cs typeface="Gill Sans MT"/>
              </a:rPr>
              <a:t>your </a:t>
            </a: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email </a:t>
            </a:r>
            <a:r>
              <a:rPr sz="1400" spc="-5" dirty="0">
                <a:solidFill>
                  <a:srgbClr val="2E2B1F"/>
                </a:solidFill>
                <a:latin typeface="Gill Sans MT"/>
                <a:cs typeface="Gill Sans MT"/>
              </a:rPr>
              <a:t>address </a:t>
            </a:r>
            <a:r>
              <a:rPr sz="1400" spc="-10" dirty="0">
                <a:solidFill>
                  <a:srgbClr val="2E2B1F"/>
                </a:solidFill>
                <a:latin typeface="Gill Sans MT"/>
                <a:cs typeface="Gill Sans MT"/>
              </a:rPr>
              <a:t>you </a:t>
            </a:r>
            <a:r>
              <a:rPr sz="1400" spc="-5" dirty="0">
                <a:solidFill>
                  <a:srgbClr val="2E2B1F"/>
                </a:solidFill>
                <a:latin typeface="Gill Sans MT"/>
                <a:cs typeface="Gill Sans MT"/>
              </a:rPr>
              <a:t>will </a:t>
            </a:r>
            <a:r>
              <a:rPr sz="1400" spc="-10" dirty="0">
                <a:solidFill>
                  <a:srgbClr val="2E2B1F"/>
                </a:solidFill>
                <a:latin typeface="Gill Sans MT"/>
                <a:cs typeface="Gill Sans MT"/>
              </a:rPr>
              <a:t>receive </a:t>
            </a: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an allocation</a:t>
            </a:r>
            <a:r>
              <a:rPr sz="1400" spc="-114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email</a:t>
            </a:r>
            <a:r>
              <a:rPr lang="en-GB" sz="1400" dirty="0">
                <a:latin typeface="Gill Sans MT"/>
                <a:cs typeface="Gill Sans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Gill Sans MT"/>
                <a:cs typeface="Gill Sans MT"/>
              </a:rPr>
              <a:t>with </a:t>
            </a: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details of the school </a:t>
            </a:r>
            <a:r>
              <a:rPr sz="1400" spc="-10" dirty="0">
                <a:solidFill>
                  <a:srgbClr val="2E2B1F"/>
                </a:solidFill>
                <a:latin typeface="Gill Sans MT"/>
                <a:cs typeface="Gill Sans MT"/>
              </a:rPr>
              <a:t>your </a:t>
            </a: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child has been allocated on </a:t>
            </a:r>
            <a:r>
              <a:rPr sz="1400" spc="-10" dirty="0">
                <a:solidFill>
                  <a:srgbClr val="2E2B1F"/>
                </a:solidFill>
                <a:latin typeface="Gill Sans MT"/>
                <a:cs typeface="Gill Sans MT"/>
              </a:rPr>
              <a:t>March</a:t>
            </a:r>
            <a:r>
              <a:rPr lang="en-GB" sz="1400" spc="-10" dirty="0">
                <a:solidFill>
                  <a:srgbClr val="2E2B1F"/>
                </a:solidFill>
                <a:latin typeface="Gill Sans MT"/>
                <a:cs typeface="Gill Sans MT"/>
              </a:rPr>
              <a:t> 4th</a:t>
            </a:r>
            <a:r>
              <a:rPr sz="1400" spc="-16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202</a:t>
            </a:r>
            <a:r>
              <a:rPr lang="en-GB" sz="1400" dirty="0">
                <a:solidFill>
                  <a:srgbClr val="2E2B1F"/>
                </a:solidFill>
                <a:latin typeface="Gill Sans MT"/>
                <a:cs typeface="Gill Sans MT"/>
              </a:rPr>
              <a:t>5 and for those who completed a paper application allocation letters will be sent on 3</a:t>
            </a:r>
            <a:r>
              <a:rPr lang="en-GB" sz="1400" baseline="30000" dirty="0">
                <a:solidFill>
                  <a:srgbClr val="2E2B1F"/>
                </a:solidFill>
                <a:latin typeface="Gill Sans MT"/>
                <a:cs typeface="Gill Sans MT"/>
              </a:rPr>
              <a:t>rd</a:t>
            </a:r>
            <a:r>
              <a:rPr lang="en-GB" sz="1400" dirty="0">
                <a:solidFill>
                  <a:srgbClr val="2E2B1F"/>
                </a:solidFill>
                <a:latin typeface="Gill Sans MT"/>
                <a:cs typeface="Gill Sans MT"/>
              </a:rPr>
              <a:t> March 2025</a:t>
            </a:r>
            <a:endParaRPr sz="1400" dirty="0">
              <a:latin typeface="Gill Sans MT"/>
              <a:cs typeface="Gill Sans MT"/>
            </a:endParaRPr>
          </a:p>
          <a:p>
            <a:pPr marL="400685" marR="401955" indent="-287020">
              <a:lnSpc>
                <a:spcPct val="100000"/>
              </a:lnSpc>
              <a:buFont typeface="Arial"/>
              <a:buChar char="•"/>
              <a:tabLst>
                <a:tab pos="400685" algn="l"/>
                <a:tab pos="401320" algn="l"/>
              </a:tabLst>
            </a:pPr>
            <a:r>
              <a:rPr sz="1400" spc="-5" dirty="0">
                <a:solidFill>
                  <a:srgbClr val="2E2B1F"/>
                </a:solidFill>
                <a:latin typeface="Gill Sans MT"/>
                <a:cs typeface="Gill Sans MT"/>
              </a:rPr>
              <a:t>Parents </a:t>
            </a: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who </a:t>
            </a:r>
            <a:r>
              <a:rPr sz="1400" spc="-5" dirty="0">
                <a:solidFill>
                  <a:srgbClr val="2E2B1F"/>
                </a:solidFill>
                <a:latin typeface="Gill Sans MT"/>
                <a:cs typeface="Gill Sans MT"/>
              </a:rPr>
              <a:t>applied </a:t>
            </a: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online who did not confirm their email </a:t>
            </a:r>
            <a:r>
              <a:rPr sz="1400" spc="-5" dirty="0">
                <a:solidFill>
                  <a:srgbClr val="2E2B1F"/>
                </a:solidFill>
                <a:latin typeface="Gill Sans MT"/>
                <a:cs typeface="Gill Sans MT"/>
              </a:rPr>
              <a:t>address </a:t>
            </a: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will </a:t>
            </a:r>
            <a:r>
              <a:rPr sz="1400" spc="-5" dirty="0">
                <a:solidFill>
                  <a:srgbClr val="2E2B1F"/>
                </a:solidFill>
                <a:latin typeface="Gill Sans MT"/>
                <a:cs typeface="Gill Sans MT"/>
              </a:rPr>
              <a:t>only </a:t>
            </a: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be able to  access the online system to </a:t>
            </a:r>
            <a:r>
              <a:rPr sz="1400" spc="-5" dirty="0">
                <a:solidFill>
                  <a:srgbClr val="2E2B1F"/>
                </a:solidFill>
                <a:latin typeface="Gill Sans MT"/>
                <a:cs typeface="Gill Sans MT"/>
              </a:rPr>
              <a:t>view </a:t>
            </a: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their allocation online after allocation emails </a:t>
            </a:r>
            <a:r>
              <a:rPr sz="1400" spc="-20" dirty="0">
                <a:solidFill>
                  <a:srgbClr val="2E2B1F"/>
                </a:solidFill>
                <a:latin typeface="Gill Sans MT"/>
                <a:cs typeface="Gill Sans MT"/>
              </a:rPr>
              <a:t>have </a:t>
            </a: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been  dispatched.</a:t>
            </a:r>
            <a:endParaRPr sz="1400" dirty="0">
              <a:latin typeface="Gill Sans MT"/>
              <a:cs typeface="Gill Sans MT"/>
            </a:endParaRPr>
          </a:p>
          <a:p>
            <a:pPr marL="400685" indent="-287020">
              <a:lnSpc>
                <a:spcPct val="100000"/>
              </a:lnSpc>
              <a:buFont typeface="Arial"/>
              <a:buChar char="•"/>
              <a:tabLst>
                <a:tab pos="400685" algn="l"/>
                <a:tab pos="401320" algn="l"/>
              </a:tabLst>
            </a:pP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School places can be accepted or declined online </a:t>
            </a:r>
            <a:r>
              <a:rPr sz="1400" spc="-5" dirty="0">
                <a:solidFill>
                  <a:srgbClr val="2E2B1F"/>
                </a:solidFill>
                <a:latin typeface="Gill Sans MT"/>
                <a:cs typeface="Gill Sans MT"/>
              </a:rPr>
              <a:t>by </a:t>
            </a: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logging onto the </a:t>
            </a:r>
            <a:r>
              <a:rPr sz="1400" spc="-5" dirty="0">
                <a:solidFill>
                  <a:srgbClr val="2E2B1F"/>
                </a:solidFill>
                <a:latin typeface="Gill Sans MT"/>
                <a:cs typeface="Gill Sans MT"/>
              </a:rPr>
              <a:t>website </a:t>
            </a: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and</a:t>
            </a:r>
            <a:r>
              <a:rPr sz="1400" spc="-18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Gill Sans MT"/>
                <a:cs typeface="Gill Sans MT"/>
              </a:rPr>
              <a:t>following</a:t>
            </a:r>
            <a:endParaRPr sz="1400" dirty="0">
              <a:latin typeface="Gill Sans MT"/>
              <a:cs typeface="Gill Sans MT"/>
            </a:endParaRPr>
          </a:p>
          <a:p>
            <a:pPr marL="400685">
              <a:lnSpc>
                <a:spcPct val="100000"/>
              </a:lnSpc>
            </a:pP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the online</a:t>
            </a:r>
            <a:r>
              <a:rPr sz="1400" spc="-4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instructions.</a:t>
            </a:r>
            <a:endParaRPr sz="1400" dirty="0">
              <a:latin typeface="Gill Sans MT"/>
              <a:cs typeface="Gill Sans MT"/>
            </a:endParaRPr>
          </a:p>
          <a:p>
            <a:pPr marL="400685" marR="301625" indent="-287020">
              <a:lnSpc>
                <a:spcPct val="100000"/>
              </a:lnSpc>
              <a:buFont typeface="Arial"/>
              <a:buChar char="•"/>
              <a:tabLst>
                <a:tab pos="400685" algn="l"/>
                <a:tab pos="401320" algn="l"/>
              </a:tabLst>
            </a:pPr>
            <a:r>
              <a:rPr sz="1400" spc="-5" dirty="0">
                <a:solidFill>
                  <a:srgbClr val="2E2B1F"/>
                </a:solidFill>
                <a:latin typeface="Gill Sans MT"/>
                <a:cs typeface="Gill Sans MT"/>
              </a:rPr>
              <a:t>Parents/Carers </a:t>
            </a: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who did not </a:t>
            </a:r>
            <a:r>
              <a:rPr sz="1400" spc="-5" dirty="0">
                <a:solidFill>
                  <a:srgbClr val="2E2B1F"/>
                </a:solidFill>
                <a:latin typeface="Gill Sans MT"/>
                <a:cs typeface="Gill Sans MT"/>
              </a:rPr>
              <a:t>apply </a:t>
            </a: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on line or who did not confirm an email </a:t>
            </a:r>
            <a:r>
              <a:rPr sz="1400" spc="-5" dirty="0">
                <a:solidFill>
                  <a:srgbClr val="2E2B1F"/>
                </a:solidFill>
                <a:latin typeface="Gill Sans MT"/>
                <a:cs typeface="Gill Sans MT"/>
              </a:rPr>
              <a:t>address </a:t>
            </a: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will</a:t>
            </a:r>
            <a:r>
              <a:rPr sz="1400" spc="-21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be  sent an allocation letter on </a:t>
            </a:r>
            <a:r>
              <a:rPr lang="en-GB" sz="1400" dirty="0">
                <a:solidFill>
                  <a:srgbClr val="2E2B1F"/>
                </a:solidFill>
                <a:latin typeface="Gill Sans MT"/>
                <a:cs typeface="Gill Sans MT"/>
              </a:rPr>
              <a:t>3rd</a:t>
            </a: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400" spc="-10" dirty="0">
                <a:solidFill>
                  <a:srgbClr val="2E2B1F"/>
                </a:solidFill>
                <a:latin typeface="Gill Sans MT"/>
                <a:cs typeface="Gill Sans MT"/>
              </a:rPr>
              <a:t>March</a:t>
            </a:r>
            <a:r>
              <a:rPr sz="1400" spc="-11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2E2B1F"/>
                </a:solidFill>
                <a:latin typeface="Gill Sans MT"/>
                <a:cs typeface="Gill Sans MT"/>
              </a:rPr>
              <a:t>202</a:t>
            </a:r>
            <a:r>
              <a:rPr lang="en-GB" sz="1400" dirty="0">
                <a:solidFill>
                  <a:srgbClr val="2E2B1F"/>
                </a:solidFill>
                <a:latin typeface="Gill Sans MT"/>
                <a:cs typeface="Gill Sans MT"/>
              </a:rPr>
              <a:t>5</a:t>
            </a:r>
            <a:endParaRPr sz="1400" dirty="0">
              <a:latin typeface="Gill Sans MT"/>
              <a:cs typeface="Gill Sans M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F67DFA-4E2F-4BC5-B2EC-B47FB60C8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i="1" dirty="0">
                <a:solidFill>
                  <a:schemeClr val="tx1"/>
                </a:solidFill>
                <a:latin typeface="Gill Sans MT" panose="020B0502020104020203" pitchFamily="34" charset="0"/>
              </a:rPr>
              <a:t>NURTURING AND INSPIRING YOUNG MINDS TOWARDS A BRIGHT FUTURE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304800"/>
            <a:ext cx="6705600" cy="5847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 algn="ctr">
              <a:lnSpc>
                <a:spcPct val="100000"/>
              </a:lnSpc>
              <a:spcBef>
                <a:spcPts val="100"/>
              </a:spcBef>
            </a:pPr>
            <a:r>
              <a:rPr lang="en-GB" b="1" u="sng" spc="-30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Gill Sans MT"/>
                <a:cs typeface="Gill Sans MT"/>
              </a:rPr>
              <a:t>Key</a:t>
            </a:r>
            <a:r>
              <a:rPr lang="en-GB" b="1" u="sng" spc="-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Gill Sans MT"/>
                <a:cs typeface="Gill Sans MT"/>
              </a:rPr>
              <a:t> </a:t>
            </a:r>
            <a:r>
              <a:rPr lang="en-GB" b="1" u="sng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Gill Sans MT"/>
                <a:cs typeface="Gill Sans MT"/>
              </a:rPr>
              <a:t>Dates</a:t>
            </a:r>
          </a:p>
          <a:p>
            <a:pPr marL="361950" indent="-2857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GB" sz="1700" spc="-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Gill Sans MT"/>
                <a:cs typeface="Tw Cen MT"/>
              </a:rPr>
              <a:t>1st September Online application system opens</a:t>
            </a:r>
          </a:p>
          <a:p>
            <a:pPr marL="361950" indent="-2857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GB" sz="1700" b="1" spc="-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Gill Sans MT"/>
                <a:cs typeface="Tw Cen MT"/>
              </a:rPr>
              <a:t>September / October open evenings at Secondary Schools</a:t>
            </a:r>
          </a:p>
          <a:p>
            <a:pPr marL="247650" indent="-1714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GB" sz="1700" b="1" spc="-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Gill Sans MT"/>
                <a:cs typeface="Tw Cen MT"/>
              </a:rPr>
              <a:t>  </a:t>
            </a:r>
            <a:r>
              <a:rPr lang="en-GB" sz="1700" spc="-5" dirty="0">
                <a:solidFill>
                  <a:srgbClr val="2E2B1F"/>
                </a:solidFill>
                <a:latin typeface="Tw Cen MT"/>
                <a:cs typeface="Tw Cen MT"/>
              </a:rPr>
              <a:t>31st October 2024 </a:t>
            </a:r>
            <a:r>
              <a:rPr lang="en-GB" sz="1700" dirty="0">
                <a:solidFill>
                  <a:srgbClr val="2E2B1F"/>
                </a:solidFill>
                <a:latin typeface="Tw Cen MT"/>
                <a:cs typeface="Tw Cen MT"/>
              </a:rPr>
              <a:t>– </a:t>
            </a:r>
            <a:r>
              <a:rPr lang="en-GB" sz="1700" spc="-5" dirty="0">
                <a:solidFill>
                  <a:srgbClr val="2E2B1F"/>
                </a:solidFill>
                <a:latin typeface="Tw Cen MT"/>
                <a:cs typeface="Tw Cen MT"/>
              </a:rPr>
              <a:t>Application</a:t>
            </a:r>
            <a:r>
              <a:rPr lang="en-GB" sz="1700" spc="10" dirty="0">
                <a:solidFill>
                  <a:srgbClr val="2E2B1F"/>
                </a:solidFill>
                <a:latin typeface="Tw Cen MT"/>
                <a:cs typeface="Tw Cen MT"/>
              </a:rPr>
              <a:t> </a:t>
            </a:r>
            <a:r>
              <a:rPr lang="en-GB" sz="1700" spc="-5" dirty="0">
                <a:solidFill>
                  <a:srgbClr val="2E2B1F"/>
                </a:solidFill>
                <a:latin typeface="Tw Cen MT"/>
                <a:cs typeface="Tw Cen MT"/>
              </a:rPr>
              <a:t>Deadline</a:t>
            </a:r>
          </a:p>
          <a:p>
            <a:pPr marL="247650" indent="-17145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GB" sz="1700" spc="-5" dirty="0">
                <a:solidFill>
                  <a:srgbClr val="2E2B1F"/>
                </a:solidFill>
                <a:latin typeface="Tw Cen MT"/>
                <a:cs typeface="Tw Cen MT"/>
              </a:rPr>
              <a:t>  Late applications received </a:t>
            </a:r>
            <a:r>
              <a:rPr lang="en-GB" sz="1700" b="1" dirty="0">
                <a:solidFill>
                  <a:srgbClr val="2E2B1F"/>
                </a:solidFill>
                <a:latin typeface="Tw Cen MT"/>
                <a:cs typeface="Tw Cen MT"/>
              </a:rPr>
              <a:t>after 31st </a:t>
            </a:r>
            <a:r>
              <a:rPr lang="en-GB" sz="1700" b="1" spc="-5" dirty="0">
                <a:solidFill>
                  <a:srgbClr val="2E2B1F"/>
                </a:solidFill>
                <a:latin typeface="Tw Cen MT"/>
                <a:cs typeface="Tw Cen MT"/>
              </a:rPr>
              <a:t>October 2024 </a:t>
            </a:r>
            <a:r>
              <a:rPr lang="en-GB" sz="1700" b="1" dirty="0">
                <a:solidFill>
                  <a:srgbClr val="2E2B1F"/>
                </a:solidFill>
                <a:latin typeface="Tw Cen MT"/>
                <a:cs typeface="Tw Cen MT"/>
              </a:rPr>
              <a:t>will be considered after all other applications </a:t>
            </a:r>
            <a:r>
              <a:rPr lang="en-GB" sz="1700" b="1" spc="5" dirty="0">
                <a:solidFill>
                  <a:srgbClr val="2E2B1F"/>
                </a:solidFill>
                <a:latin typeface="Tw Cen MT"/>
                <a:cs typeface="Tw Cen MT"/>
              </a:rPr>
              <a:t>that </a:t>
            </a:r>
            <a:r>
              <a:rPr lang="en-GB" sz="1700" b="1" dirty="0">
                <a:solidFill>
                  <a:srgbClr val="2E2B1F"/>
                </a:solidFill>
                <a:latin typeface="Tw Cen MT"/>
                <a:cs typeface="Tw Cen MT"/>
              </a:rPr>
              <a:t>were </a:t>
            </a:r>
            <a:r>
              <a:rPr lang="en-GB" sz="1700" b="1" spc="-5" dirty="0">
                <a:solidFill>
                  <a:srgbClr val="2E2B1F"/>
                </a:solidFill>
                <a:latin typeface="Tw Cen MT"/>
                <a:cs typeface="Tw Cen MT"/>
              </a:rPr>
              <a:t>received </a:t>
            </a:r>
            <a:r>
              <a:rPr lang="en-GB" sz="1700" b="1" dirty="0">
                <a:solidFill>
                  <a:srgbClr val="2E2B1F"/>
                </a:solidFill>
                <a:latin typeface="Tw Cen MT"/>
                <a:cs typeface="Tw Cen MT"/>
              </a:rPr>
              <a:t>on</a:t>
            </a:r>
            <a:r>
              <a:rPr lang="en-GB" sz="1700" b="1" spc="70" dirty="0">
                <a:solidFill>
                  <a:srgbClr val="2E2B1F"/>
                </a:solidFill>
                <a:latin typeface="Tw Cen MT"/>
                <a:cs typeface="Tw Cen MT"/>
              </a:rPr>
              <a:t> </a:t>
            </a:r>
            <a:r>
              <a:rPr lang="en-GB" sz="1700" b="1" dirty="0">
                <a:solidFill>
                  <a:srgbClr val="2E2B1F"/>
                </a:solidFill>
                <a:latin typeface="Tw Cen MT"/>
                <a:cs typeface="Tw Cen MT"/>
              </a:rPr>
              <a:t>time!</a:t>
            </a:r>
            <a:endParaRPr lang="en-GB" sz="1700" b="1" dirty="0">
              <a:latin typeface="Tw Cen MT"/>
              <a:cs typeface="Tw Cen MT"/>
            </a:endParaRPr>
          </a:p>
          <a:p>
            <a:pPr marL="247650" indent="-17145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GB" sz="1700" dirty="0"/>
              <a:t>2</a:t>
            </a:r>
            <a:r>
              <a:rPr lang="en-GB" sz="1700" baseline="30000" dirty="0"/>
              <a:t>nd</a:t>
            </a:r>
            <a:r>
              <a:rPr lang="en-GB" sz="1700" dirty="0"/>
              <a:t> </a:t>
            </a:r>
            <a:r>
              <a:rPr lang="en-GB" sz="1700" spc="-7" baseline="24305" dirty="0">
                <a:solidFill>
                  <a:srgbClr val="2E2B1F"/>
                </a:solidFill>
                <a:latin typeface="Tw Cen MT"/>
                <a:cs typeface="Tw Cen MT"/>
              </a:rPr>
              <a:t>  </a:t>
            </a:r>
            <a:r>
              <a:rPr lang="en-GB" sz="1700" spc="-5" dirty="0">
                <a:solidFill>
                  <a:srgbClr val="2E2B1F"/>
                </a:solidFill>
                <a:latin typeface="Tw Cen MT"/>
                <a:cs typeface="Tw Cen MT"/>
              </a:rPr>
              <a:t>December 2024 –</a:t>
            </a:r>
            <a:r>
              <a:rPr lang="en-GB" sz="1700" dirty="0">
                <a:solidFill>
                  <a:srgbClr val="2E2B1F"/>
                </a:solidFill>
                <a:latin typeface="Tw Cen MT"/>
                <a:cs typeface="Tw Cen MT"/>
              </a:rPr>
              <a:t> </a:t>
            </a:r>
            <a:r>
              <a:rPr lang="en-GB" sz="1700" spc="-5" dirty="0">
                <a:solidFill>
                  <a:srgbClr val="2E2B1F"/>
                </a:solidFill>
                <a:latin typeface="Tw Cen MT"/>
                <a:cs typeface="Tw Cen MT"/>
              </a:rPr>
              <a:t>Last date </a:t>
            </a:r>
            <a:r>
              <a:rPr lang="en-GB" sz="1700" dirty="0">
                <a:solidFill>
                  <a:srgbClr val="2E2B1F"/>
                </a:solidFill>
                <a:latin typeface="Tw Cen MT"/>
                <a:cs typeface="Tw Cen MT"/>
              </a:rPr>
              <a:t>to submit a </a:t>
            </a:r>
            <a:r>
              <a:rPr lang="en-GB" sz="1700" spc="-5" dirty="0">
                <a:solidFill>
                  <a:srgbClr val="2E2B1F"/>
                </a:solidFill>
                <a:latin typeface="Tw Cen MT"/>
                <a:cs typeface="Tw Cen MT"/>
              </a:rPr>
              <a:t>written explanation  </a:t>
            </a:r>
            <a:r>
              <a:rPr lang="en-GB" sz="1700" dirty="0">
                <a:solidFill>
                  <a:srgbClr val="2E2B1F"/>
                </a:solidFill>
                <a:latin typeface="Tw Cen MT"/>
                <a:cs typeface="Tw Cen MT"/>
              </a:rPr>
              <a:t>giving </a:t>
            </a:r>
            <a:r>
              <a:rPr lang="en-GB" sz="1700" spc="-5" dirty="0">
                <a:solidFill>
                  <a:srgbClr val="2E2B1F"/>
                </a:solidFill>
                <a:latin typeface="Tw Cen MT"/>
                <a:cs typeface="Tw Cen MT"/>
              </a:rPr>
              <a:t>reasons </a:t>
            </a:r>
            <a:r>
              <a:rPr lang="en-GB" sz="1700" spc="-10" dirty="0">
                <a:solidFill>
                  <a:srgbClr val="2E2B1F"/>
                </a:solidFill>
                <a:latin typeface="Tw Cen MT"/>
                <a:cs typeface="Tw Cen MT"/>
              </a:rPr>
              <a:t>why your </a:t>
            </a:r>
            <a:r>
              <a:rPr lang="en-GB" sz="1700" spc="-5" dirty="0">
                <a:solidFill>
                  <a:srgbClr val="2E2B1F"/>
                </a:solidFill>
                <a:latin typeface="Tw Cen MT"/>
                <a:cs typeface="Tw Cen MT"/>
              </a:rPr>
              <a:t>application </a:t>
            </a:r>
            <a:r>
              <a:rPr lang="en-GB" sz="1700" spc="-15" dirty="0">
                <a:solidFill>
                  <a:srgbClr val="2E2B1F"/>
                </a:solidFill>
                <a:latin typeface="Tw Cen MT"/>
                <a:cs typeface="Tw Cen MT"/>
              </a:rPr>
              <a:t>was late, </a:t>
            </a:r>
            <a:r>
              <a:rPr lang="en-GB" sz="1700" spc="-10" dirty="0">
                <a:solidFill>
                  <a:srgbClr val="2E2B1F"/>
                </a:solidFill>
                <a:latin typeface="Tw Cen MT"/>
                <a:cs typeface="Tw Cen MT"/>
              </a:rPr>
              <a:t>for your </a:t>
            </a:r>
            <a:r>
              <a:rPr lang="en-GB" sz="1700" spc="-5" dirty="0">
                <a:solidFill>
                  <a:srgbClr val="2E2B1F"/>
                </a:solidFill>
                <a:latin typeface="Tw Cen MT"/>
                <a:cs typeface="Tw Cen MT"/>
              </a:rPr>
              <a:t>application  </a:t>
            </a:r>
            <a:r>
              <a:rPr lang="en-GB" sz="1700" dirty="0">
                <a:solidFill>
                  <a:srgbClr val="2E2B1F"/>
                </a:solidFill>
                <a:latin typeface="Tw Cen MT"/>
                <a:cs typeface="Tw Cen MT"/>
              </a:rPr>
              <a:t>to be </a:t>
            </a:r>
            <a:r>
              <a:rPr lang="en-GB" sz="1700" spc="-5" dirty="0">
                <a:solidFill>
                  <a:srgbClr val="2E2B1F"/>
                </a:solidFill>
                <a:latin typeface="Tw Cen MT"/>
                <a:cs typeface="Tw Cen MT"/>
              </a:rPr>
              <a:t>agreed </a:t>
            </a:r>
            <a:r>
              <a:rPr lang="en-GB" sz="1700" dirty="0">
                <a:solidFill>
                  <a:srgbClr val="2E2B1F"/>
                </a:solidFill>
                <a:latin typeface="Tw Cen MT"/>
                <a:cs typeface="Tw Cen MT"/>
              </a:rPr>
              <a:t>as </a:t>
            </a:r>
            <a:r>
              <a:rPr lang="en-GB" sz="1700" spc="-5" dirty="0">
                <a:solidFill>
                  <a:srgbClr val="2E2B1F"/>
                </a:solidFill>
                <a:latin typeface="Tw Cen MT"/>
                <a:cs typeface="Tw Cen MT"/>
              </a:rPr>
              <a:t>‘on</a:t>
            </a:r>
            <a:r>
              <a:rPr lang="en-GB" sz="1700" spc="-40" dirty="0">
                <a:solidFill>
                  <a:srgbClr val="2E2B1F"/>
                </a:solidFill>
                <a:latin typeface="Tw Cen MT"/>
                <a:cs typeface="Tw Cen MT"/>
              </a:rPr>
              <a:t> </a:t>
            </a:r>
            <a:r>
              <a:rPr lang="en-GB" sz="1700" dirty="0">
                <a:solidFill>
                  <a:srgbClr val="2E2B1F"/>
                </a:solidFill>
                <a:latin typeface="Tw Cen MT"/>
                <a:cs typeface="Tw Cen MT"/>
              </a:rPr>
              <a:t>time’.</a:t>
            </a:r>
            <a:r>
              <a:rPr lang="en-GB" sz="1700" dirty="0">
                <a:latin typeface="Tw Cen MT"/>
                <a:cs typeface="Tw Cen MT"/>
              </a:rPr>
              <a:t> </a:t>
            </a:r>
            <a:r>
              <a:rPr lang="en-GB" sz="1700" spc="-5" dirty="0">
                <a:solidFill>
                  <a:srgbClr val="2E2B1F"/>
                </a:solidFill>
                <a:latin typeface="Tw Cen MT"/>
                <a:cs typeface="Tw Cen MT"/>
              </a:rPr>
              <a:t>If </a:t>
            </a:r>
            <a:r>
              <a:rPr lang="en-GB" sz="1700" spc="-15" dirty="0">
                <a:solidFill>
                  <a:srgbClr val="2E2B1F"/>
                </a:solidFill>
                <a:latin typeface="Tw Cen MT"/>
                <a:cs typeface="Tw Cen MT"/>
              </a:rPr>
              <a:t>you </a:t>
            </a:r>
            <a:r>
              <a:rPr lang="en-GB" sz="1700" spc="-10" dirty="0">
                <a:solidFill>
                  <a:srgbClr val="2E2B1F"/>
                </a:solidFill>
                <a:latin typeface="Tw Cen MT"/>
                <a:cs typeface="Tw Cen MT"/>
              </a:rPr>
              <a:t>move house, </a:t>
            </a:r>
            <a:r>
              <a:rPr lang="en-GB" sz="1700" dirty="0">
                <a:solidFill>
                  <a:srgbClr val="2E2B1F"/>
                </a:solidFill>
                <a:latin typeface="Tw Cen MT"/>
                <a:cs typeface="Tw Cen MT"/>
              </a:rPr>
              <a:t>this </a:t>
            </a:r>
            <a:r>
              <a:rPr lang="en-GB" sz="1700" spc="-5" dirty="0">
                <a:solidFill>
                  <a:srgbClr val="2E2B1F"/>
                </a:solidFill>
                <a:latin typeface="Tw Cen MT"/>
                <a:cs typeface="Tw Cen MT"/>
              </a:rPr>
              <a:t>is </a:t>
            </a:r>
            <a:r>
              <a:rPr lang="en-GB" sz="1700" dirty="0">
                <a:solidFill>
                  <a:srgbClr val="2E2B1F"/>
                </a:solidFill>
                <a:latin typeface="Tw Cen MT"/>
                <a:cs typeface="Tw Cen MT"/>
              </a:rPr>
              <a:t>the </a:t>
            </a:r>
            <a:r>
              <a:rPr lang="en-GB" sz="1700" spc="-5" dirty="0">
                <a:solidFill>
                  <a:srgbClr val="2E2B1F"/>
                </a:solidFill>
                <a:latin typeface="Tw Cen MT"/>
                <a:cs typeface="Tw Cen MT"/>
              </a:rPr>
              <a:t>last date </a:t>
            </a:r>
            <a:r>
              <a:rPr lang="en-GB" sz="1700" spc="-10" dirty="0">
                <a:solidFill>
                  <a:srgbClr val="2E2B1F"/>
                </a:solidFill>
                <a:latin typeface="Tw Cen MT"/>
                <a:cs typeface="Tw Cen MT"/>
              </a:rPr>
              <a:t>for </a:t>
            </a:r>
            <a:r>
              <a:rPr lang="en-GB" sz="1700" spc="-15" dirty="0">
                <a:solidFill>
                  <a:srgbClr val="2E2B1F"/>
                </a:solidFill>
                <a:latin typeface="Tw Cen MT"/>
                <a:cs typeface="Tw Cen MT"/>
              </a:rPr>
              <a:t>you </a:t>
            </a:r>
            <a:r>
              <a:rPr lang="en-GB" sz="1700" dirty="0">
                <a:solidFill>
                  <a:srgbClr val="2E2B1F"/>
                </a:solidFill>
                <a:latin typeface="Tw Cen MT"/>
                <a:cs typeface="Tw Cen MT"/>
              </a:rPr>
              <a:t>to </a:t>
            </a:r>
            <a:r>
              <a:rPr lang="en-GB" sz="1700" spc="-5" dirty="0">
                <a:solidFill>
                  <a:srgbClr val="2E2B1F"/>
                </a:solidFill>
                <a:latin typeface="Tw Cen MT"/>
                <a:cs typeface="Tw Cen MT"/>
              </a:rPr>
              <a:t>provide  evidence </a:t>
            </a:r>
            <a:r>
              <a:rPr lang="en-GB" sz="1700" dirty="0">
                <a:solidFill>
                  <a:srgbClr val="2E2B1F"/>
                </a:solidFill>
                <a:latin typeface="Tw Cen MT"/>
                <a:cs typeface="Tw Cen MT"/>
              </a:rPr>
              <a:t>of </a:t>
            </a:r>
            <a:r>
              <a:rPr lang="en-GB" sz="1700" spc="-10" dirty="0">
                <a:solidFill>
                  <a:srgbClr val="2E2B1F"/>
                </a:solidFill>
                <a:latin typeface="Tw Cen MT"/>
                <a:cs typeface="Tw Cen MT"/>
              </a:rPr>
              <a:t>your new</a:t>
            </a:r>
            <a:r>
              <a:rPr lang="en-GB" sz="1700" spc="10" dirty="0">
                <a:solidFill>
                  <a:srgbClr val="2E2B1F"/>
                </a:solidFill>
                <a:latin typeface="Tw Cen MT"/>
                <a:cs typeface="Tw Cen MT"/>
              </a:rPr>
              <a:t> </a:t>
            </a:r>
            <a:r>
              <a:rPr lang="en-GB" sz="1700" spc="-5" dirty="0">
                <a:solidFill>
                  <a:srgbClr val="2E2B1F"/>
                </a:solidFill>
                <a:latin typeface="Tw Cen MT"/>
                <a:cs typeface="Tw Cen MT"/>
              </a:rPr>
              <a:t>address</a:t>
            </a:r>
            <a:r>
              <a:rPr lang="en-GB" sz="1700" spc="-5" dirty="0">
                <a:latin typeface="Tw Cen MT"/>
                <a:cs typeface="Tw Cen MT"/>
              </a:rPr>
              <a:t> </a:t>
            </a:r>
            <a:r>
              <a:rPr lang="en-GB" sz="1700" dirty="0">
                <a:solidFill>
                  <a:srgbClr val="2E2B1F"/>
                </a:solidFill>
                <a:latin typeface="Tw Cen MT"/>
                <a:cs typeface="Tw Cen MT"/>
              </a:rPr>
              <a:t>and </a:t>
            </a:r>
            <a:r>
              <a:rPr lang="en-GB" sz="1700" spc="-10" dirty="0">
                <a:solidFill>
                  <a:srgbClr val="2E2B1F"/>
                </a:solidFill>
                <a:latin typeface="Tw Cen MT"/>
                <a:cs typeface="Tw Cen MT"/>
              </a:rPr>
              <a:t>for </a:t>
            </a:r>
            <a:r>
              <a:rPr lang="en-GB" sz="1700" spc="-5" dirty="0">
                <a:solidFill>
                  <a:srgbClr val="2E2B1F"/>
                </a:solidFill>
                <a:latin typeface="Tw Cen MT"/>
                <a:cs typeface="Tw Cen MT"/>
              </a:rPr>
              <a:t>it </a:t>
            </a:r>
            <a:r>
              <a:rPr lang="en-GB" sz="1700" dirty="0">
                <a:solidFill>
                  <a:srgbClr val="2E2B1F"/>
                </a:solidFill>
                <a:latin typeface="Tw Cen MT"/>
                <a:cs typeface="Tw Cen MT"/>
              </a:rPr>
              <a:t>to be </a:t>
            </a:r>
            <a:r>
              <a:rPr lang="en-GB" sz="1700" spc="-5" dirty="0">
                <a:solidFill>
                  <a:srgbClr val="2E2B1F"/>
                </a:solidFill>
                <a:latin typeface="Tw Cen MT"/>
                <a:cs typeface="Tw Cen MT"/>
              </a:rPr>
              <a:t>considered ‘on </a:t>
            </a:r>
            <a:r>
              <a:rPr lang="en-GB" sz="1700" dirty="0">
                <a:solidFill>
                  <a:srgbClr val="2E2B1F"/>
                </a:solidFill>
                <a:latin typeface="Tw Cen MT"/>
                <a:cs typeface="Tw Cen MT"/>
              </a:rPr>
              <a:t>time’ </a:t>
            </a:r>
            <a:r>
              <a:rPr lang="en-GB" sz="1700" spc="-5" dirty="0">
                <a:solidFill>
                  <a:srgbClr val="2E2B1F"/>
                </a:solidFill>
                <a:latin typeface="Tw Cen MT"/>
                <a:cs typeface="Tw Cen MT"/>
              </a:rPr>
              <a:t>in </a:t>
            </a:r>
            <a:r>
              <a:rPr lang="en-GB" sz="1700" dirty="0">
                <a:solidFill>
                  <a:srgbClr val="2E2B1F"/>
                </a:solidFill>
                <a:latin typeface="Tw Cen MT"/>
                <a:cs typeface="Tw Cen MT"/>
              </a:rPr>
              <a:t>the </a:t>
            </a:r>
            <a:r>
              <a:rPr lang="en-GB" sz="1700" spc="-5" dirty="0">
                <a:solidFill>
                  <a:srgbClr val="2E2B1F"/>
                </a:solidFill>
                <a:latin typeface="Tw Cen MT"/>
                <a:cs typeface="Tw Cen MT"/>
              </a:rPr>
              <a:t>allocation</a:t>
            </a:r>
            <a:r>
              <a:rPr lang="en-GB" sz="1700" spc="-40" dirty="0">
                <a:solidFill>
                  <a:srgbClr val="2E2B1F"/>
                </a:solidFill>
                <a:latin typeface="Tw Cen MT"/>
                <a:cs typeface="Tw Cen MT"/>
              </a:rPr>
              <a:t> </a:t>
            </a:r>
            <a:r>
              <a:rPr lang="en-GB" sz="1700" spc="-10" dirty="0">
                <a:solidFill>
                  <a:srgbClr val="2E2B1F"/>
                </a:solidFill>
                <a:latin typeface="Tw Cen MT"/>
                <a:cs typeface="Tw Cen MT"/>
              </a:rPr>
              <a:t>process.</a:t>
            </a:r>
          </a:p>
          <a:p>
            <a:pPr marL="362585" marR="81280" indent="-287020">
              <a:lnSpc>
                <a:spcPct val="100000"/>
              </a:lnSpc>
              <a:buFont typeface="Arial"/>
              <a:buChar char="•"/>
              <a:tabLst>
                <a:tab pos="362585" algn="l"/>
                <a:tab pos="363220" algn="l"/>
              </a:tabLst>
            </a:pPr>
            <a:r>
              <a:rPr lang="en-GB" sz="1700" spc="-10" dirty="0">
                <a:solidFill>
                  <a:srgbClr val="2E2B1F"/>
                </a:solidFill>
                <a:latin typeface="Tw Cen MT"/>
                <a:cs typeface="Tw Cen MT"/>
              </a:rPr>
              <a:t>30</a:t>
            </a:r>
            <a:r>
              <a:rPr lang="en-GB" sz="1700" spc="-10" baseline="30000" dirty="0">
                <a:solidFill>
                  <a:srgbClr val="2E2B1F"/>
                </a:solidFill>
                <a:latin typeface="Tw Cen MT"/>
                <a:cs typeface="Tw Cen MT"/>
              </a:rPr>
              <a:t>th</a:t>
            </a:r>
            <a:r>
              <a:rPr lang="en-GB" sz="1700" spc="-10" dirty="0">
                <a:solidFill>
                  <a:srgbClr val="2E2B1F"/>
                </a:solidFill>
                <a:latin typeface="Tw Cen MT"/>
                <a:cs typeface="Tw Cen MT"/>
              </a:rPr>
              <a:t> January 2025 – </a:t>
            </a:r>
            <a:r>
              <a:rPr lang="en-GB" sz="1700" b="0" i="0" dirty="0">
                <a:effectLst/>
                <a:latin typeface="Gill Sans MT" panose="020B0502020104020203" pitchFamily="34" charset="0"/>
              </a:rPr>
              <a:t>Applications received after this date will not be offered a school place until the week of</a:t>
            </a:r>
            <a:br>
              <a:rPr lang="en-GB" sz="1700" dirty="0">
                <a:latin typeface="Gill Sans MT" panose="020B0502020104020203" pitchFamily="34" charset="0"/>
              </a:rPr>
            </a:br>
            <a:r>
              <a:rPr lang="en-GB" sz="1700" b="0" i="0" dirty="0">
                <a:effectLst/>
                <a:latin typeface="Gill Sans MT" panose="020B0502020104020203" pitchFamily="34" charset="0"/>
              </a:rPr>
              <a:t>29</a:t>
            </a:r>
            <a:r>
              <a:rPr lang="en-GB" sz="1700" b="0" i="0" baseline="30000" dirty="0">
                <a:effectLst/>
                <a:latin typeface="Gill Sans MT" panose="020B0502020104020203" pitchFamily="34" charset="0"/>
              </a:rPr>
              <a:t>th</a:t>
            </a:r>
            <a:r>
              <a:rPr lang="en-GB" sz="1700" b="0" i="0" dirty="0">
                <a:effectLst/>
                <a:latin typeface="Gill Sans MT" panose="020B0502020104020203" pitchFamily="34" charset="0"/>
              </a:rPr>
              <a:t>  April – 3</a:t>
            </a:r>
            <a:r>
              <a:rPr lang="en-GB" sz="1700" b="0" i="0" baseline="30000" dirty="0">
                <a:effectLst/>
                <a:latin typeface="Gill Sans MT" panose="020B0502020104020203" pitchFamily="34" charset="0"/>
              </a:rPr>
              <a:t>rd</a:t>
            </a:r>
            <a:r>
              <a:rPr lang="en-GB" sz="1700" b="0" i="0" dirty="0">
                <a:effectLst/>
                <a:latin typeface="Gill Sans MT" panose="020B0502020104020203" pitchFamily="34" charset="0"/>
              </a:rPr>
              <a:t> May 2025</a:t>
            </a:r>
            <a:endParaRPr lang="en-GB" sz="1700" dirty="0">
              <a:latin typeface="Gill Sans MT" panose="020B0502020104020203" pitchFamily="34" charset="0"/>
              <a:cs typeface="Tw Cen MT"/>
            </a:endParaRPr>
          </a:p>
          <a:p>
            <a:pPr marL="3625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62585" algn="l"/>
                <a:tab pos="363220" algn="l"/>
              </a:tabLst>
            </a:pPr>
            <a:r>
              <a:rPr lang="en-GB" sz="1700" dirty="0">
                <a:solidFill>
                  <a:srgbClr val="2E2B1F"/>
                </a:solidFill>
                <a:latin typeface="Tw Cen MT"/>
                <a:cs typeface="Tw Cen MT"/>
              </a:rPr>
              <a:t>3rd </a:t>
            </a:r>
            <a:r>
              <a:rPr lang="en-GB" sz="1700" spc="5" dirty="0">
                <a:solidFill>
                  <a:srgbClr val="2E2B1F"/>
                </a:solidFill>
                <a:latin typeface="Tw Cen MT"/>
                <a:cs typeface="Tw Cen MT"/>
              </a:rPr>
              <a:t>March </a:t>
            </a:r>
            <a:r>
              <a:rPr lang="en-GB" sz="1700" spc="-5" dirty="0">
                <a:solidFill>
                  <a:srgbClr val="2E2B1F"/>
                </a:solidFill>
                <a:latin typeface="Tw Cen MT"/>
                <a:cs typeface="Tw Cen MT"/>
              </a:rPr>
              <a:t>2025  </a:t>
            </a:r>
            <a:r>
              <a:rPr lang="en-GB" sz="1700" dirty="0">
                <a:solidFill>
                  <a:srgbClr val="2E2B1F"/>
                </a:solidFill>
                <a:latin typeface="Tw Cen MT"/>
                <a:cs typeface="Tw Cen MT"/>
              </a:rPr>
              <a:t>– National </a:t>
            </a:r>
            <a:r>
              <a:rPr lang="en-GB" sz="1700" spc="-5" dirty="0">
                <a:solidFill>
                  <a:srgbClr val="2E2B1F"/>
                </a:solidFill>
                <a:latin typeface="Tw Cen MT"/>
                <a:cs typeface="Tw Cen MT"/>
              </a:rPr>
              <a:t>Offer</a:t>
            </a:r>
            <a:r>
              <a:rPr lang="en-GB" sz="1700" spc="-50" dirty="0">
                <a:solidFill>
                  <a:srgbClr val="2E2B1F"/>
                </a:solidFill>
                <a:latin typeface="Tw Cen MT"/>
                <a:cs typeface="Tw Cen MT"/>
              </a:rPr>
              <a:t> </a:t>
            </a:r>
            <a:r>
              <a:rPr lang="en-GB" sz="1700" spc="-15" dirty="0">
                <a:solidFill>
                  <a:srgbClr val="2E2B1F"/>
                </a:solidFill>
                <a:latin typeface="Tw Cen MT"/>
                <a:cs typeface="Tw Cen MT"/>
              </a:rPr>
              <a:t>Day</a:t>
            </a:r>
          </a:p>
          <a:p>
            <a:pPr marL="3625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62585" algn="l"/>
                <a:tab pos="363220" algn="l"/>
              </a:tabLst>
            </a:pPr>
            <a:r>
              <a:rPr lang="en-GB" sz="1700" spc="-15" dirty="0">
                <a:solidFill>
                  <a:srgbClr val="2E2B1F"/>
                </a:solidFill>
                <a:latin typeface="Tw Cen MT"/>
                <a:cs typeface="Tw Cen MT"/>
              </a:rPr>
              <a:t>Continued Interest list opens 3</a:t>
            </a:r>
            <a:r>
              <a:rPr lang="en-GB" sz="1700" spc="-15" baseline="30000" dirty="0">
                <a:solidFill>
                  <a:srgbClr val="2E2B1F"/>
                </a:solidFill>
                <a:latin typeface="Tw Cen MT"/>
                <a:cs typeface="Tw Cen MT"/>
              </a:rPr>
              <a:t>rd</a:t>
            </a:r>
            <a:r>
              <a:rPr lang="en-GB" sz="1700" spc="-15" dirty="0">
                <a:solidFill>
                  <a:srgbClr val="2E2B1F"/>
                </a:solidFill>
                <a:latin typeface="Tw Cen MT"/>
                <a:cs typeface="Tw Cen MT"/>
              </a:rPr>
              <a:t> March 2025 – 10</a:t>
            </a:r>
            <a:r>
              <a:rPr lang="en-GB" sz="1700" spc="-15" baseline="30000" dirty="0">
                <a:solidFill>
                  <a:srgbClr val="2E2B1F"/>
                </a:solidFill>
                <a:latin typeface="Tw Cen MT"/>
                <a:cs typeface="Tw Cen MT"/>
              </a:rPr>
              <a:t>th</a:t>
            </a:r>
            <a:r>
              <a:rPr lang="en-GB" sz="1700" spc="-15" dirty="0">
                <a:solidFill>
                  <a:srgbClr val="2E2B1F"/>
                </a:solidFill>
                <a:latin typeface="Tw Cen MT"/>
                <a:cs typeface="Tw Cen MT"/>
              </a:rPr>
              <a:t> March 2025 –</a:t>
            </a:r>
            <a:r>
              <a:rPr lang="en-GB" sz="1700" kern="0" dirty="0"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Applicants that didn't get any higher preference schools will automatically go on the list for those schools.</a:t>
            </a:r>
            <a:r>
              <a:rPr lang="en-GB" sz="1700" kern="100" dirty="0"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700" kern="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Parents or carers should confirm this with schools responsible for their own admissions.</a:t>
            </a:r>
          </a:p>
          <a:p>
            <a:pPr marL="3625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62585" algn="l"/>
                <a:tab pos="363220" algn="l"/>
              </a:tabLst>
            </a:pPr>
            <a:r>
              <a:rPr lang="en-GB" sz="1700" kern="0" spc="-15" dirty="0">
                <a:latin typeface="Gill Sans MT" panose="020B0502020104020203" pitchFamily="34" charset="0"/>
                <a:cs typeface="Tw Cen MT"/>
              </a:rPr>
              <a:t>Deadline for change of address for CI Round 1 10</a:t>
            </a:r>
            <a:r>
              <a:rPr lang="en-GB" sz="1700" kern="0" spc="-15" baseline="30000" dirty="0">
                <a:latin typeface="Gill Sans MT" panose="020B0502020104020203" pitchFamily="34" charset="0"/>
                <a:cs typeface="Tw Cen MT"/>
              </a:rPr>
              <a:t>th</a:t>
            </a:r>
            <a:r>
              <a:rPr lang="en-GB" sz="1700" kern="0" spc="-15" dirty="0">
                <a:latin typeface="Gill Sans MT" panose="020B0502020104020203" pitchFamily="34" charset="0"/>
                <a:cs typeface="Tw Cen MT"/>
              </a:rPr>
              <a:t> March 2025</a:t>
            </a:r>
            <a:endParaRPr lang="en-GB" sz="1700" spc="-15" dirty="0">
              <a:latin typeface="Gill Sans MT" panose="020B0502020104020203" pitchFamily="34" charset="0"/>
              <a:cs typeface="Tw Cen MT"/>
            </a:endParaRPr>
          </a:p>
          <a:p>
            <a:pPr marL="3625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62585" algn="l"/>
                <a:tab pos="363220" algn="l"/>
              </a:tabLst>
            </a:pPr>
            <a:r>
              <a:rPr lang="en-GB" sz="1700" spc="-15" dirty="0">
                <a:solidFill>
                  <a:srgbClr val="2E2B1F"/>
                </a:solidFill>
                <a:latin typeface="Tw Cen MT"/>
                <a:cs typeface="Tw Cen MT"/>
              </a:rPr>
              <a:t>17</a:t>
            </a:r>
            <a:r>
              <a:rPr lang="en-GB" sz="1700" spc="-15" baseline="30000" dirty="0">
                <a:solidFill>
                  <a:srgbClr val="2E2B1F"/>
                </a:solidFill>
                <a:latin typeface="Tw Cen MT"/>
                <a:cs typeface="Tw Cen MT"/>
              </a:rPr>
              <a:t>th</a:t>
            </a:r>
            <a:r>
              <a:rPr lang="en-GB" sz="1700" spc="-15" dirty="0">
                <a:solidFill>
                  <a:srgbClr val="2E2B1F"/>
                </a:solidFill>
                <a:latin typeface="Tw Cen MT"/>
                <a:cs typeface="Tw Cen MT"/>
              </a:rPr>
              <a:t> MARCH 2025 IS THE LAST DAY TO ACCEPT OR DECLINE YOUR OFFER</a:t>
            </a:r>
            <a:endParaRPr lang="en-GB" sz="1700" dirty="0">
              <a:latin typeface="Tw Cen MT"/>
              <a:cs typeface="Tw Cen M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25B61E-B948-4AB9-8CC6-0E853650A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i="1" dirty="0">
                <a:solidFill>
                  <a:schemeClr val="tx1"/>
                </a:solidFill>
                <a:latin typeface="Gill Sans MT" panose="020B0502020104020203" pitchFamily="34" charset="0"/>
              </a:rPr>
              <a:t>NURTURING AND INSPIRING YOUNG MINDS TOWARDS A BRIGHT FUTURE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FC3798-C8AF-39B8-0690-D1BAD57FE4BD}"/>
              </a:ext>
            </a:extLst>
          </p:cNvPr>
          <p:cNvSpPr txBox="1"/>
          <p:nvPr/>
        </p:nvSpPr>
        <p:spPr>
          <a:xfrm>
            <a:off x="1600200" y="612844"/>
            <a:ext cx="50292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25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62585" algn="l"/>
                <a:tab pos="363220" algn="l"/>
              </a:tabLst>
            </a:pPr>
            <a:r>
              <a:rPr lang="en-GB" spc="-5" dirty="0">
                <a:solidFill>
                  <a:srgbClr val="2E2B1F"/>
                </a:solidFill>
                <a:latin typeface="Tw Cen MT"/>
                <a:cs typeface="Tw Cen MT"/>
              </a:rPr>
              <a:t>Late applications are unlikely </a:t>
            </a:r>
            <a:r>
              <a:rPr lang="en-GB" dirty="0">
                <a:solidFill>
                  <a:srgbClr val="2E2B1F"/>
                </a:solidFill>
                <a:latin typeface="Tw Cen MT"/>
                <a:cs typeface="Tw Cen MT"/>
              </a:rPr>
              <a:t>to be </a:t>
            </a:r>
            <a:r>
              <a:rPr lang="en-GB" spc="-5" dirty="0">
                <a:solidFill>
                  <a:srgbClr val="2E2B1F"/>
                </a:solidFill>
                <a:latin typeface="Tw Cen MT"/>
                <a:cs typeface="Tw Cen MT"/>
              </a:rPr>
              <a:t>offered preferred</a:t>
            </a:r>
            <a:r>
              <a:rPr lang="en-GB" spc="5" dirty="0">
                <a:solidFill>
                  <a:srgbClr val="2E2B1F"/>
                </a:solidFill>
                <a:latin typeface="Tw Cen MT"/>
                <a:cs typeface="Tw Cen MT"/>
              </a:rPr>
              <a:t> school.</a:t>
            </a:r>
          </a:p>
          <a:p>
            <a:pPr marL="3625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62585" algn="l"/>
                <a:tab pos="363220" algn="l"/>
              </a:tabLst>
            </a:pPr>
            <a:r>
              <a:rPr lang="en-GB" spc="5" dirty="0">
                <a:solidFill>
                  <a:srgbClr val="2E2B1F"/>
                </a:solidFill>
                <a:latin typeface="Tw Cen MT"/>
                <a:cs typeface="Tw Cen MT"/>
              </a:rPr>
              <a:t>CONTINUED INTEREST LISTS OPEN FROM 3rd MARCH 2025</a:t>
            </a:r>
          </a:p>
          <a:p>
            <a:pPr marL="3625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62585" algn="l"/>
                <a:tab pos="363220" algn="l"/>
              </a:tabLst>
            </a:pPr>
            <a:r>
              <a:rPr lang="en-GB" spc="5" baseline="30000" dirty="0">
                <a:solidFill>
                  <a:srgbClr val="2E2B1F"/>
                </a:solidFill>
                <a:latin typeface="Tw Cen MT"/>
                <a:cs typeface="Tw Cen MT"/>
              </a:rPr>
              <a:t>3rd –</a:t>
            </a:r>
            <a:r>
              <a:rPr lang="en-GB" spc="5" dirty="0">
                <a:solidFill>
                  <a:srgbClr val="2E2B1F"/>
                </a:solidFill>
                <a:latin typeface="Tw Cen MT"/>
                <a:cs typeface="Tw Cen MT"/>
              </a:rPr>
              <a:t> 10</a:t>
            </a:r>
            <a:r>
              <a:rPr lang="en-GB" spc="5" baseline="30000" dirty="0">
                <a:solidFill>
                  <a:srgbClr val="2E2B1F"/>
                </a:solidFill>
                <a:latin typeface="Tw Cen MT"/>
                <a:cs typeface="Tw Cen MT"/>
              </a:rPr>
              <a:t>th</a:t>
            </a:r>
            <a:r>
              <a:rPr lang="en-GB" spc="5" dirty="0">
                <a:solidFill>
                  <a:srgbClr val="2E2B1F"/>
                </a:solidFill>
                <a:latin typeface="Tw Cen MT"/>
                <a:cs typeface="Tw Cen MT"/>
              </a:rPr>
              <a:t>  March 2025 – First Continued Interest run. The county will contact you with an offer of new school place if you’re successful.</a:t>
            </a:r>
          </a:p>
          <a:p>
            <a:pPr marL="3625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62585" algn="l"/>
                <a:tab pos="363220" algn="l"/>
              </a:tabLst>
            </a:pPr>
            <a:r>
              <a:rPr lang="en-GB" spc="5" dirty="0">
                <a:solidFill>
                  <a:srgbClr val="2E2B1F"/>
                </a:solidFill>
                <a:latin typeface="Tw Cen MT"/>
                <a:cs typeface="Tw Cen MT"/>
              </a:rPr>
              <a:t>31</a:t>
            </a:r>
            <a:r>
              <a:rPr lang="en-GB" spc="5" baseline="30000" dirty="0">
                <a:solidFill>
                  <a:srgbClr val="2E2B1F"/>
                </a:solidFill>
                <a:latin typeface="Tw Cen MT"/>
                <a:cs typeface="Tw Cen MT"/>
              </a:rPr>
              <a:t>st</a:t>
            </a:r>
            <a:r>
              <a:rPr lang="en-GB" spc="5" dirty="0">
                <a:solidFill>
                  <a:srgbClr val="2E2B1F"/>
                </a:solidFill>
                <a:latin typeface="Tw Cen MT"/>
                <a:cs typeface="Tw Cen MT"/>
              </a:rPr>
              <a:t> March 2024 – Last date to register an appeal.</a:t>
            </a:r>
          </a:p>
          <a:p>
            <a:pPr marL="3625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62585" algn="l"/>
                <a:tab pos="363220" algn="l"/>
              </a:tabLst>
            </a:pPr>
            <a:r>
              <a:rPr lang="en-GB" spc="5" dirty="0">
                <a:solidFill>
                  <a:srgbClr val="2E2B1F"/>
                </a:solidFill>
                <a:latin typeface="Tw Cen MT"/>
                <a:cs typeface="Tw Cen MT"/>
              </a:rPr>
              <a:t>31</a:t>
            </a:r>
            <a:r>
              <a:rPr lang="en-GB" spc="5" baseline="30000" dirty="0">
                <a:solidFill>
                  <a:srgbClr val="2E2B1F"/>
                </a:solidFill>
                <a:latin typeface="Tw Cen MT"/>
                <a:cs typeface="Tw Cen MT"/>
              </a:rPr>
              <a:t>st</a:t>
            </a:r>
            <a:r>
              <a:rPr lang="en-GB" spc="5" dirty="0">
                <a:solidFill>
                  <a:srgbClr val="2E2B1F"/>
                </a:solidFill>
                <a:latin typeface="Tw Cen MT"/>
                <a:cs typeface="Tw Cen MT"/>
              </a:rPr>
              <a:t> March – 11</a:t>
            </a:r>
            <a:r>
              <a:rPr lang="en-GB" spc="5" baseline="30000" dirty="0">
                <a:solidFill>
                  <a:srgbClr val="2E2B1F"/>
                </a:solidFill>
                <a:latin typeface="Tw Cen MT"/>
                <a:cs typeface="Tw Cen MT"/>
              </a:rPr>
              <a:t>th</a:t>
            </a:r>
            <a:r>
              <a:rPr lang="en-GB" spc="5" dirty="0">
                <a:solidFill>
                  <a:srgbClr val="2E2B1F"/>
                </a:solidFill>
                <a:latin typeface="Tw Cen MT"/>
                <a:cs typeface="Tw Cen MT"/>
              </a:rPr>
              <a:t> April 2025 – Continuing interest applications open again. You can add new school preferences for all schools for the second run of continuing interest.</a:t>
            </a:r>
          </a:p>
          <a:p>
            <a:pPr marL="3625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62585" algn="l"/>
                <a:tab pos="363220" algn="l"/>
              </a:tabLst>
            </a:pPr>
            <a:r>
              <a:rPr lang="en-GB" spc="5" dirty="0">
                <a:solidFill>
                  <a:srgbClr val="2E2B1F"/>
                </a:solidFill>
                <a:latin typeface="Tw Cen MT"/>
                <a:cs typeface="Tw Cen MT"/>
              </a:rPr>
              <a:t>28</a:t>
            </a:r>
            <a:r>
              <a:rPr lang="en-GB" spc="5" baseline="30000" dirty="0">
                <a:solidFill>
                  <a:srgbClr val="2E2B1F"/>
                </a:solidFill>
                <a:latin typeface="Tw Cen MT"/>
                <a:cs typeface="Tw Cen MT"/>
              </a:rPr>
              <a:t>th</a:t>
            </a:r>
            <a:r>
              <a:rPr lang="en-GB" spc="5" dirty="0">
                <a:solidFill>
                  <a:srgbClr val="2E2B1F"/>
                </a:solidFill>
                <a:latin typeface="Tw Cen MT"/>
                <a:cs typeface="Tw Cen MT"/>
              </a:rPr>
              <a:t> April – 2</a:t>
            </a:r>
            <a:r>
              <a:rPr lang="en-GB" spc="5" baseline="30000" dirty="0">
                <a:solidFill>
                  <a:srgbClr val="2E2B1F"/>
                </a:solidFill>
                <a:latin typeface="Tw Cen MT"/>
                <a:cs typeface="Tw Cen MT"/>
              </a:rPr>
              <a:t>nd</a:t>
            </a:r>
            <a:r>
              <a:rPr lang="en-GB" spc="5" dirty="0">
                <a:solidFill>
                  <a:srgbClr val="2E2B1F"/>
                </a:solidFill>
                <a:latin typeface="Tw Cen MT"/>
                <a:cs typeface="Tw Cen MT"/>
              </a:rPr>
              <a:t> May 2025 – Second and final continued interest run. The county will contact you with an offer of new school place if you’re successful.</a:t>
            </a:r>
          </a:p>
          <a:p>
            <a:pPr marL="3625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62585" algn="l"/>
                <a:tab pos="363220" algn="l"/>
              </a:tabLst>
            </a:pPr>
            <a:r>
              <a:rPr lang="en-GB" spc="5" dirty="0">
                <a:solidFill>
                  <a:srgbClr val="2E2B1F"/>
                </a:solidFill>
                <a:latin typeface="Tw Cen MT"/>
                <a:cs typeface="Tw Cen MT"/>
              </a:rPr>
              <a:t>Last date to make a late application online – 23</a:t>
            </a:r>
            <a:r>
              <a:rPr lang="en-GB" spc="5" baseline="30000" dirty="0">
                <a:solidFill>
                  <a:srgbClr val="2E2B1F"/>
                </a:solidFill>
                <a:latin typeface="Tw Cen MT"/>
                <a:cs typeface="Tw Cen MT"/>
              </a:rPr>
              <a:t>rd</a:t>
            </a:r>
            <a:r>
              <a:rPr lang="en-GB" spc="5" dirty="0">
                <a:solidFill>
                  <a:srgbClr val="2E2B1F"/>
                </a:solidFill>
                <a:latin typeface="Tw Cen MT"/>
                <a:cs typeface="Tw Cen MT"/>
              </a:rPr>
              <a:t> July 2025</a:t>
            </a:r>
          </a:p>
          <a:p>
            <a:pPr marL="3625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62585" algn="l"/>
                <a:tab pos="363220" algn="l"/>
              </a:tabLst>
            </a:pPr>
            <a:endParaRPr lang="en-GB" spc="5" dirty="0">
              <a:solidFill>
                <a:srgbClr val="2E2B1F"/>
              </a:solidFill>
              <a:latin typeface="Tw Cen MT"/>
              <a:cs typeface="Tw Cen M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FA9A571-4AB8-4085-BB5B-DC688CEAF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i="1" dirty="0">
                <a:solidFill>
                  <a:schemeClr val="tx1"/>
                </a:solidFill>
                <a:latin typeface="Gill Sans MT" panose="020B0502020104020203" pitchFamily="34" charset="0"/>
              </a:rPr>
              <a:t>NURTURING AND INSPIRING YOUNG MINDS TOWARDS A BRIGHT FUTURE</a:t>
            </a:r>
          </a:p>
        </p:txBody>
      </p:sp>
    </p:spTree>
    <p:extLst>
      <p:ext uri="{BB962C8B-B14F-4D97-AF65-F5344CB8AC3E}">
        <p14:creationId xmlns:p14="http://schemas.microsoft.com/office/powerpoint/2010/main" val="968141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1371600"/>
            <a:ext cx="6400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w Cen MT" panose="020B0602020104020603" pitchFamily="34" charset="0"/>
              </a:rPr>
              <a:t>PLEASE NOTE THE FOLLOWING – </a:t>
            </a:r>
          </a:p>
          <a:p>
            <a:endParaRPr lang="en-GB" dirty="0">
              <a:latin typeface="Tw Cen MT" panose="020B0602020104020603" pitchFamily="34" charset="0"/>
            </a:endParaRPr>
          </a:p>
          <a:p>
            <a:r>
              <a:rPr lang="en-GB" dirty="0">
                <a:latin typeface="Tw Cen MT" panose="020B0602020104020603" pitchFamily="34" charset="0"/>
              </a:rPr>
              <a:t>IF YOUR CHILD QUALIFIED FOR MORE THAN ONE SCHOOL, YOU WILL BE OFFERED THE HIGHEST RANKED SCHOOL AT WHICH YOUR CHILD QUALIFIED FOR A PLACE.</a:t>
            </a:r>
          </a:p>
          <a:p>
            <a:endParaRPr lang="en-GB" dirty="0">
              <a:latin typeface="Tw Cen MT" panose="020B0602020104020603" pitchFamily="34" charset="0"/>
            </a:endParaRPr>
          </a:p>
          <a:p>
            <a:endParaRPr lang="en-GB" dirty="0">
              <a:latin typeface="Tw Cen MT" panose="020B0602020104020603" pitchFamily="34" charset="0"/>
            </a:endParaRPr>
          </a:p>
          <a:p>
            <a:r>
              <a:rPr lang="en-GB" dirty="0">
                <a:latin typeface="Tw Cen MT" panose="020B0602020104020603" pitchFamily="34" charset="0"/>
              </a:rPr>
              <a:t>IF YOUR CHILD DID NOT QUALIFY FOR A PLACE FOR ANY OF THE SCHOOLS YOU RANKED, WE WILL USUALLY OFFER A PLACE AT THE NEAREST SCHOOL TO YOUR HOME ADDRESS WITH PLACES REMAINING </a:t>
            </a:r>
            <a:r>
              <a:rPr lang="en-GB" b="1" dirty="0">
                <a:solidFill>
                  <a:srgbClr val="FF0000"/>
                </a:solidFill>
                <a:latin typeface="Tw Cen MT" panose="020B0602020104020603" pitchFamily="34" charset="0"/>
              </a:rPr>
              <a:t>(THIS ONLY APPLIES TO HERTS RESIDENTS)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9E489B9-5F5B-40AA-BFF7-5C7F983C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i="1" dirty="0">
                <a:solidFill>
                  <a:schemeClr val="tx1"/>
                </a:solidFill>
                <a:latin typeface="Gill Sans MT" panose="020B0502020104020203" pitchFamily="34" charset="0"/>
              </a:rPr>
              <a:t>NURTURING AND INSPIRING YOUNG MINDS TOWARDS A BRIGHT FUTURE</a:t>
            </a:r>
          </a:p>
        </p:txBody>
      </p:sp>
    </p:spTree>
    <p:extLst>
      <p:ext uri="{BB962C8B-B14F-4D97-AF65-F5344CB8AC3E}">
        <p14:creationId xmlns:p14="http://schemas.microsoft.com/office/powerpoint/2010/main" val="3338701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667000" y="914400"/>
            <a:ext cx="354330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30"/>
              </a:spcBef>
            </a:pPr>
            <a:r>
              <a:rPr lang="en-GB" b="1" spc="-5" dirty="0">
                <a:solidFill>
                  <a:srgbClr val="2E2B1F"/>
                </a:solidFill>
                <a:latin typeface="Gill Sans MT"/>
                <a:cs typeface="Gill Sans MT"/>
              </a:rPr>
              <a:t>HANDY HINTS AND TIPS</a:t>
            </a:r>
            <a:endParaRPr dirty="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1482199"/>
            <a:ext cx="7714461" cy="452239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n-GB" spc="-20" dirty="0">
                <a:solidFill>
                  <a:srgbClr val="2E2B1F"/>
                </a:solidFill>
                <a:latin typeface="Gill Sans MT"/>
                <a:cs typeface="Gill Sans MT"/>
              </a:rPr>
              <a:t>Visit as many schools as you can</a:t>
            </a:r>
          </a:p>
          <a:p>
            <a:pPr marL="12700" marR="5080">
              <a:lnSpc>
                <a:spcPct val="100000"/>
              </a:lnSpc>
              <a:spcBef>
                <a:spcPts val="105"/>
              </a:spcBef>
            </a:pPr>
            <a:endParaRPr lang="en-GB" spc="-20" dirty="0">
              <a:solidFill>
                <a:srgbClr val="2E2B1F"/>
              </a:solidFill>
              <a:latin typeface="Gill Sans MT"/>
              <a:cs typeface="Gill Sans MT"/>
            </a:endParaRPr>
          </a:p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pc="-20" dirty="0">
                <a:solidFill>
                  <a:srgbClr val="2E2B1F"/>
                </a:solidFill>
                <a:latin typeface="Gill Sans MT"/>
                <a:cs typeface="Gill Sans MT"/>
              </a:rPr>
              <a:t>Walk</a:t>
            </a:r>
            <a:r>
              <a:rPr spc="-2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around</a:t>
            </a:r>
            <a:r>
              <a:rPr spc="-1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the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school,</a:t>
            </a:r>
            <a:r>
              <a:rPr spc="-17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talk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to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the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pupils,</a:t>
            </a:r>
            <a:r>
              <a:rPr spc="-18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hear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from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 the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 head</a:t>
            </a:r>
            <a:r>
              <a:rPr spc="-1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20" dirty="0">
                <a:solidFill>
                  <a:srgbClr val="2E2B1F"/>
                </a:solidFill>
                <a:latin typeface="Gill Sans MT"/>
                <a:cs typeface="Gill Sans MT"/>
              </a:rPr>
              <a:t>teacher,</a:t>
            </a:r>
            <a:r>
              <a:rPr spc="-17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read</a:t>
            </a:r>
            <a:r>
              <a:rPr spc="-2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the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 school’s</a:t>
            </a:r>
            <a:r>
              <a:rPr spc="-4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OFSTED 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report,</a:t>
            </a:r>
            <a:r>
              <a:rPr spc="-16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read</a:t>
            </a:r>
            <a:r>
              <a:rPr spc="-2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the</a:t>
            </a:r>
            <a:r>
              <a:rPr spc="-1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school’s</a:t>
            </a:r>
            <a:r>
              <a:rPr spc="-4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prospectus,</a:t>
            </a:r>
            <a:r>
              <a:rPr spc="-17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visit</a:t>
            </a:r>
            <a:r>
              <a:rPr spc="-3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during</a:t>
            </a:r>
            <a:r>
              <a:rPr spc="-2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the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 school</a:t>
            </a:r>
            <a:r>
              <a:rPr spc="-2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20" dirty="0">
                <a:solidFill>
                  <a:srgbClr val="2E2B1F"/>
                </a:solidFill>
                <a:latin typeface="Gill Sans MT"/>
                <a:cs typeface="Gill Sans MT"/>
              </a:rPr>
              <a:t>day</a:t>
            </a:r>
            <a:endParaRPr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dirty="0">
              <a:latin typeface="Times New Roman"/>
              <a:cs typeface="Times New Roman"/>
            </a:endParaRPr>
          </a:p>
          <a:p>
            <a:pPr marL="60960">
              <a:lnSpc>
                <a:spcPct val="100000"/>
              </a:lnSpc>
              <a:spcBef>
                <a:spcPts val="5"/>
              </a:spcBef>
            </a:pP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Read the </a:t>
            </a:r>
            <a:r>
              <a:rPr spc="-15" dirty="0">
                <a:solidFill>
                  <a:srgbClr val="2E2B1F"/>
                </a:solidFill>
                <a:latin typeface="Gill Sans MT"/>
                <a:cs typeface="Gill Sans MT"/>
              </a:rPr>
              <a:t>school’s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admissions</a:t>
            </a:r>
            <a:r>
              <a:rPr spc="-114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criteria</a:t>
            </a:r>
            <a:endParaRPr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dirty="0">
              <a:latin typeface="Times New Roman"/>
              <a:cs typeface="Times New Roman"/>
            </a:endParaRPr>
          </a:p>
          <a:p>
            <a:pPr marL="12700" marR="218440" algn="just">
              <a:lnSpc>
                <a:spcPct val="100000"/>
              </a:lnSpc>
            </a:pP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Consider</a:t>
            </a:r>
            <a:r>
              <a:rPr spc="-3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15" dirty="0">
                <a:solidFill>
                  <a:srgbClr val="2E2B1F"/>
                </a:solidFill>
                <a:latin typeface="Gill Sans MT"/>
                <a:cs typeface="Gill Sans MT"/>
              </a:rPr>
              <a:t>how</a:t>
            </a:r>
            <a:r>
              <a:rPr spc="-2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likely</a:t>
            </a:r>
            <a:r>
              <a:rPr spc="-5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it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is</a:t>
            </a:r>
            <a:r>
              <a:rPr spc="-1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that</a:t>
            </a:r>
            <a:r>
              <a:rPr spc="-1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you</a:t>
            </a:r>
            <a:r>
              <a:rPr spc="-1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will</a:t>
            </a:r>
            <a:r>
              <a:rPr spc="-4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be 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offered</a:t>
            </a:r>
            <a:r>
              <a:rPr spc="-1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a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5" dirty="0">
                <a:solidFill>
                  <a:srgbClr val="2E2B1F"/>
                </a:solidFill>
                <a:latin typeface="Gill Sans MT"/>
                <a:cs typeface="Gill Sans MT"/>
              </a:rPr>
              <a:t>place,</a:t>
            </a:r>
            <a:r>
              <a:rPr spc="-17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find</a:t>
            </a:r>
            <a:r>
              <a:rPr spc="-2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out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15" dirty="0">
                <a:solidFill>
                  <a:srgbClr val="2E2B1F"/>
                </a:solidFill>
                <a:latin typeface="Gill Sans MT"/>
                <a:cs typeface="Gill Sans MT"/>
              </a:rPr>
              <a:t>how</a:t>
            </a:r>
            <a:r>
              <a:rPr spc="-2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many</a:t>
            </a:r>
            <a:r>
              <a:rPr spc="-2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places</a:t>
            </a:r>
            <a:r>
              <a:rPr spc="-2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are</a:t>
            </a:r>
            <a:r>
              <a:rPr spc="-1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available, 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look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at</a:t>
            </a:r>
            <a:r>
              <a:rPr spc="-2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15" dirty="0">
                <a:solidFill>
                  <a:srgbClr val="2E2B1F"/>
                </a:solidFill>
                <a:latin typeface="Gill Sans MT"/>
                <a:cs typeface="Gill Sans MT"/>
              </a:rPr>
              <a:t>how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 many</a:t>
            </a:r>
            <a:r>
              <a:rPr spc="-2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applicants</a:t>
            </a:r>
            <a:r>
              <a:rPr spc="-2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there</a:t>
            </a:r>
            <a:r>
              <a:rPr spc="-2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15" dirty="0">
                <a:solidFill>
                  <a:srgbClr val="2E2B1F"/>
                </a:solidFill>
                <a:latin typeface="Gill Sans MT"/>
                <a:cs typeface="Gill Sans MT"/>
              </a:rPr>
              <a:t>were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in</a:t>
            </a:r>
            <a:r>
              <a:rPr spc="-1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previous</a:t>
            </a:r>
            <a:r>
              <a:rPr spc="-4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years,</a:t>
            </a:r>
            <a:r>
              <a:rPr spc="-17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consider</a:t>
            </a:r>
            <a:r>
              <a:rPr spc="-2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15" dirty="0">
                <a:solidFill>
                  <a:srgbClr val="2E2B1F"/>
                </a:solidFill>
                <a:latin typeface="Gill Sans MT"/>
                <a:cs typeface="Gill Sans MT"/>
              </a:rPr>
              <a:t>how</a:t>
            </a:r>
            <a:r>
              <a:rPr spc="-2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your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child</a:t>
            </a:r>
            <a:r>
              <a:rPr spc="-4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will</a:t>
            </a:r>
            <a:r>
              <a:rPr spc="-2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15" dirty="0">
                <a:solidFill>
                  <a:srgbClr val="2E2B1F"/>
                </a:solidFill>
                <a:latin typeface="Gill Sans MT"/>
                <a:cs typeface="Gill Sans MT"/>
              </a:rPr>
              <a:t>travel</a:t>
            </a:r>
            <a:r>
              <a:rPr spc="-2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to  the</a:t>
            </a:r>
            <a:r>
              <a:rPr spc="-2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school</a:t>
            </a:r>
            <a:endParaRPr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Don’t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let others influence 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your</a:t>
            </a:r>
            <a:r>
              <a:rPr spc="-12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decision</a:t>
            </a:r>
            <a:endParaRPr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dirty="0">
              <a:latin typeface="Times New Roman"/>
              <a:cs typeface="Times New Roman"/>
            </a:endParaRPr>
          </a:p>
          <a:p>
            <a:pPr marL="12700" marR="248285" algn="just">
              <a:lnSpc>
                <a:spcPct val="100000"/>
              </a:lnSpc>
            </a:pP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By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all means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talk to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others who </a:t>
            </a:r>
            <a:r>
              <a:rPr spc="-20" dirty="0">
                <a:solidFill>
                  <a:srgbClr val="2E2B1F"/>
                </a:solidFill>
                <a:latin typeface="Gill Sans MT"/>
                <a:cs typeface="Gill Sans MT"/>
              </a:rPr>
              <a:t>have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had experience of the school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but 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don’t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let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this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be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the 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deciding</a:t>
            </a:r>
            <a:r>
              <a:rPr spc="-5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25" dirty="0">
                <a:solidFill>
                  <a:srgbClr val="2E2B1F"/>
                </a:solidFill>
                <a:latin typeface="Gill Sans MT"/>
                <a:cs typeface="Gill Sans MT"/>
              </a:rPr>
              <a:t>factor,</a:t>
            </a:r>
            <a:r>
              <a:rPr spc="-14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every</a:t>
            </a:r>
            <a:r>
              <a:rPr spc="-2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child</a:t>
            </a:r>
            <a:r>
              <a:rPr spc="-4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is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different</a:t>
            </a:r>
            <a:r>
              <a:rPr spc="-3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and</a:t>
            </a:r>
            <a:r>
              <a:rPr spc="-2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one</a:t>
            </a:r>
            <a:r>
              <a:rPr spc="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15" dirty="0">
                <a:solidFill>
                  <a:srgbClr val="2E2B1F"/>
                </a:solidFill>
                <a:latin typeface="Gill Sans MT"/>
                <a:cs typeface="Gill Sans MT"/>
              </a:rPr>
              <a:t>child’s</a:t>
            </a:r>
            <a:r>
              <a:rPr spc="-4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experience</a:t>
            </a:r>
            <a:r>
              <a:rPr spc="-4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will</a:t>
            </a:r>
            <a:r>
              <a:rPr spc="-2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be</a:t>
            </a:r>
            <a:r>
              <a:rPr spc="1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different</a:t>
            </a:r>
            <a:r>
              <a:rPr spc="-2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to </a:t>
            </a:r>
            <a:r>
              <a:rPr spc="-15" dirty="0">
                <a:solidFill>
                  <a:srgbClr val="2E2B1F"/>
                </a:solidFill>
                <a:latin typeface="Gill Sans MT"/>
                <a:cs typeface="Gill Sans MT"/>
              </a:rPr>
              <a:t>another’s</a:t>
            </a:r>
            <a:r>
              <a:rPr spc="-3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.</a:t>
            </a:r>
            <a:endParaRPr dirty="0">
              <a:latin typeface="Gill Sans MT"/>
              <a:cs typeface="Gill Sans M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CB3B196-5AB8-4F95-9E3F-6A2247378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i="1" dirty="0">
                <a:latin typeface="Gill Sans MT" panose="020B0502020104020203" pitchFamily="34" charset="0"/>
              </a:rPr>
              <a:t>NURTURING AND INSPIRING YOUNG MINDS TOWARDS A BRIGHT FUTURE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762000"/>
            <a:ext cx="7415530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1800" b="1" u="sng" spc="-90" dirty="0">
                <a:solidFill>
                  <a:schemeClr val="bg1"/>
                </a:solidFill>
                <a:latin typeface="Gill Sans MT" panose="020B0502020104020203" pitchFamily="34" charset="0"/>
                <a:cs typeface="Tw Cen MT"/>
              </a:rPr>
              <a:t>Secondary </a:t>
            </a:r>
            <a:r>
              <a:rPr sz="1800" b="1" u="sng" spc="-55" dirty="0">
                <a:solidFill>
                  <a:schemeClr val="bg1"/>
                </a:solidFill>
                <a:latin typeface="Gill Sans MT" panose="020B0502020104020203" pitchFamily="34" charset="0"/>
                <a:cs typeface="Tw Cen MT"/>
              </a:rPr>
              <a:t>School </a:t>
            </a:r>
            <a:r>
              <a:rPr sz="1800" b="1" u="sng" spc="-80" dirty="0">
                <a:solidFill>
                  <a:schemeClr val="bg1"/>
                </a:solidFill>
                <a:latin typeface="Gill Sans MT" panose="020B0502020104020203" pitchFamily="34" charset="0"/>
                <a:cs typeface="Tw Cen MT"/>
              </a:rPr>
              <a:t>Open</a:t>
            </a:r>
            <a:r>
              <a:rPr sz="1800" b="1" u="sng" spc="-525" dirty="0">
                <a:solidFill>
                  <a:schemeClr val="bg1"/>
                </a:solidFill>
                <a:latin typeface="Gill Sans MT" panose="020B0502020104020203" pitchFamily="34" charset="0"/>
                <a:cs typeface="Tw Cen MT"/>
              </a:rPr>
              <a:t> </a:t>
            </a:r>
            <a:r>
              <a:rPr lang="en-GB" sz="1800" b="1" u="sng" spc="-525" dirty="0">
                <a:solidFill>
                  <a:schemeClr val="bg1"/>
                </a:solidFill>
                <a:latin typeface="Gill Sans MT" panose="020B0502020104020203" pitchFamily="34" charset="0"/>
                <a:cs typeface="Tw Cen MT"/>
              </a:rPr>
              <a:t>    </a:t>
            </a:r>
            <a:br>
              <a:rPr lang="en-GB" sz="1800" b="1" u="sng" spc="-525" dirty="0">
                <a:solidFill>
                  <a:schemeClr val="bg1"/>
                </a:solidFill>
                <a:latin typeface="Gill Sans MT" panose="020B0502020104020203" pitchFamily="34" charset="0"/>
                <a:cs typeface="Tw Cen MT"/>
              </a:rPr>
            </a:br>
            <a:r>
              <a:rPr sz="1800" b="1" u="sng" spc="-100" dirty="0">
                <a:solidFill>
                  <a:schemeClr val="bg1"/>
                </a:solidFill>
                <a:latin typeface="Gill Sans MT" panose="020B0502020104020203" pitchFamily="34" charset="0"/>
                <a:cs typeface="Tw Cen MT"/>
              </a:rPr>
              <a:t>Evenings</a:t>
            </a:r>
            <a:r>
              <a:rPr lang="en-GB" sz="1800" b="1" u="sng" spc="-100" dirty="0">
                <a:solidFill>
                  <a:schemeClr val="bg1"/>
                </a:solidFill>
                <a:latin typeface="Gill Sans MT" panose="020B0502020104020203" pitchFamily="34" charset="0"/>
                <a:cs typeface="Tw Cen MT"/>
              </a:rPr>
              <a:t> 2023</a:t>
            </a:r>
            <a:endParaRPr sz="1800" b="1" u="sng" dirty="0">
              <a:solidFill>
                <a:schemeClr val="bg1"/>
              </a:solidFill>
              <a:latin typeface="Gill Sans MT" panose="020B0502020104020203" pitchFamily="34" charset="0"/>
              <a:cs typeface="Tw Cen M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711379"/>
              </p:ext>
            </p:extLst>
          </p:nvPr>
        </p:nvGraphicFramePr>
        <p:xfrm>
          <a:off x="457200" y="375874"/>
          <a:ext cx="6655433" cy="63196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6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3859">
                  <a:extLst>
                    <a:ext uri="{9D8B030D-6E8A-4147-A177-3AD203B41FA5}">
                      <a16:colId xmlns:a16="http://schemas.microsoft.com/office/drawing/2014/main" val="4097863287"/>
                    </a:ext>
                  </a:extLst>
                </a:gridCol>
              </a:tblGrid>
              <a:tr h="29475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w Cen MT"/>
                          <a:cs typeface="Tw Cen MT"/>
                        </a:rPr>
                        <a:t>School</a:t>
                      </a:r>
                      <a:endParaRPr sz="1800" dirty="0">
                        <a:latin typeface="Tw Cen MT"/>
                        <a:cs typeface="Tw Cen MT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b="1" spc="5" dirty="0">
                          <a:solidFill>
                            <a:srgbClr val="FFFFFF"/>
                          </a:solidFill>
                          <a:latin typeface="Tw Cen MT"/>
                          <a:cs typeface="Tw Cen MT"/>
                        </a:rPr>
                        <a:t>Date</a:t>
                      </a:r>
                      <a:endParaRPr sz="1800" dirty="0">
                        <a:latin typeface="Tw Cen MT"/>
                        <a:cs typeface="Tw Cen MT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w Cen MT"/>
                          <a:cs typeface="Tw Cen MT"/>
                        </a:rPr>
                        <a:t>Time</a:t>
                      </a:r>
                      <a:endParaRPr sz="1800" dirty="0">
                        <a:latin typeface="Tw Cen MT"/>
                        <a:cs typeface="Tw Cen MT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latin typeface="Tw Cen MT"/>
                          <a:cs typeface="Tw Cen MT"/>
                        </a:rPr>
                        <a:t>Booking</a:t>
                      </a:r>
                      <a:r>
                        <a:rPr lang="en-GB" sz="1800" baseline="0" dirty="0">
                          <a:solidFill>
                            <a:schemeClr val="bg1"/>
                          </a:solidFill>
                          <a:latin typeface="Tw Cen MT"/>
                          <a:cs typeface="Tw Cen MT"/>
                        </a:rPr>
                        <a:t> Required</a:t>
                      </a:r>
                      <a:endParaRPr sz="1800" dirty="0">
                        <a:solidFill>
                          <a:schemeClr val="bg1"/>
                        </a:solidFill>
                        <a:latin typeface="Tw Cen MT"/>
                        <a:cs typeface="Tw Cen MT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4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2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Mount </a:t>
                      </a:r>
                      <a:r>
                        <a:rPr sz="1400" spc="-5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Grace</a:t>
                      </a:r>
                      <a:r>
                        <a:rPr sz="1400" spc="-5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 </a:t>
                      </a:r>
                      <a:r>
                        <a:rPr sz="1400" spc="1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School</a:t>
                      </a:r>
                      <a:endParaRPr sz="1400" dirty="0">
                        <a:solidFill>
                          <a:schemeClr val="tx1"/>
                        </a:solidFill>
                        <a:latin typeface="Tw Cen MT"/>
                        <a:cs typeface="Tw Cen MT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Wednesday 18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th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 September </a:t>
                      </a:r>
                      <a:endParaRPr sz="1400" dirty="0">
                        <a:solidFill>
                          <a:schemeClr val="tx1"/>
                        </a:solidFill>
                        <a:latin typeface="Tw Cen MT"/>
                        <a:cs typeface="Tw Cen MT"/>
                      </a:endParaRPr>
                    </a:p>
                  </a:txBody>
                  <a:tcPr marL="0" marR="0" marT="3365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lang="en-GB" sz="1400" baseline="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5:00pm  -</a:t>
                      </a: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lang="en-GB" sz="1400" baseline="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 7:45pm</a:t>
                      </a:r>
                    </a:p>
                  </a:txBody>
                  <a:tcPr marL="0" marR="0" marT="3365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NO</a:t>
                      </a: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Open mornings from 23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rd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 September basis</a:t>
                      </a:r>
                      <a:endParaRPr sz="1400" dirty="0">
                        <a:solidFill>
                          <a:schemeClr val="tx1"/>
                        </a:solidFill>
                        <a:latin typeface="Tw Cen MT"/>
                        <a:cs typeface="Tw Cen MT"/>
                      </a:endParaRPr>
                    </a:p>
                  </a:txBody>
                  <a:tcPr marL="0" marR="0" marT="3365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20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Bushey Meads</a:t>
                      </a:r>
                      <a:endParaRPr sz="1400" dirty="0">
                        <a:solidFill>
                          <a:schemeClr val="tx1"/>
                        </a:solidFill>
                        <a:latin typeface="Tw Cen MT"/>
                        <a:cs typeface="Tw Cen MT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Thursday 19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th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 September </a:t>
                      </a:r>
                      <a:endParaRPr sz="1400" dirty="0">
                        <a:solidFill>
                          <a:schemeClr val="tx1"/>
                        </a:solidFill>
                        <a:latin typeface="Tw Cen MT"/>
                        <a:cs typeface="Tw Cen MT"/>
                      </a:endParaRPr>
                    </a:p>
                  </a:txBody>
                  <a:tcPr marL="0" marR="0" marT="3365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4:30pm – 7:30pm</a:t>
                      </a:r>
                      <a:endParaRPr sz="1400" dirty="0">
                        <a:solidFill>
                          <a:schemeClr val="tx1"/>
                        </a:solidFill>
                        <a:latin typeface="Tw Cen MT"/>
                        <a:cs typeface="Tw Cen MT"/>
                      </a:endParaRPr>
                    </a:p>
                  </a:txBody>
                  <a:tcPr marL="0" marR="0" marT="3365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NO</a:t>
                      </a: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Tours from Monday 23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rd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 September through school</a:t>
                      </a:r>
                      <a:endParaRPr sz="1400" dirty="0">
                        <a:solidFill>
                          <a:schemeClr val="tx1"/>
                        </a:solidFill>
                        <a:latin typeface="Tw Cen MT"/>
                        <a:cs typeface="Tw Cen MT"/>
                      </a:endParaRPr>
                    </a:p>
                  </a:txBody>
                  <a:tcPr marL="0" marR="0" marT="3365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09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Marlborough Academy</a:t>
                      </a:r>
                      <a:endParaRPr sz="1400" dirty="0">
                        <a:solidFill>
                          <a:schemeClr val="tx1"/>
                        </a:solidFill>
                        <a:latin typeface="Tw Cen MT"/>
                        <a:cs typeface="Tw Cen MT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Thursday 19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th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  September </a:t>
                      </a:r>
                      <a:endParaRPr sz="1400" dirty="0">
                        <a:solidFill>
                          <a:schemeClr val="tx1"/>
                        </a:solidFill>
                        <a:latin typeface="Tw Cen MT"/>
                        <a:cs typeface="Tw Cen MT"/>
                      </a:endParaRPr>
                    </a:p>
                  </a:txBody>
                  <a:tcPr marL="0" marR="0" marT="3365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5:30pm – 9:00pm</a:t>
                      </a:r>
                      <a:endParaRPr sz="1400" dirty="0">
                        <a:solidFill>
                          <a:schemeClr val="tx1"/>
                        </a:solidFill>
                        <a:latin typeface="Tw Cen MT"/>
                        <a:cs typeface="Tw Cen MT"/>
                      </a:endParaRPr>
                    </a:p>
                  </a:txBody>
                  <a:tcPr marL="0" marR="0" marT="3365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26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NO</a:t>
                      </a:r>
                      <a:b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</a:br>
                      <a:endParaRPr sz="1400" dirty="0">
                        <a:solidFill>
                          <a:schemeClr val="tx1"/>
                        </a:solidFill>
                        <a:latin typeface="Tw Cen MT"/>
                        <a:cs typeface="Tw Cen MT"/>
                      </a:endParaRPr>
                    </a:p>
                  </a:txBody>
                  <a:tcPr marL="0" marR="0" marT="3365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2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-5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Hertswood</a:t>
                      </a:r>
                      <a:r>
                        <a:rPr sz="1400" spc="-25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 </a:t>
                      </a:r>
                      <a:r>
                        <a:rPr sz="1400" spc="-5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Academy</a:t>
                      </a:r>
                      <a:endParaRPr sz="1400" dirty="0">
                        <a:solidFill>
                          <a:schemeClr val="tx1"/>
                        </a:solidFill>
                        <a:latin typeface="Tw Cen MT"/>
                        <a:cs typeface="Tw Cen MT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9150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Wednesday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 25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th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 September </a:t>
                      </a:r>
                      <a:endParaRPr sz="1400" dirty="0">
                        <a:solidFill>
                          <a:schemeClr val="tx1"/>
                        </a:solidFill>
                        <a:latin typeface="Tw Cen MT"/>
                        <a:cs typeface="Tw Cen MT"/>
                      </a:endParaRPr>
                    </a:p>
                  </a:txBody>
                  <a:tcPr marL="0" marR="0" marT="342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5.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00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pm –</a:t>
                      </a:r>
                      <a:r>
                        <a:rPr sz="1400" spc="-3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8.00pm</a:t>
                      </a:r>
                    </a:p>
                  </a:txBody>
                  <a:tcPr marL="0" marR="0" marT="342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NO </a:t>
                      </a:r>
                      <a:b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</a:b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Tours from Friday 20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th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 September through school</a:t>
                      </a:r>
                    </a:p>
                  </a:txBody>
                  <a:tcPr marL="0" marR="0" marT="342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58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Townsend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C of</a:t>
                      </a:r>
                      <a:r>
                        <a:rPr sz="1400" spc="4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E</a:t>
                      </a: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Wednesday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 18th September </a:t>
                      </a:r>
                      <a:endParaRPr lang="en-GB" sz="1400" dirty="0">
                        <a:solidFill>
                          <a:schemeClr val="tx1"/>
                        </a:solidFill>
                        <a:latin typeface="Tw Cen MT"/>
                        <a:cs typeface="Tw Cen MT"/>
                      </a:endParaRPr>
                    </a:p>
                  </a:txBody>
                  <a:tcPr marL="0" marR="0" marT="342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6.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00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pm –</a:t>
                      </a:r>
                      <a:r>
                        <a:rPr sz="1400" spc="-3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8.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30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pm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 </a:t>
                      </a:r>
                      <a:endParaRPr sz="1400" dirty="0">
                        <a:solidFill>
                          <a:schemeClr val="tx1"/>
                        </a:solidFill>
                        <a:latin typeface="Tw Cen MT"/>
                        <a:cs typeface="Tw Cen MT"/>
                      </a:endParaRPr>
                    </a:p>
                  </a:txBody>
                  <a:tcPr marL="0" marR="0" marT="342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NO</a:t>
                      </a:r>
                      <a:b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</a:b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BOOK PLACE FOR HEAD’S PRESENTATION THROUGH SCHOOL ADMIN</a:t>
                      </a:r>
                      <a:endParaRPr sz="1400" dirty="0">
                        <a:solidFill>
                          <a:schemeClr val="tx1"/>
                        </a:solidFill>
                        <a:latin typeface="Tw Cen MT"/>
                        <a:cs typeface="Tw Cen MT"/>
                      </a:endParaRPr>
                    </a:p>
                  </a:txBody>
                  <a:tcPr marL="0" marR="0" marT="342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91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Queen’s </a:t>
                      </a:r>
                      <a:r>
                        <a:rPr sz="1400" spc="-25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Watford</a:t>
                      </a:r>
                      <a:endParaRPr sz="1400" dirty="0">
                        <a:solidFill>
                          <a:schemeClr val="tx1"/>
                        </a:solidFill>
                        <a:latin typeface="Tw Cen MT"/>
                        <a:cs typeface="Tw Cen MT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400" baseline="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Thursday 10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th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October </a:t>
                      </a:r>
                      <a:endParaRPr sz="1400" dirty="0">
                        <a:solidFill>
                          <a:schemeClr val="tx1"/>
                        </a:solidFill>
                        <a:latin typeface="Tw Cen MT"/>
                        <a:cs typeface="Tw Cen MT"/>
                      </a:endParaRPr>
                    </a:p>
                  </a:txBody>
                  <a:tcPr marL="0" marR="0" marT="349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4.00pm –</a:t>
                      </a:r>
                      <a:r>
                        <a:rPr sz="1400" spc="-3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8.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00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pm</a:t>
                      </a:r>
                    </a:p>
                  </a:txBody>
                  <a:tcPr marL="0" marR="0" marT="349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NO</a:t>
                      </a:r>
                      <a:b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</a:br>
                      <a:endParaRPr sz="1400" dirty="0">
                        <a:solidFill>
                          <a:schemeClr val="tx1"/>
                        </a:solidFill>
                        <a:latin typeface="Tw Cen MT"/>
                        <a:cs typeface="Tw Cen MT"/>
                      </a:endParaRPr>
                    </a:p>
                  </a:txBody>
                  <a:tcPr marL="0" marR="0" marT="349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18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5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Nicholas</a:t>
                      </a:r>
                      <a:r>
                        <a:rPr sz="1400" spc="-1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Breakspear</a:t>
                      </a: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400" baseline="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Thursday 3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rd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 October</a:t>
                      </a:r>
                      <a:endParaRPr sz="1400" dirty="0">
                        <a:solidFill>
                          <a:schemeClr val="tx1"/>
                        </a:solidFill>
                        <a:latin typeface="Tw Cen MT"/>
                        <a:cs typeface="Tw Cen MT"/>
                      </a:endParaRPr>
                    </a:p>
                  </a:txBody>
                  <a:tcPr marL="0" marR="0" marT="349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5:00pm – 8:30pm</a:t>
                      </a:r>
                    </a:p>
                  </a:txBody>
                  <a:tcPr marL="0" marR="0" marT="349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NO </a:t>
                      </a:r>
                      <a:b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</a:b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Open mornings w/c 7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th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Tw Cen MT"/>
                          <a:cs typeface="Tw Cen MT"/>
                        </a:rPr>
                        <a:t> October through school office</a:t>
                      </a:r>
                      <a:endParaRPr sz="1400" dirty="0">
                        <a:solidFill>
                          <a:schemeClr val="tx1"/>
                        </a:solidFill>
                        <a:latin typeface="Tw Cen MT"/>
                        <a:cs typeface="Tw Cen MT"/>
                      </a:endParaRPr>
                    </a:p>
                  </a:txBody>
                  <a:tcPr marL="0" marR="0" marT="349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1143000"/>
            <a:ext cx="6858634" cy="5788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20000"/>
              </a:lnSpc>
              <a:spcBef>
                <a:spcPts val="100"/>
              </a:spcBef>
            </a:pPr>
            <a:r>
              <a:rPr sz="1600" b="1" u="sng" spc="-30" dirty="0">
                <a:solidFill>
                  <a:schemeClr val="tx1"/>
                </a:solidFill>
                <a:latin typeface="Gill Sans MT" panose="020B0502020104020203" pitchFamily="34" charset="0"/>
              </a:rPr>
              <a:t>DESTINATION </a:t>
            </a:r>
            <a:r>
              <a:rPr sz="1600" b="1" u="sng" spc="-5" dirty="0">
                <a:solidFill>
                  <a:schemeClr val="tx1"/>
                </a:solidFill>
                <a:latin typeface="Gill Sans MT" panose="020B0502020104020203" pitchFamily="34" charset="0"/>
              </a:rPr>
              <a:t>OF CHILDREN WHO LEFT  </a:t>
            </a:r>
            <a:br>
              <a:rPr lang="en-GB" sz="1600" b="1" u="sng" spc="-5" dirty="0">
                <a:solidFill>
                  <a:schemeClr val="tx1"/>
                </a:solidFill>
                <a:latin typeface="Gill Sans MT" panose="020B0502020104020203" pitchFamily="34" charset="0"/>
              </a:rPr>
            </a:br>
            <a:r>
              <a:rPr sz="1600" b="1" u="sng" spc="-35" dirty="0">
                <a:solidFill>
                  <a:schemeClr val="tx1"/>
                </a:solidFill>
                <a:latin typeface="Gill Sans MT" panose="020B0502020104020203" pitchFamily="34" charset="0"/>
              </a:rPr>
              <a:t>PARKSIDE </a:t>
            </a:r>
            <a:r>
              <a:rPr sz="1600" b="1" u="sng" spc="-5" dirty="0">
                <a:solidFill>
                  <a:schemeClr val="tx1"/>
                </a:solidFill>
                <a:latin typeface="Gill Sans MT" panose="020B0502020104020203" pitchFamily="34" charset="0"/>
              </a:rPr>
              <a:t>COMMUNITY </a:t>
            </a:r>
            <a:r>
              <a:rPr sz="1600" b="1" u="sng" spc="-35" dirty="0">
                <a:solidFill>
                  <a:schemeClr val="tx1"/>
                </a:solidFill>
                <a:latin typeface="Gill Sans MT" panose="020B0502020104020203" pitchFamily="34" charset="0"/>
              </a:rPr>
              <a:t>PRIMARY </a:t>
            </a:r>
            <a:r>
              <a:rPr sz="1600" b="1" u="sng" spc="-5" dirty="0">
                <a:solidFill>
                  <a:schemeClr val="tx1"/>
                </a:solidFill>
                <a:latin typeface="Gill Sans MT" panose="020B0502020104020203" pitchFamily="34" charset="0"/>
              </a:rPr>
              <a:t>SCHOOL</a:t>
            </a:r>
            <a:r>
              <a:rPr sz="1600" b="1" u="sng" spc="120" dirty="0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sz="1600" b="1" u="sng" spc="-5" dirty="0">
                <a:solidFill>
                  <a:schemeClr val="tx1"/>
                </a:solidFill>
                <a:latin typeface="Gill Sans MT" panose="020B0502020104020203" pitchFamily="34" charset="0"/>
              </a:rPr>
              <a:t>20</a:t>
            </a:r>
            <a:r>
              <a:rPr lang="en-GB" sz="1600" b="1" u="sng" spc="-5" dirty="0">
                <a:solidFill>
                  <a:schemeClr val="tx1"/>
                </a:solidFill>
                <a:latin typeface="Gill Sans MT" panose="020B0502020104020203" pitchFamily="34" charset="0"/>
              </a:rPr>
              <a:t>24</a:t>
            </a:r>
            <a:endParaRPr sz="1600" b="1" u="sng" spc="-5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1394380-0B20-4B44-B1F9-9449A0ED8F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801882"/>
              </p:ext>
            </p:extLst>
          </p:nvPr>
        </p:nvGraphicFramePr>
        <p:xfrm>
          <a:off x="1219200" y="2221729"/>
          <a:ext cx="6096000" cy="3493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66075044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113221677"/>
                    </a:ext>
                  </a:extLst>
                </a:gridCol>
              </a:tblGrid>
              <a:tr h="5077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Gill Sans MT" panose="020B0502020104020203" pitchFamily="34" charset="0"/>
                        </a:rPr>
                        <a:t>Hertswood</a:t>
                      </a:r>
                      <a:r>
                        <a:rPr lang="en-GB" sz="1800" dirty="0">
                          <a:effectLst/>
                          <a:latin typeface="Gill Sans MT" panose="020B0502020104020203" pitchFamily="34" charset="0"/>
                        </a:rPr>
                        <a:t> Academy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4817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Parmiters</a:t>
                      </a:r>
                      <a:endParaRPr lang="en-GB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Gill Sans MT" panose="020B0502020104020203" pitchFamily="34" charset="0"/>
                        </a:rPr>
                        <a:t>1</a:t>
                      </a:r>
                      <a:endParaRPr lang="en-GB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1583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Gill Sans MT" panose="020B0502020104020203" pitchFamily="34" charset="0"/>
                        </a:rPr>
                        <a:t>Townsend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935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Gill Sans MT" panose="020B0502020104020203" pitchFamily="34" charset="0"/>
                        </a:rPr>
                        <a:t>London Academy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  <a:endParaRPr lang="en-GB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Gill Sans MT" panose="020B0502020104020203" pitchFamily="34" charset="0"/>
                        </a:rPr>
                        <a:t>1</a:t>
                      </a:r>
                      <a:endParaRPr lang="en-GB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3038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Gill Sans MT" panose="020B0502020104020203" pitchFamily="34" charset="0"/>
                        </a:rPr>
                        <a:t>Mount Grace Secondary School</a:t>
                      </a:r>
                      <a:endParaRPr lang="en-GB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Gill Sans MT" panose="020B0502020104020203" pitchFamily="34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0444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err="1">
                          <a:latin typeface="Gill Sans MT" panose="020B0502020104020203" pitchFamily="34" charset="0"/>
                        </a:rPr>
                        <a:t>Hertswood</a:t>
                      </a:r>
                      <a:r>
                        <a:rPr lang="en-GB" sz="1800" dirty="0">
                          <a:latin typeface="Gill Sans MT" panose="020B0502020104020203" pitchFamily="34" charset="0"/>
                        </a:rPr>
                        <a:t> Academy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Gill Sans MT" panose="020B0502020104020203" pitchFamily="34" charset="0"/>
                        </a:rP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10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Gill Sans MT" panose="020B0502020104020203" pitchFamily="34" charset="0"/>
                        </a:rPr>
                        <a:t> Queen’s School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Gill Sans MT" panose="020B0502020104020203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2148095"/>
                  </a:ext>
                </a:extLst>
              </a:tr>
              <a:tr h="121675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Gill Sans MT" panose="020B0502020104020203" pitchFamily="34" charset="0"/>
                        </a:rPr>
                        <a:t>Westfield Academy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Gill Sans MT" panose="020B0502020104020203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8417485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CAAE4B-5FFE-411A-ACCF-451081007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i="1" dirty="0">
                <a:solidFill>
                  <a:schemeClr val="tx1"/>
                </a:solidFill>
                <a:latin typeface="Gill Sans MT" panose="020B0502020104020203" pitchFamily="34" charset="0"/>
              </a:rPr>
              <a:t>NURTURING AND INSPIRING YOUNG MINDS TOWARDS A BRIGHT FUTURE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2845" y="914400"/>
            <a:ext cx="2264665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GB" sz="2000" b="1" u="sng" dirty="0">
                <a:latin typeface="Gill Sans MT" panose="020B0502020104020203" pitchFamily="34" charset="0"/>
              </a:rPr>
              <a:t>Before you apply </a:t>
            </a:r>
            <a:endParaRPr sz="2000" b="1" u="sng" dirty="0">
              <a:latin typeface="Gill Sans MT" panose="020B0502020104020203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10714" y="1600200"/>
            <a:ext cx="5368925" cy="4141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0" indent="-10858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21285" algn="l"/>
              </a:tabLst>
            </a:pP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Visit as 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many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schools as </a:t>
            </a:r>
            <a:r>
              <a:rPr spc="-15" dirty="0">
                <a:solidFill>
                  <a:srgbClr val="2E2B1F"/>
                </a:solidFill>
                <a:latin typeface="Gill Sans MT"/>
                <a:cs typeface="Gill Sans MT"/>
              </a:rPr>
              <a:t>you</a:t>
            </a:r>
            <a:r>
              <a:rPr spc="-8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can</a:t>
            </a:r>
            <a:endParaRPr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2E2B1F"/>
              </a:buClr>
              <a:buFont typeface="Arial"/>
              <a:buChar char="•"/>
            </a:pPr>
            <a:endParaRPr dirty="0">
              <a:latin typeface="Times New Roman"/>
              <a:cs typeface="Times New Roman"/>
            </a:endParaRPr>
          </a:p>
          <a:p>
            <a:pPr marL="155575" indent="-143510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Read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Ofsted</a:t>
            </a:r>
            <a:r>
              <a:rPr spc="-3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reports</a:t>
            </a:r>
            <a:endParaRPr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2E2B1F"/>
              </a:buClr>
              <a:buFont typeface="Arial"/>
              <a:buChar char="•"/>
            </a:pPr>
            <a:endParaRPr dirty="0">
              <a:latin typeface="Times New Roman"/>
              <a:cs typeface="Times New Roman"/>
            </a:endParaRPr>
          </a:p>
          <a:p>
            <a:pPr marL="155575" indent="-143510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Read school</a:t>
            </a:r>
            <a:r>
              <a:rPr spc="-5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prospectus</a:t>
            </a:r>
            <a:endParaRPr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2E2B1F"/>
              </a:buClr>
              <a:buFont typeface="Arial"/>
              <a:buChar char="•"/>
            </a:pPr>
            <a:endParaRPr dirty="0">
              <a:latin typeface="Times New Roman"/>
              <a:cs typeface="Times New Roman"/>
            </a:endParaRPr>
          </a:p>
          <a:p>
            <a:pPr marL="155575" indent="-143510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Read admissions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criteria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for each</a:t>
            </a:r>
            <a:r>
              <a:rPr spc="-10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school</a:t>
            </a:r>
            <a:endParaRPr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2E2B1F"/>
              </a:buClr>
              <a:buFont typeface="Arial"/>
              <a:buChar char="•"/>
            </a:pPr>
            <a:endParaRPr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Consider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how </a:t>
            </a:r>
            <a:r>
              <a:rPr spc="-15" dirty="0">
                <a:solidFill>
                  <a:srgbClr val="2E2B1F"/>
                </a:solidFill>
                <a:latin typeface="Gill Sans MT"/>
                <a:cs typeface="Gill Sans MT"/>
              </a:rPr>
              <a:t>likely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it is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that 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your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child will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be 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offered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a  place</a:t>
            </a:r>
            <a:endParaRPr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2E2B1F"/>
              </a:buClr>
              <a:buFont typeface="Arial"/>
              <a:buChar char="•"/>
            </a:pPr>
            <a:endParaRPr dirty="0">
              <a:latin typeface="Times New Roman"/>
              <a:cs typeface="Times New Roman"/>
            </a:endParaRPr>
          </a:p>
          <a:p>
            <a:pPr marL="155575" indent="-143510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Look to see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how 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many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places </a:t>
            </a:r>
            <a:r>
              <a:rPr spc="-15" dirty="0">
                <a:solidFill>
                  <a:srgbClr val="2E2B1F"/>
                </a:solidFill>
                <a:latin typeface="Gill Sans MT"/>
                <a:cs typeface="Gill Sans MT"/>
              </a:rPr>
              <a:t>are</a:t>
            </a:r>
            <a:r>
              <a:rPr spc="-8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available</a:t>
            </a:r>
            <a:endParaRPr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2E2B1F"/>
              </a:buClr>
              <a:buFont typeface="Arial"/>
              <a:buChar char="•"/>
            </a:pPr>
            <a:endParaRPr dirty="0">
              <a:latin typeface="Times New Roman"/>
              <a:cs typeface="Times New Roman"/>
            </a:endParaRPr>
          </a:p>
          <a:p>
            <a:pPr marL="12700" marR="45085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Consider the 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journey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to school – </a:t>
            </a:r>
            <a:r>
              <a:rPr spc="-5" dirty="0">
                <a:solidFill>
                  <a:srgbClr val="2E2B1F"/>
                </a:solidFill>
                <a:latin typeface="Gill Sans MT"/>
                <a:cs typeface="Gill Sans MT"/>
              </a:rPr>
              <a:t>dark winter</a:t>
            </a:r>
            <a:r>
              <a:rPr spc="-9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2E2B1F"/>
                </a:solidFill>
                <a:latin typeface="Gill Sans MT"/>
                <a:cs typeface="Gill Sans MT"/>
              </a:rPr>
              <a:t>mornings  and</a:t>
            </a:r>
            <a:r>
              <a:rPr spc="-2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pc="-10" dirty="0">
                <a:solidFill>
                  <a:srgbClr val="2E2B1F"/>
                </a:solidFill>
                <a:latin typeface="Gill Sans MT"/>
                <a:cs typeface="Gill Sans MT"/>
              </a:rPr>
              <a:t>evenings</a:t>
            </a:r>
            <a:endParaRPr dirty="0">
              <a:latin typeface="Gill Sans MT"/>
              <a:cs typeface="Gill Sans M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BAE2AE-ED9C-4660-916F-7CB08589C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i="1" dirty="0">
                <a:solidFill>
                  <a:schemeClr val="tx1"/>
                </a:solidFill>
                <a:latin typeface="Gill Sans MT" panose="020B0502020104020203" pitchFamily="34" charset="0"/>
              </a:rPr>
              <a:t>NURTURING AND INSPIRING YOUNG MINDS TOWARDS A BRIGHT FUTURE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5000" y="1066800"/>
            <a:ext cx="404114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866264" algn="l"/>
              </a:tabLst>
            </a:pPr>
            <a:r>
              <a:rPr sz="2400" b="1" u="sng" spc="-5" dirty="0">
                <a:latin typeface="Gill Sans MT" panose="020B0502020104020203" pitchFamily="34" charset="0"/>
              </a:rPr>
              <a:t>Completing</a:t>
            </a:r>
            <a:r>
              <a:rPr lang="en-GB" sz="2400" b="1" u="sng" spc="-5" dirty="0">
                <a:latin typeface="Gill Sans MT" panose="020B0502020104020203" pitchFamily="34" charset="0"/>
              </a:rPr>
              <a:t> </a:t>
            </a:r>
            <a:r>
              <a:rPr sz="2400" b="1" u="sng" dirty="0">
                <a:latin typeface="Gill Sans MT" panose="020B0502020104020203" pitchFamily="34" charset="0"/>
              </a:rPr>
              <a:t>the</a:t>
            </a:r>
            <a:r>
              <a:rPr sz="2400" b="1" u="sng" spc="-290" dirty="0">
                <a:latin typeface="Gill Sans MT" panose="020B0502020104020203" pitchFamily="34" charset="0"/>
              </a:rPr>
              <a:t> </a:t>
            </a:r>
            <a:r>
              <a:rPr sz="2400" b="1" u="sng" spc="-5" dirty="0">
                <a:latin typeface="Gill Sans MT" panose="020B0502020104020203" pitchFamily="34" charset="0"/>
              </a:rPr>
              <a:t>Application</a:t>
            </a:r>
            <a:endParaRPr sz="2400" b="1" u="sng" dirty="0">
              <a:latin typeface="Gill Sans MT" panose="020B0502020104020203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76400" y="1808811"/>
            <a:ext cx="5215001" cy="4444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3820" indent="-71755">
              <a:lnSpc>
                <a:spcPts val="1900"/>
              </a:lnSpc>
              <a:spcBef>
                <a:spcPts val="95"/>
              </a:spcBef>
              <a:buSzPct val="93750"/>
              <a:buFont typeface="Arial"/>
              <a:buChar char="•"/>
              <a:tabLst>
                <a:tab pos="84455" algn="l"/>
              </a:tabLst>
            </a:pP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Complete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an online 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application form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via the county</a:t>
            </a:r>
            <a:r>
              <a:rPr sz="1600" spc="24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E2B1F"/>
                </a:solidFill>
                <a:latin typeface="Gill Sans MT"/>
                <a:cs typeface="Gill Sans MT"/>
              </a:rPr>
              <a:t>at:</a:t>
            </a:r>
            <a:r>
              <a:rPr lang="en-GB" sz="1600" dirty="0">
                <a:solidFill>
                  <a:srgbClr val="2E2B1F"/>
                </a:solidFill>
                <a:latin typeface="Gill Sans MT"/>
                <a:cs typeface="Gill Sans MT"/>
                <a:hlinkClick r:id="rId2"/>
              </a:rPr>
              <a:t>https://www.hertfordshire.gov.uk/services/schools-and-education/school-admissions/secondary-and-upper-schools/secondary-and-upper-school-places.aspx</a:t>
            </a:r>
            <a:endParaRPr lang="en-GB" sz="1600" dirty="0">
              <a:solidFill>
                <a:srgbClr val="2E2B1F"/>
              </a:solidFill>
              <a:latin typeface="Gill Sans MT"/>
              <a:cs typeface="Gill Sans MT"/>
            </a:endParaRPr>
          </a:p>
          <a:p>
            <a:pPr marL="83820" indent="-71755">
              <a:lnSpc>
                <a:spcPts val="1900"/>
              </a:lnSpc>
              <a:spcBef>
                <a:spcPts val="95"/>
              </a:spcBef>
              <a:buSzPct val="93750"/>
              <a:buFont typeface="Arial"/>
              <a:buChar char="•"/>
              <a:tabLst>
                <a:tab pos="84455" algn="l"/>
              </a:tabLst>
            </a:pPr>
            <a:endParaRPr sz="1600" dirty="0">
              <a:latin typeface="Gill Sans MT"/>
              <a:cs typeface="Gill Sans MT"/>
            </a:endParaRPr>
          </a:p>
          <a:p>
            <a:pPr marL="83820" indent="-71755">
              <a:lnSpc>
                <a:spcPct val="100000"/>
              </a:lnSpc>
              <a:spcBef>
                <a:spcPts val="25"/>
              </a:spcBef>
              <a:buSzPct val="93750"/>
              <a:buFont typeface="Arial"/>
              <a:buChar char="•"/>
              <a:tabLst>
                <a:tab pos="84455" algn="l"/>
              </a:tabLst>
            </a:pP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Paper applications should be downloaded and sent</a:t>
            </a:r>
            <a:r>
              <a:rPr sz="1600" spc="4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to:</a:t>
            </a:r>
            <a:endParaRPr sz="1600" dirty="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Admissions </a:t>
            </a:r>
            <a:r>
              <a:rPr sz="1600" dirty="0">
                <a:solidFill>
                  <a:srgbClr val="2E2B1F"/>
                </a:solidFill>
                <a:latin typeface="Gill Sans MT"/>
                <a:cs typeface="Gill Sans MT"/>
              </a:rPr>
              <a:t>and</a:t>
            </a:r>
            <a:r>
              <a:rPr sz="1600" spc="-35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600" spc="-25" dirty="0">
                <a:solidFill>
                  <a:srgbClr val="2E2B1F"/>
                </a:solidFill>
                <a:latin typeface="Gill Sans MT"/>
                <a:cs typeface="Gill Sans MT"/>
              </a:rPr>
              <a:t>Transport </a:t>
            </a:r>
            <a:r>
              <a:rPr sz="1600" spc="-40" dirty="0">
                <a:solidFill>
                  <a:srgbClr val="2E2B1F"/>
                </a:solidFill>
                <a:latin typeface="Gill Sans MT"/>
                <a:cs typeface="Gill Sans MT"/>
              </a:rPr>
              <a:t>West</a:t>
            </a:r>
            <a:endParaRPr sz="1600" dirty="0">
              <a:latin typeface="Gill Sans MT"/>
              <a:cs typeface="Gill Sans MT"/>
            </a:endParaRPr>
          </a:p>
          <a:p>
            <a:pPr marL="12700" marR="3884929">
              <a:lnSpc>
                <a:spcPct val="100000"/>
              </a:lnSpc>
            </a:pP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Apsley</a:t>
            </a:r>
            <a:r>
              <a:rPr sz="1600" spc="-6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One 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AP1104</a:t>
            </a:r>
            <a:endParaRPr sz="1600" dirty="0">
              <a:latin typeface="Gill Sans MT"/>
              <a:cs typeface="Gill Sans MT"/>
            </a:endParaRPr>
          </a:p>
          <a:p>
            <a:pPr marL="12700" marR="3312795">
              <a:lnSpc>
                <a:spcPct val="100000"/>
              </a:lnSpc>
            </a:pP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Brindley </a:t>
            </a:r>
            <a:r>
              <a:rPr sz="1600" spc="-55" dirty="0">
                <a:solidFill>
                  <a:srgbClr val="2E2B1F"/>
                </a:solidFill>
                <a:latin typeface="Gill Sans MT"/>
                <a:cs typeface="Gill Sans MT"/>
              </a:rPr>
              <a:t>Way 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Hemel</a:t>
            </a:r>
            <a:r>
              <a:rPr sz="1600" spc="-6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Hempstead  HP4</a:t>
            </a:r>
            <a:r>
              <a:rPr sz="1600" spc="-1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E2B1F"/>
                </a:solidFill>
                <a:latin typeface="Gill Sans MT"/>
                <a:cs typeface="Gill Sans MT"/>
              </a:rPr>
              <a:t>9BF</a:t>
            </a:r>
            <a:endParaRPr sz="16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83820" indent="-71755">
              <a:lnSpc>
                <a:spcPct val="100000"/>
              </a:lnSpc>
              <a:buSzPct val="93750"/>
              <a:buFont typeface="Arial"/>
              <a:buChar char="•"/>
              <a:tabLst>
                <a:tab pos="84455" algn="l"/>
              </a:tabLst>
            </a:pP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Submit 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application by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31st</a:t>
            </a:r>
            <a:r>
              <a:rPr sz="1600" spc="6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October</a:t>
            </a:r>
            <a:endParaRPr sz="16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2E2B1F"/>
              </a:buClr>
              <a:buFont typeface="Arial"/>
              <a:buChar char="•"/>
            </a:pPr>
            <a:endParaRPr sz="160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SzPct val="93750"/>
              <a:buFont typeface="Arial"/>
              <a:buChar char="•"/>
              <a:tabLst>
                <a:tab pos="84455" algn="l"/>
              </a:tabLst>
            </a:pP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SIF </a:t>
            </a:r>
            <a:r>
              <a:rPr sz="1600" dirty="0">
                <a:solidFill>
                  <a:srgbClr val="2E2B1F"/>
                </a:solidFill>
                <a:latin typeface="Gill Sans MT"/>
                <a:cs typeface="Gill Sans MT"/>
              </a:rPr>
              <a:t>(Supplementary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Information 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Forms)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Some 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schools  </a:t>
            </a:r>
            <a:r>
              <a:rPr sz="1600" spc="-15" dirty="0">
                <a:solidFill>
                  <a:srgbClr val="2E2B1F"/>
                </a:solidFill>
                <a:latin typeface="Gill Sans MT"/>
                <a:cs typeface="Gill Sans MT"/>
              </a:rPr>
              <a:t>require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this – check with each 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individual school </a:t>
            </a:r>
            <a:r>
              <a:rPr sz="1600" dirty="0">
                <a:solidFill>
                  <a:srgbClr val="2E2B1F"/>
                </a:solidFill>
                <a:latin typeface="Gill Sans MT"/>
                <a:cs typeface="Gill Sans MT"/>
              </a:rPr>
              <a:t>and 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collect  </a:t>
            </a:r>
            <a:r>
              <a:rPr sz="1600" spc="-15" dirty="0">
                <a:solidFill>
                  <a:srgbClr val="2E2B1F"/>
                </a:solidFill>
                <a:latin typeface="Gill Sans MT"/>
                <a:cs typeface="Gill Sans MT"/>
              </a:rPr>
              <a:t>from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them at their open </a:t>
            </a:r>
            <a:r>
              <a:rPr sz="1600" spc="-15" dirty="0">
                <a:solidFill>
                  <a:srgbClr val="2E2B1F"/>
                </a:solidFill>
                <a:latin typeface="Gill Sans MT"/>
                <a:cs typeface="Gill Sans MT"/>
              </a:rPr>
              <a:t>days/evenings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or 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download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them  </a:t>
            </a:r>
            <a:r>
              <a:rPr sz="1600" spc="-15" dirty="0">
                <a:solidFill>
                  <a:srgbClr val="2E2B1F"/>
                </a:solidFill>
                <a:latin typeface="Gill Sans MT"/>
                <a:cs typeface="Gill Sans MT"/>
              </a:rPr>
              <a:t>from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the </a:t>
            </a:r>
            <a:r>
              <a:rPr sz="1600" spc="-25" dirty="0">
                <a:solidFill>
                  <a:srgbClr val="2E2B1F"/>
                </a:solidFill>
                <a:latin typeface="Gill Sans MT"/>
                <a:cs typeface="Gill Sans MT"/>
              </a:rPr>
              <a:t>school’s </a:t>
            </a:r>
            <a:r>
              <a:rPr sz="1600" spc="-15" dirty="0">
                <a:solidFill>
                  <a:srgbClr val="2E2B1F"/>
                </a:solidFill>
                <a:latin typeface="Gill Sans MT"/>
                <a:cs typeface="Gill Sans MT"/>
              </a:rPr>
              <a:t>own</a:t>
            </a:r>
            <a:r>
              <a:rPr sz="1600" spc="10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website</a:t>
            </a:r>
            <a:endParaRPr sz="1600" dirty="0">
              <a:latin typeface="Gill Sans MT"/>
              <a:cs typeface="Gill Sans M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6D80CB-0E1E-4EC3-A1DA-764385BF3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i="1" dirty="0">
                <a:solidFill>
                  <a:schemeClr val="tx1"/>
                </a:solidFill>
                <a:latin typeface="Gill Sans MT" panose="020B0502020104020203" pitchFamily="34" charset="0"/>
              </a:rPr>
              <a:t>NURTURING AND INSPIRING YOUNG MINDS TOWARDS A BRIGHT FUTURE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295399" y="2286000"/>
            <a:ext cx="6349492" cy="3323987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latin typeface="Gill Sans MT" panose="020B0502020104020203" pitchFamily="34" charset="0"/>
              </a:rPr>
              <a:t>The admission rules for all schools in Hertfordshire can be found on line at:</a:t>
            </a:r>
          </a:p>
          <a:p>
            <a:r>
              <a:rPr lang="en-GB" dirty="0">
                <a:latin typeface="Gill Sans MT" panose="020B0502020104020203" pitchFamily="34" charset="0"/>
                <a:hlinkClick r:id="rId2"/>
              </a:rPr>
              <a:t>www.hertfordshire.gov.uk/schoolsdirectory</a:t>
            </a:r>
            <a:r>
              <a:rPr lang="en-GB" dirty="0">
                <a:latin typeface="Gill Sans MT" panose="020B0502020104020203" pitchFamily="34" charset="0"/>
              </a:rPr>
              <a:t>  or obtained from the schools direct. You need to read the full arrangements for the school you are interested in to get the complete picture.</a:t>
            </a:r>
          </a:p>
          <a:p>
            <a:r>
              <a:rPr lang="en-GB" dirty="0">
                <a:latin typeface="Gill Sans MT" panose="020B0502020104020203" pitchFamily="34" charset="0"/>
              </a:rPr>
              <a:t>Information about school’s transport via Hertfordshire can be found on the relevant local authority website. Website and contact details for neighbouring local authorities are available at:</a:t>
            </a:r>
          </a:p>
          <a:p>
            <a:r>
              <a:rPr lang="en-GB" dirty="0">
                <a:latin typeface="Gill Sans MT" panose="020B0502020104020203" pitchFamily="34" charset="0"/>
                <a:hlinkClick r:id="rId3"/>
              </a:rPr>
              <a:t>https://www.hertfordshire.gov.uk/services/schools-and-education/school-admissions/school-admissions-and-transport.aspx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35179" y="1277093"/>
            <a:ext cx="26699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>
                <a:latin typeface="Gill Sans MT" panose="020B0502020104020203" pitchFamily="34" charset="0"/>
              </a:rPr>
              <a:t>Admission Rules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39F445F-25D6-46AC-966C-7073FC748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NURTURING AND INSPIRING YOUNG MINDS TOWARDS A BRIGHT FUTURE</a:t>
            </a:r>
          </a:p>
        </p:txBody>
      </p:sp>
    </p:spTree>
    <p:extLst>
      <p:ext uri="{BB962C8B-B14F-4D97-AF65-F5344CB8AC3E}">
        <p14:creationId xmlns:p14="http://schemas.microsoft.com/office/powerpoint/2010/main" val="1332258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717" y="1143000"/>
            <a:ext cx="3962400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u="sng" dirty="0">
                <a:uFill>
                  <a:solidFill>
                    <a:srgbClr val="2E2B1F"/>
                  </a:solidFill>
                </a:uFill>
                <a:latin typeface="Gill Sans MT" panose="020B0502020104020203" pitchFamily="34" charset="0"/>
              </a:rPr>
              <a:t>Other</a:t>
            </a:r>
            <a:r>
              <a:rPr sz="2400" u="sng" spc="-35" dirty="0">
                <a:uFill>
                  <a:solidFill>
                    <a:srgbClr val="2E2B1F"/>
                  </a:solidFill>
                </a:uFill>
                <a:latin typeface="Gill Sans MT" panose="020B0502020104020203" pitchFamily="34" charset="0"/>
              </a:rPr>
              <a:t> </a:t>
            </a:r>
            <a:r>
              <a:rPr sz="2400" u="sng" spc="-10" dirty="0">
                <a:uFill>
                  <a:solidFill>
                    <a:srgbClr val="2E2B1F"/>
                  </a:solidFill>
                </a:uFill>
                <a:latin typeface="Gill Sans MT" panose="020B0502020104020203" pitchFamily="34" charset="0"/>
              </a:rPr>
              <a:t>Info</a:t>
            </a:r>
            <a:r>
              <a:rPr sz="2400" u="sng" spc="-235" dirty="0">
                <a:uFill>
                  <a:solidFill>
                    <a:srgbClr val="2E2B1F"/>
                  </a:solidFill>
                </a:uFill>
                <a:latin typeface="Gill Sans MT" panose="020B0502020104020203" pitchFamily="34" charset="0"/>
              </a:rPr>
              <a:t> </a:t>
            </a:r>
            <a:r>
              <a:rPr lang="en-GB" sz="2400" u="sng" spc="-235" dirty="0">
                <a:uFill>
                  <a:solidFill>
                    <a:srgbClr val="2E2B1F"/>
                  </a:solidFill>
                </a:uFill>
                <a:latin typeface="Gill Sans MT" panose="020B0502020104020203" pitchFamily="34" charset="0"/>
              </a:rPr>
              <a:t> </a:t>
            </a:r>
            <a:r>
              <a:rPr sz="2400" u="sng" spc="-5" dirty="0">
                <a:uFill>
                  <a:solidFill>
                    <a:srgbClr val="2E2B1F"/>
                  </a:solidFill>
                </a:uFill>
                <a:latin typeface="Gill Sans MT" panose="020B0502020104020203" pitchFamily="34" charset="0"/>
              </a:rPr>
              <a:t>About</a:t>
            </a:r>
            <a:r>
              <a:rPr sz="2400" u="sng" spc="-355" dirty="0">
                <a:uFill>
                  <a:solidFill>
                    <a:srgbClr val="2E2B1F"/>
                  </a:solidFill>
                </a:uFill>
                <a:latin typeface="Gill Sans MT" panose="020B0502020104020203" pitchFamily="34" charset="0"/>
              </a:rPr>
              <a:t> </a:t>
            </a:r>
            <a:r>
              <a:rPr lang="en-GB" sz="2400" u="sng" spc="-355" dirty="0">
                <a:uFill>
                  <a:solidFill>
                    <a:srgbClr val="2E2B1F"/>
                  </a:solidFill>
                </a:uFill>
                <a:latin typeface="Gill Sans MT" panose="020B0502020104020203" pitchFamily="34" charset="0"/>
              </a:rPr>
              <a:t> </a:t>
            </a:r>
            <a:r>
              <a:rPr sz="2400" u="sng" spc="-75" dirty="0">
                <a:uFill>
                  <a:solidFill>
                    <a:srgbClr val="2E2B1F"/>
                  </a:solidFill>
                </a:uFill>
                <a:latin typeface="Gill Sans MT" panose="020B0502020104020203" pitchFamily="34" charset="0"/>
              </a:rPr>
              <a:t>Your</a:t>
            </a:r>
            <a:r>
              <a:rPr sz="2400" u="sng" spc="-30" dirty="0">
                <a:uFill>
                  <a:solidFill>
                    <a:srgbClr val="2E2B1F"/>
                  </a:solidFill>
                </a:uFill>
                <a:latin typeface="Gill Sans MT" panose="020B0502020104020203" pitchFamily="34" charset="0"/>
              </a:rPr>
              <a:t> </a:t>
            </a:r>
            <a:r>
              <a:rPr sz="2400" u="sng" dirty="0">
                <a:uFill>
                  <a:solidFill>
                    <a:srgbClr val="2E2B1F"/>
                  </a:solidFill>
                </a:uFill>
                <a:latin typeface="Gill Sans MT" panose="020B0502020104020203" pitchFamily="34" charset="0"/>
              </a:rPr>
              <a:t>Child</a:t>
            </a:r>
            <a:endParaRPr sz="2400" dirty="0">
              <a:latin typeface="Gill Sans MT" panose="020B0502020104020203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08212" y="2133600"/>
            <a:ext cx="4423410" cy="3043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16230">
              <a:lnSpc>
                <a:spcPct val="100000"/>
              </a:lnSpc>
              <a:spcBef>
                <a:spcPts val="100"/>
              </a:spcBef>
              <a:buSzPct val="94444"/>
              <a:buFont typeface="Arial"/>
              <a:buChar char="•"/>
              <a:tabLst>
                <a:tab pos="93980" algn="l"/>
              </a:tabLst>
            </a:pPr>
            <a:r>
              <a:rPr sz="1800" dirty="0">
                <a:solidFill>
                  <a:srgbClr val="2E2B1F"/>
                </a:solidFill>
                <a:latin typeface="Gill Sans MT"/>
                <a:cs typeface="Gill Sans MT"/>
              </a:rPr>
              <a:t>If </a:t>
            </a:r>
            <a:r>
              <a:rPr sz="1800" spc="-10" dirty="0">
                <a:solidFill>
                  <a:srgbClr val="2E2B1F"/>
                </a:solidFill>
                <a:latin typeface="Gill Sans MT"/>
                <a:cs typeface="Gill Sans MT"/>
              </a:rPr>
              <a:t>your </a:t>
            </a:r>
            <a:r>
              <a:rPr sz="1800" spc="-5" dirty="0">
                <a:solidFill>
                  <a:srgbClr val="2E2B1F"/>
                </a:solidFill>
                <a:latin typeface="Gill Sans MT"/>
                <a:cs typeface="Gill Sans MT"/>
              </a:rPr>
              <a:t>child </a:t>
            </a:r>
            <a:r>
              <a:rPr sz="1800" dirty="0">
                <a:solidFill>
                  <a:srgbClr val="2E2B1F"/>
                </a:solidFill>
                <a:latin typeface="Gill Sans MT"/>
                <a:cs typeface="Gill Sans MT"/>
              </a:rPr>
              <a:t>has a </a:t>
            </a:r>
            <a:r>
              <a:rPr sz="1800" b="1" spc="-5" dirty="0">
                <a:solidFill>
                  <a:srgbClr val="2E2B1F"/>
                </a:solidFill>
                <a:latin typeface="Gill Sans MT"/>
                <a:cs typeface="Gill Sans MT"/>
              </a:rPr>
              <a:t>statement of </a:t>
            </a:r>
            <a:r>
              <a:rPr sz="1800" b="1" dirty="0">
                <a:solidFill>
                  <a:srgbClr val="2E2B1F"/>
                </a:solidFill>
                <a:latin typeface="Gill Sans MT"/>
                <a:cs typeface="Gill Sans MT"/>
              </a:rPr>
              <a:t>SEN  (Special </a:t>
            </a:r>
            <a:r>
              <a:rPr sz="1800" b="1" spc="-5" dirty="0">
                <a:solidFill>
                  <a:srgbClr val="2E2B1F"/>
                </a:solidFill>
                <a:latin typeface="Gill Sans MT"/>
                <a:cs typeface="Gill Sans MT"/>
              </a:rPr>
              <a:t>Educational </a:t>
            </a:r>
            <a:r>
              <a:rPr sz="1800" b="1" dirty="0">
                <a:solidFill>
                  <a:srgbClr val="2E2B1F"/>
                </a:solidFill>
                <a:latin typeface="Gill Sans MT"/>
                <a:cs typeface="Gill Sans MT"/>
              </a:rPr>
              <a:t>Need) </a:t>
            </a:r>
            <a:r>
              <a:rPr sz="1800" b="1" spc="-5" dirty="0">
                <a:solidFill>
                  <a:srgbClr val="2E2B1F"/>
                </a:solidFill>
                <a:latin typeface="Gill Sans MT"/>
                <a:cs typeface="Gill Sans MT"/>
              </a:rPr>
              <a:t>or </a:t>
            </a:r>
            <a:r>
              <a:rPr sz="1800" b="1" dirty="0">
                <a:solidFill>
                  <a:srgbClr val="2E2B1F"/>
                </a:solidFill>
                <a:latin typeface="Gill Sans MT"/>
                <a:cs typeface="Gill Sans MT"/>
              </a:rPr>
              <a:t>is in</a:t>
            </a:r>
            <a:r>
              <a:rPr sz="1800" b="1" spc="-12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800" b="1" dirty="0">
                <a:solidFill>
                  <a:srgbClr val="2E2B1F"/>
                </a:solidFill>
                <a:latin typeface="Gill Sans MT"/>
                <a:cs typeface="Gill Sans MT"/>
              </a:rPr>
              <a:t>the  </a:t>
            </a:r>
            <a:r>
              <a:rPr sz="1800" b="1" spc="-10" dirty="0">
                <a:solidFill>
                  <a:srgbClr val="2E2B1F"/>
                </a:solidFill>
                <a:latin typeface="Gill Sans MT"/>
                <a:cs typeface="Gill Sans MT"/>
              </a:rPr>
              <a:t>care </a:t>
            </a:r>
            <a:r>
              <a:rPr sz="1800" b="1" spc="-5" dirty="0">
                <a:solidFill>
                  <a:srgbClr val="2E2B1F"/>
                </a:solidFill>
                <a:latin typeface="Gill Sans MT"/>
                <a:cs typeface="Gill Sans MT"/>
              </a:rPr>
              <a:t>of LA (Local Authority) </a:t>
            </a:r>
            <a:r>
              <a:rPr sz="1800" b="1" spc="-20" dirty="0">
                <a:solidFill>
                  <a:srgbClr val="2E2B1F"/>
                </a:solidFill>
                <a:latin typeface="Gill Sans MT"/>
                <a:cs typeface="Gill Sans MT"/>
              </a:rPr>
              <a:t>you </a:t>
            </a:r>
            <a:r>
              <a:rPr sz="1800" b="1" spc="-5" dirty="0">
                <a:solidFill>
                  <a:srgbClr val="2E2B1F"/>
                </a:solidFill>
                <a:latin typeface="Gill Sans MT"/>
                <a:cs typeface="Gill Sans MT"/>
              </a:rPr>
              <a:t>must  </a:t>
            </a:r>
            <a:r>
              <a:rPr sz="1800" b="1" spc="-10" dirty="0">
                <a:solidFill>
                  <a:srgbClr val="2E2B1F"/>
                </a:solidFill>
                <a:latin typeface="Gill Sans MT"/>
                <a:cs typeface="Gill Sans MT"/>
              </a:rPr>
              <a:t>declare </a:t>
            </a:r>
            <a:r>
              <a:rPr sz="1800" b="1" dirty="0">
                <a:solidFill>
                  <a:srgbClr val="2E2B1F"/>
                </a:solidFill>
                <a:latin typeface="Gill Sans MT"/>
                <a:cs typeface="Gill Sans MT"/>
              </a:rPr>
              <a:t>this </a:t>
            </a:r>
            <a:r>
              <a:rPr sz="1800" b="1" spc="-5" dirty="0">
                <a:solidFill>
                  <a:srgbClr val="2E2B1F"/>
                </a:solidFill>
                <a:latin typeface="Gill Sans MT"/>
                <a:cs typeface="Gill Sans MT"/>
              </a:rPr>
              <a:t>on </a:t>
            </a:r>
            <a:r>
              <a:rPr sz="1800" b="1" dirty="0">
                <a:solidFill>
                  <a:srgbClr val="2E2B1F"/>
                </a:solidFill>
                <a:latin typeface="Gill Sans MT"/>
                <a:cs typeface="Gill Sans MT"/>
              </a:rPr>
              <a:t>the</a:t>
            </a:r>
            <a:r>
              <a:rPr sz="1800" b="1" spc="-3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800" b="1" spc="-10" dirty="0">
                <a:solidFill>
                  <a:srgbClr val="2E2B1F"/>
                </a:solidFill>
                <a:latin typeface="Gill Sans MT"/>
                <a:cs typeface="Gill Sans MT"/>
              </a:rPr>
              <a:t>form.</a:t>
            </a:r>
            <a:endParaRPr sz="18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2E2B1F"/>
              </a:buClr>
              <a:buFont typeface="Arial"/>
              <a:buChar char="•"/>
            </a:pPr>
            <a:endParaRPr sz="1850" dirty="0">
              <a:latin typeface="Times New Roman"/>
              <a:cs typeface="Times New Roman"/>
            </a:endParaRPr>
          </a:p>
          <a:p>
            <a:pPr marL="12700" marR="98425">
              <a:lnSpc>
                <a:spcPct val="100000"/>
              </a:lnSpc>
              <a:spcBef>
                <a:spcPts val="5"/>
              </a:spcBef>
              <a:buSzPct val="94444"/>
              <a:buFont typeface="Arial"/>
              <a:buChar char="•"/>
              <a:tabLst>
                <a:tab pos="93980" algn="l"/>
              </a:tabLst>
            </a:pPr>
            <a:r>
              <a:rPr sz="1800" spc="-10" dirty="0">
                <a:solidFill>
                  <a:srgbClr val="2E2B1F"/>
                </a:solidFill>
                <a:latin typeface="Gill Sans MT"/>
                <a:cs typeface="Gill Sans MT"/>
              </a:rPr>
              <a:t>Where </a:t>
            </a:r>
            <a:r>
              <a:rPr sz="1800" dirty="0">
                <a:solidFill>
                  <a:srgbClr val="2E2B1F"/>
                </a:solidFill>
                <a:latin typeface="Gill Sans MT"/>
                <a:cs typeface="Gill Sans MT"/>
              </a:rPr>
              <a:t>a </a:t>
            </a:r>
            <a:r>
              <a:rPr sz="1800" spc="-5" dirty="0">
                <a:solidFill>
                  <a:srgbClr val="2E2B1F"/>
                </a:solidFill>
                <a:latin typeface="Gill Sans MT"/>
                <a:cs typeface="Gill Sans MT"/>
              </a:rPr>
              <a:t>child is in </a:t>
            </a:r>
            <a:r>
              <a:rPr sz="1800" spc="-10" dirty="0">
                <a:solidFill>
                  <a:srgbClr val="2E2B1F"/>
                </a:solidFill>
                <a:latin typeface="Gill Sans MT"/>
                <a:cs typeface="Gill Sans MT"/>
              </a:rPr>
              <a:t>care </a:t>
            </a:r>
            <a:r>
              <a:rPr sz="1800" dirty="0">
                <a:solidFill>
                  <a:srgbClr val="2E2B1F"/>
                </a:solidFill>
                <a:latin typeface="Gill Sans MT"/>
                <a:cs typeface="Gill Sans MT"/>
              </a:rPr>
              <a:t>a </a:t>
            </a:r>
            <a:r>
              <a:rPr sz="1800" spc="-5" dirty="0">
                <a:solidFill>
                  <a:srgbClr val="2E2B1F"/>
                </a:solidFill>
                <a:latin typeface="Gill Sans MT"/>
                <a:cs typeface="Gill Sans MT"/>
              </a:rPr>
              <a:t>letter </a:t>
            </a:r>
            <a:r>
              <a:rPr sz="1800" spc="-15" dirty="0">
                <a:solidFill>
                  <a:srgbClr val="2E2B1F"/>
                </a:solidFill>
                <a:latin typeface="Gill Sans MT"/>
                <a:cs typeface="Gill Sans MT"/>
              </a:rPr>
              <a:t>from </a:t>
            </a:r>
            <a:r>
              <a:rPr sz="1800" dirty="0">
                <a:solidFill>
                  <a:srgbClr val="2E2B1F"/>
                </a:solidFill>
                <a:latin typeface="Gill Sans MT"/>
                <a:cs typeface="Gill Sans MT"/>
              </a:rPr>
              <a:t>the LA  or Social </a:t>
            </a:r>
            <a:r>
              <a:rPr sz="1800" spc="-40" dirty="0">
                <a:solidFill>
                  <a:srgbClr val="2E2B1F"/>
                </a:solidFill>
                <a:latin typeface="Gill Sans MT"/>
                <a:cs typeface="Gill Sans MT"/>
              </a:rPr>
              <a:t>Worker </a:t>
            </a:r>
            <a:r>
              <a:rPr sz="1800" spc="-5" dirty="0">
                <a:solidFill>
                  <a:srgbClr val="2E2B1F"/>
                </a:solidFill>
                <a:latin typeface="Gill Sans MT"/>
                <a:cs typeface="Gill Sans MT"/>
              </a:rPr>
              <a:t>must </a:t>
            </a:r>
            <a:r>
              <a:rPr sz="1800" dirty="0">
                <a:solidFill>
                  <a:srgbClr val="2E2B1F"/>
                </a:solidFill>
                <a:latin typeface="Gill Sans MT"/>
                <a:cs typeface="Gill Sans MT"/>
              </a:rPr>
              <a:t>be </a:t>
            </a:r>
            <a:r>
              <a:rPr sz="1800" spc="-10" dirty="0">
                <a:solidFill>
                  <a:srgbClr val="2E2B1F"/>
                </a:solidFill>
                <a:latin typeface="Gill Sans MT"/>
                <a:cs typeface="Gill Sans MT"/>
              </a:rPr>
              <a:t>provided </a:t>
            </a:r>
            <a:r>
              <a:rPr sz="1800" dirty="0">
                <a:solidFill>
                  <a:srgbClr val="2E2B1F"/>
                </a:solidFill>
                <a:latin typeface="Gill Sans MT"/>
                <a:cs typeface="Gill Sans MT"/>
              </a:rPr>
              <a:t>to</a:t>
            </a:r>
            <a:r>
              <a:rPr sz="1800" spc="-28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800" spc="-5" dirty="0">
                <a:solidFill>
                  <a:srgbClr val="2E2B1F"/>
                </a:solidFill>
                <a:latin typeface="Gill Sans MT"/>
                <a:cs typeface="Gill Sans MT"/>
              </a:rPr>
              <a:t>confirm  </a:t>
            </a:r>
            <a:r>
              <a:rPr sz="1800" dirty="0">
                <a:solidFill>
                  <a:srgbClr val="2E2B1F"/>
                </a:solidFill>
                <a:latin typeface="Gill Sans MT"/>
                <a:cs typeface="Gill Sans MT"/>
              </a:rPr>
              <a:t>this.</a:t>
            </a:r>
            <a:endParaRPr sz="18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spc="-10" dirty="0">
                <a:solidFill>
                  <a:srgbClr val="2E2B1F"/>
                </a:solidFill>
                <a:latin typeface="Gill Sans MT"/>
                <a:cs typeface="Gill Sans MT"/>
              </a:rPr>
              <a:t>Where </a:t>
            </a:r>
            <a:r>
              <a:rPr sz="1800" dirty="0">
                <a:solidFill>
                  <a:srgbClr val="2E2B1F"/>
                </a:solidFill>
                <a:latin typeface="Gill Sans MT"/>
                <a:cs typeface="Gill Sans MT"/>
              </a:rPr>
              <a:t>a </a:t>
            </a:r>
            <a:r>
              <a:rPr sz="1800" spc="-5" dirty="0">
                <a:solidFill>
                  <a:srgbClr val="2E2B1F"/>
                </a:solidFill>
                <a:latin typeface="Gill Sans MT"/>
                <a:cs typeface="Gill Sans MT"/>
              </a:rPr>
              <a:t>child </a:t>
            </a:r>
            <a:r>
              <a:rPr sz="1800" dirty="0">
                <a:solidFill>
                  <a:srgbClr val="2E2B1F"/>
                </a:solidFill>
                <a:latin typeface="Gill Sans MT"/>
                <a:cs typeface="Gill Sans MT"/>
              </a:rPr>
              <a:t>has been </a:t>
            </a:r>
            <a:r>
              <a:rPr sz="1800" spc="-10" dirty="0">
                <a:solidFill>
                  <a:srgbClr val="2E2B1F"/>
                </a:solidFill>
                <a:latin typeface="Gill Sans MT"/>
                <a:cs typeface="Gill Sans MT"/>
              </a:rPr>
              <a:t>previously looked </a:t>
            </a:r>
            <a:r>
              <a:rPr sz="1800" spc="-35" dirty="0">
                <a:solidFill>
                  <a:srgbClr val="2E2B1F"/>
                </a:solidFill>
                <a:latin typeface="Gill Sans MT"/>
                <a:cs typeface="Gill Sans MT"/>
              </a:rPr>
              <a:t>after,  </a:t>
            </a:r>
            <a:r>
              <a:rPr sz="1800" spc="-5" dirty="0">
                <a:solidFill>
                  <a:srgbClr val="2E2B1F"/>
                </a:solidFill>
                <a:latin typeface="Gill Sans MT"/>
                <a:cs typeface="Gill Sans MT"/>
              </a:rPr>
              <a:t>documentation must </a:t>
            </a:r>
            <a:r>
              <a:rPr sz="1800" dirty="0">
                <a:solidFill>
                  <a:srgbClr val="2E2B1F"/>
                </a:solidFill>
                <a:latin typeface="Gill Sans MT"/>
                <a:cs typeface="Gill Sans MT"/>
              </a:rPr>
              <a:t>be</a:t>
            </a:r>
            <a:r>
              <a:rPr sz="1800" spc="-4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2E2B1F"/>
                </a:solidFill>
                <a:latin typeface="Gill Sans MT"/>
                <a:cs typeface="Gill Sans MT"/>
              </a:rPr>
              <a:t>provided.</a:t>
            </a:r>
            <a:endParaRPr sz="1800" dirty="0">
              <a:latin typeface="Gill Sans MT"/>
              <a:cs typeface="Gill Sans M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1D6A44-6B89-4741-98BF-AFC2AF04F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i="1" dirty="0">
                <a:solidFill>
                  <a:schemeClr val="tx1"/>
                </a:solidFill>
                <a:latin typeface="Gill Sans MT" panose="020B0502020104020203" pitchFamily="34" charset="0"/>
              </a:rPr>
              <a:t>NURTURING AND INSPIRING YOUNG MINDS TOWARDS A BRIGHT FUTURE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46020" y="1470630"/>
            <a:ext cx="4251960" cy="4467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 marR="92710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sz="1800" b="1" dirty="0">
                <a:solidFill>
                  <a:srgbClr val="2E2B1F"/>
                </a:solidFill>
                <a:latin typeface="Gill Sans MT"/>
                <a:cs typeface="Gill Sans MT"/>
              </a:rPr>
              <a:t>In very </a:t>
            </a:r>
            <a:r>
              <a:rPr sz="1800" b="1" spc="-15" dirty="0">
                <a:solidFill>
                  <a:srgbClr val="2E2B1F"/>
                </a:solidFill>
                <a:latin typeface="Gill Sans MT"/>
                <a:cs typeface="Gill Sans MT"/>
              </a:rPr>
              <a:t>rare </a:t>
            </a:r>
            <a:r>
              <a:rPr sz="1800" b="1" dirty="0">
                <a:solidFill>
                  <a:srgbClr val="2E2B1F"/>
                </a:solidFill>
                <a:latin typeface="Gill Sans MT"/>
                <a:cs typeface="Gill Sans MT"/>
              </a:rPr>
              <a:t>cases a </a:t>
            </a:r>
            <a:r>
              <a:rPr sz="1800" b="1" spc="-5" dirty="0">
                <a:solidFill>
                  <a:srgbClr val="2E2B1F"/>
                </a:solidFill>
                <a:latin typeface="Gill Sans MT"/>
                <a:cs typeface="Gill Sans MT"/>
              </a:rPr>
              <a:t>child </a:t>
            </a:r>
            <a:r>
              <a:rPr sz="1800" b="1" dirty="0">
                <a:solidFill>
                  <a:srgbClr val="2E2B1F"/>
                </a:solidFill>
                <a:latin typeface="Gill Sans MT"/>
                <a:cs typeface="Gill Sans MT"/>
              </a:rPr>
              <a:t>can </a:t>
            </a:r>
            <a:r>
              <a:rPr sz="1800" b="1" spc="-5" dirty="0">
                <a:solidFill>
                  <a:srgbClr val="2E2B1F"/>
                </a:solidFill>
                <a:latin typeface="Gill Sans MT"/>
                <a:cs typeface="Gill Sans MT"/>
              </a:rPr>
              <a:t>be </a:t>
            </a:r>
            <a:r>
              <a:rPr sz="1800" b="1" spc="-10" dirty="0">
                <a:solidFill>
                  <a:srgbClr val="2E2B1F"/>
                </a:solidFill>
                <a:latin typeface="Gill Sans MT"/>
                <a:cs typeface="Gill Sans MT"/>
              </a:rPr>
              <a:t>given  </a:t>
            </a:r>
            <a:r>
              <a:rPr sz="1800" b="1" spc="-5" dirty="0">
                <a:solidFill>
                  <a:srgbClr val="2E2B1F"/>
                </a:solidFill>
                <a:latin typeface="Gill Sans MT"/>
                <a:cs typeface="Gill Sans MT"/>
              </a:rPr>
              <a:t>priority </a:t>
            </a:r>
            <a:r>
              <a:rPr sz="1800" b="1" dirty="0">
                <a:solidFill>
                  <a:srgbClr val="2E2B1F"/>
                </a:solidFill>
                <a:latin typeface="Gill Sans MT"/>
                <a:cs typeface="Gill Sans MT"/>
              </a:rPr>
              <a:t>to a particular </a:t>
            </a:r>
            <a:r>
              <a:rPr sz="1800" b="1" spc="-5" dirty="0">
                <a:solidFill>
                  <a:srgbClr val="2E2B1F"/>
                </a:solidFill>
                <a:latin typeface="Gill Sans MT"/>
                <a:cs typeface="Gill Sans MT"/>
              </a:rPr>
              <a:t>school </a:t>
            </a:r>
            <a:r>
              <a:rPr sz="1800" b="1" spc="-10" dirty="0">
                <a:solidFill>
                  <a:srgbClr val="2E2B1F"/>
                </a:solidFill>
                <a:latin typeface="Gill Sans MT"/>
                <a:cs typeface="Gill Sans MT"/>
              </a:rPr>
              <a:t>where  there </a:t>
            </a:r>
            <a:r>
              <a:rPr sz="1800" b="1" dirty="0">
                <a:solidFill>
                  <a:srgbClr val="2E2B1F"/>
                </a:solidFill>
                <a:latin typeface="Gill Sans MT"/>
                <a:cs typeface="Gill Sans MT"/>
              </a:rPr>
              <a:t>is </a:t>
            </a:r>
            <a:r>
              <a:rPr sz="1800" b="1" spc="-10" dirty="0">
                <a:solidFill>
                  <a:srgbClr val="2E2B1F"/>
                </a:solidFill>
                <a:latin typeface="Gill Sans MT"/>
                <a:cs typeface="Gill Sans MT"/>
              </a:rPr>
              <a:t>evidence </a:t>
            </a:r>
            <a:r>
              <a:rPr sz="1800" b="1" dirty="0">
                <a:solidFill>
                  <a:srgbClr val="2E2B1F"/>
                </a:solidFill>
                <a:latin typeface="Gill Sans MT"/>
                <a:cs typeface="Gill Sans MT"/>
              </a:rPr>
              <a:t>to demonstrate  </a:t>
            </a:r>
            <a:r>
              <a:rPr sz="1800" b="1" spc="-5" dirty="0">
                <a:solidFill>
                  <a:srgbClr val="2E2B1F"/>
                </a:solidFill>
                <a:latin typeface="Gill Sans MT"/>
                <a:cs typeface="Gill Sans MT"/>
              </a:rPr>
              <a:t>exceptional </a:t>
            </a:r>
            <a:r>
              <a:rPr sz="1800" b="1" dirty="0">
                <a:solidFill>
                  <a:srgbClr val="2E2B1F"/>
                </a:solidFill>
                <a:latin typeface="Gill Sans MT"/>
                <a:cs typeface="Gill Sans MT"/>
              </a:rPr>
              <a:t>medical/social </a:t>
            </a:r>
            <a:r>
              <a:rPr sz="1800" b="1" spc="-10" dirty="0">
                <a:solidFill>
                  <a:srgbClr val="2E2B1F"/>
                </a:solidFill>
                <a:latin typeface="Gill Sans MT"/>
                <a:cs typeface="Gill Sans MT"/>
              </a:rPr>
              <a:t>reasons</a:t>
            </a:r>
            <a:r>
              <a:rPr sz="1800" b="1" spc="-11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800" b="1" spc="-25" dirty="0">
                <a:solidFill>
                  <a:srgbClr val="2E2B1F"/>
                </a:solidFill>
                <a:latin typeface="Gill Sans MT"/>
                <a:cs typeface="Gill Sans MT"/>
              </a:rPr>
              <a:t>why  </a:t>
            </a:r>
            <a:r>
              <a:rPr sz="1800" b="1" spc="-10" dirty="0">
                <a:solidFill>
                  <a:srgbClr val="2E2B1F"/>
                </a:solidFill>
                <a:latin typeface="Gill Sans MT"/>
                <a:cs typeface="Gill Sans MT"/>
              </a:rPr>
              <a:t>only </a:t>
            </a:r>
            <a:r>
              <a:rPr sz="1800" b="1" dirty="0">
                <a:solidFill>
                  <a:srgbClr val="2E2B1F"/>
                </a:solidFill>
                <a:latin typeface="Gill Sans MT"/>
                <a:cs typeface="Gill Sans MT"/>
              </a:rPr>
              <a:t>ONE particular </a:t>
            </a:r>
            <a:r>
              <a:rPr sz="1800" b="1" spc="-5" dirty="0">
                <a:solidFill>
                  <a:srgbClr val="2E2B1F"/>
                </a:solidFill>
                <a:latin typeface="Gill Sans MT"/>
                <a:cs typeface="Gill Sans MT"/>
              </a:rPr>
              <a:t>school </a:t>
            </a:r>
            <a:r>
              <a:rPr sz="1800" b="1" dirty="0">
                <a:solidFill>
                  <a:srgbClr val="2E2B1F"/>
                </a:solidFill>
                <a:latin typeface="Gill Sans MT"/>
                <a:cs typeface="Gill Sans MT"/>
              </a:rPr>
              <a:t>can meet  their</a:t>
            </a:r>
            <a:r>
              <a:rPr sz="1800" b="1" spc="-1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800" b="1" spc="-5" dirty="0">
                <a:solidFill>
                  <a:srgbClr val="2E2B1F"/>
                </a:solidFill>
                <a:latin typeface="Gill Sans MT"/>
                <a:cs typeface="Gill Sans MT"/>
              </a:rPr>
              <a:t>needs.</a:t>
            </a:r>
            <a:endParaRPr sz="18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2E2B1F"/>
              </a:buClr>
              <a:buFont typeface="Arial"/>
              <a:buChar char="•"/>
            </a:pPr>
            <a:endParaRPr sz="1850" dirty="0">
              <a:latin typeface="Times New Roman"/>
              <a:cs typeface="Times New Roman"/>
            </a:endParaRPr>
          </a:p>
          <a:p>
            <a:pPr marL="12700" marR="287020" algn="just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sz="1800" spc="-5" dirty="0">
                <a:solidFill>
                  <a:srgbClr val="2E2B1F"/>
                </a:solidFill>
                <a:latin typeface="Gill Sans MT"/>
                <a:cs typeface="Gill Sans MT"/>
              </a:rPr>
              <a:t>Evidence </a:t>
            </a:r>
            <a:r>
              <a:rPr sz="1800" dirty="0">
                <a:solidFill>
                  <a:srgbClr val="2E2B1F"/>
                </a:solidFill>
                <a:latin typeface="Gill Sans MT"/>
                <a:cs typeface="Gill Sans MT"/>
              </a:rPr>
              <a:t>has to be </a:t>
            </a:r>
            <a:r>
              <a:rPr sz="1800" spc="-10" dirty="0">
                <a:solidFill>
                  <a:srgbClr val="2E2B1F"/>
                </a:solidFill>
                <a:latin typeface="Gill Sans MT"/>
                <a:cs typeface="Gill Sans MT"/>
              </a:rPr>
              <a:t>provided by </a:t>
            </a:r>
            <a:r>
              <a:rPr sz="1800" spc="-95" dirty="0">
                <a:solidFill>
                  <a:srgbClr val="2E2B1F"/>
                </a:solidFill>
                <a:latin typeface="Gill Sans MT"/>
                <a:cs typeface="Gill Sans MT"/>
              </a:rPr>
              <a:t>GP,</a:t>
            </a:r>
            <a:r>
              <a:rPr sz="1800" spc="-23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800" spc="-5" dirty="0">
                <a:solidFill>
                  <a:srgbClr val="2E2B1F"/>
                </a:solidFill>
                <a:latin typeface="Gill Sans MT"/>
                <a:cs typeface="Gill Sans MT"/>
              </a:rPr>
              <a:t>social  </a:t>
            </a:r>
            <a:r>
              <a:rPr sz="1800" spc="-15" dirty="0">
                <a:solidFill>
                  <a:srgbClr val="2E2B1F"/>
                </a:solidFill>
                <a:latin typeface="Gill Sans MT"/>
                <a:cs typeface="Gill Sans MT"/>
              </a:rPr>
              <a:t>worker </a:t>
            </a:r>
            <a:r>
              <a:rPr sz="1800" dirty="0">
                <a:solidFill>
                  <a:srgbClr val="2E2B1F"/>
                </a:solidFill>
                <a:latin typeface="Gill Sans MT"/>
                <a:cs typeface="Gill Sans MT"/>
              </a:rPr>
              <a:t>or other </a:t>
            </a:r>
            <a:r>
              <a:rPr sz="1800" spc="-10" dirty="0">
                <a:solidFill>
                  <a:srgbClr val="2E2B1F"/>
                </a:solidFill>
                <a:latin typeface="Gill Sans MT"/>
                <a:cs typeface="Gill Sans MT"/>
              </a:rPr>
              <a:t>appropriate </a:t>
            </a:r>
            <a:r>
              <a:rPr sz="1800" spc="-5" dirty="0">
                <a:solidFill>
                  <a:srgbClr val="2E2B1F"/>
                </a:solidFill>
                <a:latin typeface="Gill Sans MT"/>
                <a:cs typeface="Gill Sans MT"/>
              </a:rPr>
              <a:t>independent  professional.</a:t>
            </a:r>
            <a:endParaRPr sz="18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2E2B1F"/>
              </a:buClr>
              <a:buFont typeface="Arial"/>
              <a:buChar char="•"/>
            </a:pPr>
            <a:endParaRPr sz="185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Font typeface="Arial"/>
              <a:buChar char="•"/>
              <a:tabLst>
                <a:tab pos="93980" algn="l"/>
              </a:tabLst>
            </a:pPr>
            <a:r>
              <a:rPr sz="1800" dirty="0">
                <a:solidFill>
                  <a:srgbClr val="2E2B1F"/>
                </a:solidFill>
                <a:latin typeface="Gill Sans MT"/>
                <a:cs typeface="Gill Sans MT"/>
              </a:rPr>
              <a:t>The connection </a:t>
            </a:r>
            <a:r>
              <a:rPr sz="1800" spc="-5" dirty="0">
                <a:solidFill>
                  <a:srgbClr val="2E2B1F"/>
                </a:solidFill>
                <a:latin typeface="Gill Sans MT"/>
                <a:cs typeface="Gill Sans MT"/>
              </a:rPr>
              <a:t>between </a:t>
            </a:r>
            <a:r>
              <a:rPr sz="1800" spc="-10" dirty="0">
                <a:solidFill>
                  <a:srgbClr val="2E2B1F"/>
                </a:solidFill>
                <a:latin typeface="Gill Sans MT"/>
                <a:cs typeface="Gill Sans MT"/>
              </a:rPr>
              <a:t>your </a:t>
            </a:r>
            <a:r>
              <a:rPr sz="1800" spc="-25" dirty="0">
                <a:solidFill>
                  <a:srgbClr val="2E2B1F"/>
                </a:solidFill>
                <a:latin typeface="Gill Sans MT"/>
                <a:cs typeface="Gill Sans MT"/>
              </a:rPr>
              <a:t>child’s </a:t>
            </a:r>
            <a:r>
              <a:rPr sz="1800" dirty="0">
                <a:solidFill>
                  <a:srgbClr val="2E2B1F"/>
                </a:solidFill>
                <a:latin typeface="Gill Sans MT"/>
                <a:cs typeface="Gill Sans MT"/>
              </a:rPr>
              <a:t>need  and the school chosen </a:t>
            </a:r>
            <a:r>
              <a:rPr sz="1800" spc="-5" dirty="0">
                <a:solidFill>
                  <a:srgbClr val="2E2B1F"/>
                </a:solidFill>
                <a:latin typeface="Gill Sans MT"/>
                <a:cs typeface="Gill Sans MT"/>
              </a:rPr>
              <a:t>must </a:t>
            </a:r>
            <a:r>
              <a:rPr sz="1800" dirty="0">
                <a:solidFill>
                  <a:srgbClr val="2E2B1F"/>
                </a:solidFill>
                <a:latin typeface="Gill Sans MT"/>
                <a:cs typeface="Gill Sans MT"/>
              </a:rPr>
              <a:t>be made and</a:t>
            </a:r>
            <a:r>
              <a:rPr sz="1800" spc="-204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2E2B1F"/>
                </a:solidFill>
                <a:latin typeface="Gill Sans MT"/>
                <a:cs typeface="Gill Sans MT"/>
              </a:rPr>
              <a:t>you  </a:t>
            </a:r>
            <a:r>
              <a:rPr sz="1800" spc="-5" dirty="0">
                <a:solidFill>
                  <a:srgbClr val="2E2B1F"/>
                </a:solidFill>
                <a:latin typeface="Gill Sans MT"/>
                <a:cs typeface="Gill Sans MT"/>
              </a:rPr>
              <a:t>must demonstrate </a:t>
            </a:r>
            <a:r>
              <a:rPr sz="1800" spc="-25" dirty="0">
                <a:solidFill>
                  <a:srgbClr val="2E2B1F"/>
                </a:solidFill>
                <a:latin typeface="Gill Sans MT"/>
                <a:cs typeface="Gill Sans MT"/>
              </a:rPr>
              <a:t>why </a:t>
            </a:r>
            <a:r>
              <a:rPr sz="1800" dirty="0">
                <a:solidFill>
                  <a:srgbClr val="2E2B1F"/>
                </a:solidFill>
                <a:latin typeface="Gill Sans MT"/>
                <a:cs typeface="Gill Sans MT"/>
              </a:rPr>
              <a:t>this school can meet  </a:t>
            </a:r>
            <a:r>
              <a:rPr sz="1800" spc="-10" dirty="0">
                <a:solidFill>
                  <a:srgbClr val="2E2B1F"/>
                </a:solidFill>
                <a:latin typeface="Gill Sans MT"/>
                <a:cs typeface="Gill Sans MT"/>
              </a:rPr>
              <a:t>your </a:t>
            </a:r>
            <a:r>
              <a:rPr sz="1800" spc="-25" dirty="0">
                <a:solidFill>
                  <a:srgbClr val="2E2B1F"/>
                </a:solidFill>
                <a:latin typeface="Gill Sans MT"/>
                <a:cs typeface="Gill Sans MT"/>
              </a:rPr>
              <a:t>child’s </a:t>
            </a:r>
            <a:r>
              <a:rPr sz="1800" dirty="0">
                <a:solidFill>
                  <a:srgbClr val="2E2B1F"/>
                </a:solidFill>
                <a:latin typeface="Gill Sans MT"/>
                <a:cs typeface="Gill Sans MT"/>
              </a:rPr>
              <a:t>needs </a:t>
            </a:r>
            <a:r>
              <a:rPr sz="1800" spc="-5" dirty="0">
                <a:solidFill>
                  <a:srgbClr val="2E2B1F"/>
                </a:solidFill>
                <a:latin typeface="Gill Sans MT"/>
                <a:cs typeface="Gill Sans MT"/>
              </a:rPr>
              <a:t>while </a:t>
            </a:r>
            <a:r>
              <a:rPr sz="1800" dirty="0">
                <a:solidFill>
                  <a:srgbClr val="2E2B1F"/>
                </a:solidFill>
                <a:latin typeface="Gill Sans MT"/>
                <a:cs typeface="Gill Sans MT"/>
              </a:rPr>
              <a:t>no other school</a:t>
            </a:r>
            <a:r>
              <a:rPr sz="1800" spc="-6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2E2B1F"/>
                </a:solidFill>
                <a:latin typeface="Gill Sans MT"/>
                <a:cs typeface="Gill Sans MT"/>
              </a:rPr>
              <a:t>can.</a:t>
            </a:r>
            <a:endParaRPr sz="1800" dirty="0">
              <a:latin typeface="Gill Sans MT"/>
              <a:cs typeface="Gill Sans M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0930E7-2DF5-02D7-5BDB-60A4310C7086}"/>
              </a:ext>
            </a:extLst>
          </p:cNvPr>
          <p:cNvSpPr txBox="1"/>
          <p:nvPr/>
        </p:nvSpPr>
        <p:spPr>
          <a:xfrm>
            <a:off x="2427591" y="9144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800" b="1" u="sng" dirty="0">
                <a:uFill>
                  <a:solidFill>
                    <a:srgbClr val="2E2B1F"/>
                  </a:solidFill>
                </a:uFill>
                <a:latin typeface="Gill Sans MT"/>
                <a:cs typeface="Gill Sans MT"/>
              </a:rPr>
              <a:t>Exceptional Social/Medical</a:t>
            </a:r>
            <a:r>
              <a:rPr lang="en-GB" sz="1800" b="1" u="sng" spc="-90" dirty="0">
                <a:uFill>
                  <a:solidFill>
                    <a:srgbClr val="2E2B1F"/>
                  </a:solidFill>
                </a:uFill>
                <a:latin typeface="Gill Sans MT"/>
                <a:cs typeface="Gill Sans MT"/>
              </a:rPr>
              <a:t> </a:t>
            </a:r>
            <a:r>
              <a:rPr lang="en-GB" sz="1800" b="1" u="sng" dirty="0">
                <a:uFill>
                  <a:solidFill>
                    <a:srgbClr val="2E2B1F"/>
                  </a:solidFill>
                </a:uFill>
                <a:latin typeface="Gill Sans MT"/>
                <a:cs typeface="Gill Sans MT"/>
              </a:rPr>
              <a:t>Need</a:t>
            </a:r>
            <a:endParaRPr lang="en-GB" sz="1800" dirty="0">
              <a:latin typeface="Gill Sans MT"/>
              <a:cs typeface="Gill Sans M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F668DE-5181-4428-B038-04FCC576E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i="1" dirty="0">
                <a:solidFill>
                  <a:schemeClr val="tx1"/>
                </a:solidFill>
                <a:latin typeface="Gill Sans MT" panose="020B0502020104020203" pitchFamily="34" charset="0"/>
              </a:rPr>
              <a:t>NURTURING AND INSPIRING YOUNG MINDS TOWARDS A BRIGHT FUTURE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7400" y="838200"/>
            <a:ext cx="5476495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2000" u="sng" dirty="0">
                <a:uFill>
                  <a:solidFill>
                    <a:srgbClr val="2E2B1F"/>
                  </a:solidFill>
                </a:uFill>
                <a:latin typeface="Gill Sans MT" panose="020B0502020104020203" pitchFamily="34" charset="0"/>
              </a:rPr>
              <a:t>Children living at more than one address</a:t>
            </a:r>
            <a:endParaRPr sz="2000" u="sng" dirty="0">
              <a:latin typeface="Gill Sans MT" panose="020B0502020104020203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1311841"/>
            <a:ext cx="7696199" cy="52270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GB" sz="1400" dirty="0">
                <a:latin typeface="Gill Sans MT" panose="020B0502020104020203" pitchFamily="34" charset="0"/>
              </a:rPr>
              <a:t>Use the address where the child lives most of the time, if they live at more than one address (for example, due to parents separating).</a:t>
            </a:r>
          </a:p>
          <a:p>
            <a:r>
              <a:rPr lang="en-GB" sz="1400" b="1" dirty="0">
                <a:latin typeface="Gill Sans MT" panose="020B0502020104020203" pitchFamily="34" charset="0"/>
              </a:rPr>
              <a:t>Schools will only accept 1 application for each child.</a:t>
            </a:r>
            <a:br>
              <a:rPr lang="en-GB" sz="1400" dirty="0">
                <a:latin typeface="Gill Sans MT" panose="020B0502020104020203" pitchFamily="34" charset="0"/>
              </a:rPr>
            </a:br>
            <a:br>
              <a:rPr lang="en-GB" sz="1400" dirty="0">
                <a:latin typeface="Gill Sans MT" panose="020B0502020104020203" pitchFamily="34" charset="0"/>
              </a:rPr>
            </a:br>
            <a:r>
              <a:rPr lang="en-GB" sz="1400" dirty="0">
                <a:latin typeface="Gill Sans MT" panose="020B0502020104020203" pitchFamily="34" charset="0"/>
              </a:rPr>
              <a:t>If a child lives at 2 addresses equally, the county will use the address of the parent or carer who claims the Child Benefit or Child Tax Credit. This is considered the child's main address.</a:t>
            </a:r>
            <a:br>
              <a:rPr lang="en-GB" sz="1400" dirty="0">
                <a:latin typeface="Gill Sans MT" panose="020B0502020104020203" pitchFamily="34" charset="0"/>
              </a:rPr>
            </a:br>
            <a:br>
              <a:rPr lang="en-GB" sz="1400" dirty="0">
                <a:latin typeface="Gill Sans MT" panose="020B0502020104020203" pitchFamily="34" charset="0"/>
              </a:rPr>
            </a:br>
            <a:r>
              <a:rPr lang="en-GB" sz="1400" dirty="0">
                <a:latin typeface="Gill Sans MT" panose="020B0502020104020203" pitchFamily="34" charset="0"/>
              </a:rPr>
              <a:t>If you don't get Child Benefit or Child Tax Credit, the county will ask you for alternative documentation.</a:t>
            </a:r>
            <a:br>
              <a:rPr lang="en-GB" sz="1400" dirty="0">
                <a:latin typeface="Gill Sans MT" panose="020B0502020104020203" pitchFamily="34" charset="0"/>
              </a:rPr>
            </a:br>
            <a:br>
              <a:rPr lang="en-GB" sz="1400" dirty="0">
                <a:latin typeface="Gill Sans MT" panose="020B0502020104020203" pitchFamily="34" charset="0"/>
              </a:rPr>
            </a:br>
            <a:r>
              <a:rPr lang="en-GB" sz="1400" dirty="0">
                <a:latin typeface="Gill Sans MT" panose="020B0502020104020203" pitchFamily="34" charset="0"/>
              </a:rPr>
              <a:t>If the child's living arrangements change after you apply and they now spend the majority of the week living with a different parent at a different address, send the county evidence of the child's new permanent address. They can't use it for allocation purposes otherwise.</a:t>
            </a:r>
            <a:br>
              <a:rPr lang="en-GB" sz="1400" dirty="0">
                <a:latin typeface="Gill Sans MT" panose="020B0502020104020203" pitchFamily="34" charset="0"/>
              </a:rPr>
            </a:br>
            <a:br>
              <a:rPr lang="en-GB" sz="1400" dirty="0">
                <a:latin typeface="Gill Sans MT" panose="020B0502020104020203" pitchFamily="34" charset="0"/>
              </a:rPr>
            </a:br>
            <a:r>
              <a:rPr lang="en-GB" sz="1400" dirty="0">
                <a:latin typeface="Gill Sans MT" panose="020B0502020104020203" pitchFamily="34" charset="0"/>
              </a:rPr>
              <a:t>This evidence must show that the child lives at the address and that the new arrangement is permanent.</a:t>
            </a:r>
            <a:br>
              <a:rPr lang="en-GB" sz="1400" dirty="0">
                <a:latin typeface="Gill Sans MT" panose="020B0502020104020203" pitchFamily="34" charset="0"/>
              </a:rPr>
            </a:br>
            <a:br>
              <a:rPr lang="en-GB" sz="1400" dirty="0">
                <a:latin typeface="Gill Sans MT" panose="020B0502020104020203" pitchFamily="34" charset="0"/>
              </a:rPr>
            </a:br>
            <a:r>
              <a:rPr lang="en-GB" sz="1400" dirty="0">
                <a:latin typeface="Gill Sans MT" panose="020B0502020104020203" pitchFamily="34" charset="0"/>
              </a:rPr>
              <a:t>If the county receive more than 1 application with different details and </a:t>
            </a:r>
            <a:r>
              <a:rPr lang="en-GB" sz="1400" b="1" dirty="0">
                <a:latin typeface="Gill Sans MT" panose="020B0502020104020203" pitchFamily="34" charset="0"/>
              </a:rPr>
              <a:t>parents don't agree</a:t>
            </a:r>
            <a:r>
              <a:rPr lang="en-GB" sz="1400" dirty="0">
                <a:latin typeface="Gill Sans MT" panose="020B0502020104020203" pitchFamily="34" charset="0"/>
              </a:rPr>
              <a:t>, they'll use the address of the parent who claims the Child Benefit or Child Tax Credit.</a:t>
            </a:r>
            <a:br>
              <a:rPr lang="en-GB" sz="1400" dirty="0">
                <a:latin typeface="Gill Sans MT" panose="020B0502020104020203" pitchFamily="34" charset="0"/>
              </a:rPr>
            </a:br>
            <a:br>
              <a:rPr lang="en-GB" sz="1400" dirty="0">
                <a:latin typeface="Gill Sans MT" panose="020B0502020104020203" pitchFamily="34" charset="0"/>
              </a:rPr>
            </a:br>
            <a:r>
              <a:rPr lang="en-GB" sz="1400" dirty="0">
                <a:latin typeface="Gill Sans MT" panose="020B0502020104020203" pitchFamily="34" charset="0"/>
              </a:rPr>
              <a:t>If submit a paper application and an online application for the same child, the county will process the online application.</a:t>
            </a:r>
            <a:br>
              <a:rPr lang="en-GB" sz="1400" dirty="0">
                <a:latin typeface="Gill Sans MT" panose="020B0502020104020203" pitchFamily="34" charset="0"/>
              </a:rPr>
            </a:br>
            <a:br>
              <a:rPr lang="en-GB" sz="1400" dirty="0">
                <a:latin typeface="Gill Sans MT" panose="020B0502020104020203" pitchFamily="34" charset="0"/>
              </a:rPr>
            </a:br>
            <a:r>
              <a:rPr lang="en-GB" sz="1400" dirty="0">
                <a:latin typeface="Gill Sans MT" panose="020B0502020104020203" pitchFamily="34" charset="0"/>
              </a:rPr>
              <a:t>Contact the county if your child’s address has been disputed and you have court documentation to support their current address and / or living arrangements.</a:t>
            </a:r>
          </a:p>
          <a:p>
            <a:pPr marL="12700" marR="546735">
              <a:lnSpc>
                <a:spcPct val="100000"/>
              </a:lnSpc>
              <a:spcBef>
                <a:spcPts val="100"/>
              </a:spcBef>
            </a:pPr>
            <a:endParaRPr sz="1600" dirty="0">
              <a:latin typeface="Gill Sans MT"/>
              <a:cs typeface="Gill Sans M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32A40-0468-48E0-8E81-84421C7CD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i="1" dirty="0">
                <a:solidFill>
                  <a:schemeClr val="tx1"/>
                </a:solidFill>
                <a:latin typeface="Gill Sans MT" panose="020B0502020104020203" pitchFamily="34" charset="0"/>
              </a:rPr>
              <a:t>NURTURING AND INSPIRING YOUNG MINDS TOWARDS A BRIGHT FUTURE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800" y="1055132"/>
            <a:ext cx="6685994" cy="5183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400" dirty="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2E2B1F"/>
                </a:solidFill>
                <a:latin typeface="Tw Cen MT"/>
                <a:cs typeface="Tw Cen MT"/>
              </a:rPr>
              <a:t>Which </a:t>
            </a:r>
            <a:r>
              <a:rPr sz="1400" b="1" dirty="0">
                <a:solidFill>
                  <a:srgbClr val="2E2B1F"/>
                </a:solidFill>
                <a:latin typeface="Tw Cen MT"/>
                <a:cs typeface="Tw Cen MT"/>
              </a:rPr>
              <a:t>address to</a:t>
            </a:r>
            <a:r>
              <a:rPr sz="1400" b="1" spc="15" dirty="0">
                <a:solidFill>
                  <a:srgbClr val="2E2B1F"/>
                </a:solidFill>
                <a:latin typeface="Tw Cen MT"/>
                <a:cs typeface="Tw Cen MT"/>
              </a:rPr>
              <a:t> </a:t>
            </a:r>
            <a:r>
              <a:rPr sz="1400" b="1" dirty="0">
                <a:solidFill>
                  <a:srgbClr val="2E2B1F"/>
                </a:solidFill>
                <a:latin typeface="Tw Cen MT"/>
                <a:cs typeface="Tw Cen MT"/>
              </a:rPr>
              <a:t>use</a:t>
            </a:r>
            <a:endParaRPr sz="1400" dirty="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Give your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child's permanent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address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at the time </a:t>
            </a:r>
            <a:r>
              <a:rPr sz="1400" spc="-15" dirty="0">
                <a:solidFill>
                  <a:srgbClr val="2E2B1F"/>
                </a:solidFill>
                <a:latin typeface="Tw Cen MT"/>
                <a:cs typeface="Tw Cen MT"/>
              </a:rPr>
              <a:t>you</a:t>
            </a:r>
            <a:r>
              <a:rPr sz="1400" spc="-40" dirty="0">
                <a:solidFill>
                  <a:srgbClr val="2E2B1F"/>
                </a:solidFill>
                <a:latin typeface="Tw Cen MT"/>
                <a:cs typeface="Tw Cen MT"/>
              </a:rPr>
              <a:t> </a:t>
            </a:r>
            <a:r>
              <a:rPr sz="1400" spc="-15" dirty="0">
                <a:solidFill>
                  <a:srgbClr val="2E2B1F"/>
                </a:solidFill>
                <a:latin typeface="Tw Cen MT"/>
                <a:cs typeface="Tw Cen MT"/>
              </a:rPr>
              <a:t>apply.</a:t>
            </a:r>
            <a:endParaRPr sz="1400" dirty="0">
              <a:latin typeface="Tw Cen MT"/>
              <a:cs typeface="Tw Cen MT"/>
            </a:endParaRPr>
          </a:p>
          <a:p>
            <a:pPr marL="12700" marR="1661795">
              <a:lnSpc>
                <a:spcPct val="100000"/>
              </a:lnSpc>
            </a:pP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If </a:t>
            </a:r>
            <a:r>
              <a:rPr sz="1400" spc="-15" dirty="0">
                <a:solidFill>
                  <a:srgbClr val="2E2B1F"/>
                </a:solidFill>
                <a:latin typeface="Tw Cen MT"/>
                <a:cs typeface="Tw Cen MT"/>
              </a:rPr>
              <a:t>you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move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after applying,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send us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proof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of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your new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address. 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Proof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can</a:t>
            </a:r>
            <a:r>
              <a:rPr sz="1400" spc="25" dirty="0">
                <a:solidFill>
                  <a:srgbClr val="2E2B1F"/>
                </a:solidFill>
                <a:latin typeface="Tw Cen MT"/>
                <a:cs typeface="Tw Cen MT"/>
              </a:rPr>
              <a:t>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be:</a:t>
            </a:r>
            <a:endParaRPr sz="1400" dirty="0">
              <a:latin typeface="Tw Cen MT"/>
              <a:cs typeface="Tw Cen MT"/>
            </a:endParaRPr>
          </a:p>
          <a:p>
            <a:pPr marL="12700" marR="45720">
              <a:lnSpc>
                <a:spcPct val="100000"/>
              </a:lnSpc>
            </a:pP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a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solicitor's letter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upon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completion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(exchange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of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contracts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not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accepted)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confirming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your 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completion date </a:t>
            </a:r>
            <a:r>
              <a:rPr sz="1400" spc="-15" dirty="0">
                <a:solidFill>
                  <a:srgbClr val="2E2B1F"/>
                </a:solidFill>
                <a:latin typeface="Tw Cen MT"/>
                <a:cs typeface="Tw Cen MT"/>
              </a:rPr>
              <a:t>was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on or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before </a:t>
            </a:r>
            <a:r>
              <a:rPr lang="en-GB" sz="1400" b="1" spc="-10" dirty="0">
                <a:solidFill>
                  <a:srgbClr val="2E2B1F"/>
                </a:solidFill>
                <a:latin typeface="Tw Cen MT"/>
                <a:cs typeface="Tw Cen MT"/>
              </a:rPr>
              <a:t>2</a:t>
            </a:r>
            <a:r>
              <a:rPr sz="1400" b="1" dirty="0">
                <a:solidFill>
                  <a:srgbClr val="2E2B1F"/>
                </a:solidFill>
                <a:latin typeface="Tw Cen MT"/>
                <a:cs typeface="Tw Cen MT"/>
              </a:rPr>
              <a:t> </a:t>
            </a:r>
            <a:r>
              <a:rPr sz="1400" b="1" spc="-5" dirty="0">
                <a:solidFill>
                  <a:srgbClr val="2E2B1F"/>
                </a:solidFill>
                <a:latin typeface="Tw Cen MT"/>
                <a:cs typeface="Tw Cen MT"/>
              </a:rPr>
              <a:t>December 20</a:t>
            </a:r>
            <a:r>
              <a:rPr lang="en-GB" sz="1400" b="1" spc="-5" dirty="0">
                <a:solidFill>
                  <a:srgbClr val="2E2B1F"/>
                </a:solidFill>
                <a:latin typeface="Tw Cen MT"/>
                <a:cs typeface="Tw Cen MT"/>
              </a:rPr>
              <a:t>24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or a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signed rental agreement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(for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at 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least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12 months)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showing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the start of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your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tenancy on or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before</a:t>
            </a:r>
            <a:r>
              <a:rPr lang="en-GB" sz="1400" spc="-10" dirty="0">
                <a:solidFill>
                  <a:srgbClr val="2E2B1F"/>
                </a:solidFill>
                <a:latin typeface="Tw Cen MT"/>
                <a:cs typeface="Tw Cen MT"/>
              </a:rPr>
              <a:t> 2</a:t>
            </a:r>
            <a:r>
              <a:rPr sz="1400" b="1" dirty="0">
                <a:solidFill>
                  <a:srgbClr val="2E2B1F"/>
                </a:solidFill>
                <a:latin typeface="Tw Cen MT"/>
                <a:cs typeface="Tw Cen MT"/>
              </a:rPr>
              <a:t> </a:t>
            </a:r>
            <a:r>
              <a:rPr sz="1400" b="1" spc="-5" dirty="0">
                <a:solidFill>
                  <a:srgbClr val="2E2B1F"/>
                </a:solidFill>
                <a:latin typeface="Tw Cen MT"/>
                <a:cs typeface="Tw Cen MT"/>
              </a:rPr>
              <a:t>December</a:t>
            </a:r>
            <a:r>
              <a:rPr sz="1400" b="1" spc="20" dirty="0">
                <a:solidFill>
                  <a:srgbClr val="2E2B1F"/>
                </a:solidFill>
                <a:latin typeface="Tw Cen MT"/>
                <a:cs typeface="Tw Cen MT"/>
              </a:rPr>
              <a:t> </a:t>
            </a:r>
            <a:r>
              <a:rPr sz="1400" b="1" spc="-5" dirty="0">
                <a:solidFill>
                  <a:srgbClr val="2E2B1F"/>
                </a:solidFill>
                <a:latin typeface="Tw Cen MT"/>
                <a:cs typeface="Tw Cen MT"/>
              </a:rPr>
              <a:t>20</a:t>
            </a:r>
            <a:r>
              <a:rPr lang="en-GB" sz="1400" b="1" spc="-5" dirty="0">
                <a:solidFill>
                  <a:srgbClr val="2E2B1F"/>
                </a:solidFill>
                <a:latin typeface="Tw Cen MT"/>
                <a:cs typeface="Tw Cen MT"/>
              </a:rPr>
              <a:t>24</a:t>
            </a:r>
            <a:endParaRPr sz="1400" dirty="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12700" marR="741045">
              <a:lnSpc>
                <a:spcPct val="100000"/>
              </a:lnSpc>
            </a:pPr>
            <a:r>
              <a:rPr sz="1400" spc="-35" dirty="0">
                <a:solidFill>
                  <a:srgbClr val="2E2B1F"/>
                </a:solidFill>
                <a:latin typeface="Tw Cen MT"/>
                <a:cs typeface="Tw Cen MT"/>
              </a:rPr>
              <a:t>You </a:t>
            </a:r>
            <a:r>
              <a:rPr sz="1400" spc="5" dirty="0">
                <a:solidFill>
                  <a:srgbClr val="2E2B1F"/>
                </a:solidFill>
                <a:latin typeface="Tw Cen MT"/>
                <a:cs typeface="Tw Cen MT"/>
              </a:rPr>
              <a:t>must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also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send </a:t>
            </a:r>
            <a:r>
              <a:rPr lang="en-GB" sz="1400" dirty="0">
                <a:solidFill>
                  <a:srgbClr val="2E2B1F"/>
                </a:solidFill>
                <a:latin typeface="Tw Cen MT"/>
                <a:cs typeface="Tw Cen MT"/>
              </a:rPr>
              <a:t>the county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 </a:t>
            </a:r>
            <a:r>
              <a:rPr sz="1400" b="1" spc="-5" dirty="0">
                <a:solidFill>
                  <a:srgbClr val="2E2B1F"/>
                </a:solidFill>
                <a:latin typeface="Tw Cen MT"/>
                <a:cs typeface="Tw Cen MT"/>
              </a:rPr>
              <a:t>proof </a:t>
            </a:r>
            <a:r>
              <a:rPr sz="1400" b="1" spc="5" dirty="0">
                <a:solidFill>
                  <a:srgbClr val="2E2B1F"/>
                </a:solidFill>
                <a:latin typeface="Tw Cen MT"/>
                <a:cs typeface="Tw Cen MT"/>
              </a:rPr>
              <a:t>that </a:t>
            </a:r>
            <a:r>
              <a:rPr sz="1400" b="1" spc="-5" dirty="0">
                <a:solidFill>
                  <a:srgbClr val="2E2B1F"/>
                </a:solidFill>
                <a:latin typeface="Tw Cen MT"/>
                <a:cs typeface="Tw Cen MT"/>
              </a:rPr>
              <a:t>you </a:t>
            </a:r>
            <a:r>
              <a:rPr sz="1400" b="1" dirty="0">
                <a:solidFill>
                  <a:srgbClr val="2E2B1F"/>
                </a:solidFill>
                <a:latin typeface="Tw Cen MT"/>
                <a:cs typeface="Tw Cen MT"/>
              </a:rPr>
              <a:t>and </a:t>
            </a:r>
            <a:r>
              <a:rPr sz="1400" b="1" spc="-5" dirty="0">
                <a:solidFill>
                  <a:srgbClr val="2E2B1F"/>
                </a:solidFill>
                <a:latin typeface="Tw Cen MT"/>
                <a:cs typeface="Tw Cen MT"/>
              </a:rPr>
              <a:t>your child live </a:t>
            </a:r>
            <a:r>
              <a:rPr sz="1400" b="1" spc="10" dirty="0">
                <a:solidFill>
                  <a:srgbClr val="2E2B1F"/>
                </a:solidFill>
                <a:latin typeface="Tw Cen MT"/>
                <a:cs typeface="Tw Cen MT"/>
              </a:rPr>
              <a:t>at </a:t>
            </a:r>
            <a:r>
              <a:rPr sz="1400" b="1" dirty="0">
                <a:solidFill>
                  <a:srgbClr val="2E2B1F"/>
                </a:solidFill>
                <a:latin typeface="Tw Cen MT"/>
                <a:cs typeface="Tw Cen MT"/>
              </a:rPr>
              <a:t>the </a:t>
            </a:r>
            <a:r>
              <a:rPr sz="1400" b="1" spc="-10" dirty="0">
                <a:solidFill>
                  <a:srgbClr val="2E2B1F"/>
                </a:solidFill>
                <a:latin typeface="Tw Cen MT"/>
                <a:cs typeface="Tw Cen MT"/>
              </a:rPr>
              <a:t>new </a:t>
            </a:r>
            <a:r>
              <a:rPr sz="1400" b="1" dirty="0">
                <a:solidFill>
                  <a:srgbClr val="2E2B1F"/>
                </a:solidFill>
                <a:latin typeface="Tw Cen MT"/>
                <a:cs typeface="Tw Cen MT"/>
              </a:rPr>
              <a:t>address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. 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It's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not enough to simply change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your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address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on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your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online</a:t>
            </a:r>
            <a:r>
              <a:rPr sz="1400" spc="-60" dirty="0">
                <a:solidFill>
                  <a:srgbClr val="2E2B1F"/>
                </a:solidFill>
                <a:latin typeface="Tw Cen MT"/>
                <a:cs typeface="Tw Cen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application.</a:t>
            </a:r>
            <a:endParaRPr sz="1400" dirty="0">
              <a:latin typeface="Tw Cen MT"/>
              <a:cs typeface="Tw Cen MT"/>
            </a:endParaRPr>
          </a:p>
          <a:p>
            <a:pPr marL="12700" marR="52705">
              <a:lnSpc>
                <a:spcPct val="100000"/>
              </a:lnSpc>
            </a:pPr>
            <a:r>
              <a:rPr sz="1400" spc="-50" dirty="0">
                <a:solidFill>
                  <a:srgbClr val="2E2B1F"/>
                </a:solidFill>
                <a:latin typeface="Tw Cen MT"/>
                <a:cs typeface="Tw Cen MT"/>
              </a:rPr>
              <a:t>We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can't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use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your new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address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for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allocation purposes if </a:t>
            </a:r>
            <a:r>
              <a:rPr sz="1400" spc="-15" dirty="0">
                <a:solidFill>
                  <a:srgbClr val="2E2B1F"/>
                </a:solidFill>
                <a:latin typeface="Tw Cen MT"/>
                <a:cs typeface="Tw Cen MT"/>
              </a:rPr>
              <a:t>we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receive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your proof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of 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completion date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or tenancy start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date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(along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with evidence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that </a:t>
            </a:r>
            <a:r>
              <a:rPr sz="1400" spc="-15" dirty="0">
                <a:solidFill>
                  <a:srgbClr val="2E2B1F"/>
                </a:solidFill>
                <a:latin typeface="Tw Cen MT"/>
                <a:cs typeface="Tw Cen MT"/>
              </a:rPr>
              <a:t>you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are living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there)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later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than </a:t>
            </a:r>
            <a:r>
              <a:rPr lang="en-GB" sz="1400" dirty="0">
                <a:solidFill>
                  <a:srgbClr val="2E2B1F"/>
                </a:solidFill>
                <a:latin typeface="Tw Cen MT"/>
                <a:cs typeface="Tw Cen MT"/>
              </a:rPr>
              <a:t>2nd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December</a:t>
            </a:r>
            <a:r>
              <a:rPr sz="1400" spc="-20" dirty="0">
                <a:solidFill>
                  <a:srgbClr val="2E2B1F"/>
                </a:solidFill>
                <a:latin typeface="Tw Cen MT"/>
                <a:cs typeface="Tw Cen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20</a:t>
            </a:r>
            <a:r>
              <a:rPr lang="en-GB" sz="1400" spc="-5" dirty="0">
                <a:solidFill>
                  <a:srgbClr val="2E2B1F"/>
                </a:solidFill>
                <a:latin typeface="Tw Cen MT"/>
                <a:cs typeface="Tw Cen MT"/>
              </a:rPr>
              <a:t>24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.</a:t>
            </a:r>
            <a:endParaRPr sz="1400" dirty="0">
              <a:latin typeface="Tw Cen MT"/>
              <a:cs typeface="Tw Cen MT"/>
            </a:endParaRPr>
          </a:p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dirty="0">
                <a:solidFill>
                  <a:srgbClr val="2E2B1F"/>
                </a:solidFill>
                <a:latin typeface="Tw Cen MT"/>
                <a:cs typeface="Tw Cen MT"/>
              </a:rPr>
              <a:t>Fraudulent addresses or false</a:t>
            </a:r>
            <a:r>
              <a:rPr sz="1400" b="1" spc="15" dirty="0">
                <a:solidFill>
                  <a:srgbClr val="2E2B1F"/>
                </a:solidFill>
                <a:latin typeface="Tw Cen MT"/>
                <a:cs typeface="Tw Cen MT"/>
              </a:rPr>
              <a:t> </a:t>
            </a:r>
            <a:r>
              <a:rPr sz="1400" b="1" dirty="0">
                <a:solidFill>
                  <a:srgbClr val="2E2B1F"/>
                </a:solidFill>
                <a:latin typeface="Tw Cen MT"/>
                <a:cs typeface="Tw Cen MT"/>
              </a:rPr>
              <a:t>information</a:t>
            </a:r>
            <a:endParaRPr sz="1400" dirty="0">
              <a:latin typeface="Tw Cen MT"/>
              <a:cs typeface="Tw Cen MT"/>
            </a:endParaRPr>
          </a:p>
          <a:p>
            <a:pPr marL="12700" marR="5080">
              <a:lnSpc>
                <a:spcPct val="100000"/>
              </a:lnSpc>
            </a:pPr>
            <a:r>
              <a:rPr lang="en-GB" sz="1400" spc="-50" dirty="0">
                <a:solidFill>
                  <a:srgbClr val="2E2B1F"/>
                </a:solidFill>
                <a:latin typeface="Tw Cen MT"/>
                <a:cs typeface="Tw Cen MT"/>
              </a:rPr>
              <a:t>The county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may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ask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for proof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of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your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address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at </a:t>
            </a:r>
            <a:r>
              <a:rPr sz="1400" spc="-15" dirty="0">
                <a:solidFill>
                  <a:srgbClr val="2E2B1F"/>
                </a:solidFill>
                <a:latin typeface="Tw Cen MT"/>
                <a:cs typeface="Tw Cen MT"/>
              </a:rPr>
              <a:t>any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time. </a:t>
            </a:r>
            <a:r>
              <a:rPr lang="en-GB" sz="1400" spc="-50" dirty="0">
                <a:solidFill>
                  <a:srgbClr val="2E2B1F"/>
                </a:solidFill>
                <a:latin typeface="Tw Cen MT"/>
                <a:cs typeface="Tw Cen MT"/>
              </a:rPr>
              <a:t>They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will withdraw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the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offer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of a </a:t>
            </a:r>
            <a:r>
              <a:rPr sz="1400" spc="5" dirty="0">
                <a:solidFill>
                  <a:srgbClr val="2E2B1F"/>
                </a:solidFill>
                <a:latin typeface="Tw Cen MT"/>
                <a:cs typeface="Tw Cen MT"/>
              </a:rPr>
              <a:t>school 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place if </a:t>
            </a:r>
            <a:r>
              <a:rPr sz="1400" spc="-15" dirty="0">
                <a:solidFill>
                  <a:srgbClr val="2E2B1F"/>
                </a:solidFill>
                <a:latin typeface="Tw Cen MT"/>
                <a:cs typeface="Tw Cen MT"/>
              </a:rPr>
              <a:t>we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find a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fraudulent address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has been</a:t>
            </a:r>
            <a:r>
              <a:rPr sz="1400" spc="10" dirty="0">
                <a:solidFill>
                  <a:srgbClr val="2E2B1F"/>
                </a:solidFill>
                <a:latin typeface="Tw Cen MT"/>
                <a:cs typeface="Tw Cen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used.</a:t>
            </a:r>
            <a:endParaRPr sz="1400" dirty="0">
              <a:latin typeface="Tw Cen MT"/>
              <a:cs typeface="Tw Cen MT"/>
            </a:endParaRPr>
          </a:p>
          <a:p>
            <a:pPr marL="12700" marR="309880">
              <a:lnSpc>
                <a:spcPct val="100000"/>
              </a:lnSpc>
            </a:pPr>
            <a:endParaRPr lang="en-GB" sz="1400" b="1" spc="-15" dirty="0">
              <a:solidFill>
                <a:srgbClr val="2E2B1F"/>
              </a:solidFill>
              <a:latin typeface="Tw Cen MT"/>
              <a:cs typeface="Tw Cen MT"/>
            </a:endParaRPr>
          </a:p>
          <a:p>
            <a:pPr marL="12700" marR="309880">
              <a:lnSpc>
                <a:spcPct val="100000"/>
              </a:lnSpc>
            </a:pPr>
            <a:r>
              <a:rPr sz="1400" b="1" spc="-15" dirty="0">
                <a:solidFill>
                  <a:srgbClr val="2E2B1F"/>
                </a:solidFill>
                <a:latin typeface="Tw Cen MT"/>
                <a:cs typeface="Tw Cen MT"/>
              </a:rPr>
              <a:t>Tell </a:t>
            </a:r>
            <a:r>
              <a:rPr lang="en-GB" sz="1400" b="1" spc="-15" dirty="0">
                <a:solidFill>
                  <a:srgbClr val="2E2B1F"/>
                </a:solidFill>
                <a:latin typeface="Tw Cen MT"/>
                <a:cs typeface="Tw Cen MT"/>
              </a:rPr>
              <a:t>the county</a:t>
            </a:r>
            <a:r>
              <a:rPr sz="1400" b="1" dirty="0">
                <a:solidFill>
                  <a:srgbClr val="2E2B1F"/>
                </a:solidFill>
                <a:latin typeface="Tw Cen MT"/>
                <a:cs typeface="Tw Cen MT"/>
              </a:rPr>
              <a:t> if </a:t>
            </a:r>
            <a:r>
              <a:rPr sz="1400" b="1" spc="-5" dirty="0">
                <a:solidFill>
                  <a:srgbClr val="2E2B1F"/>
                </a:solidFill>
                <a:latin typeface="Tw Cen MT"/>
                <a:cs typeface="Tw Cen MT"/>
              </a:rPr>
              <a:t>you </a:t>
            </a:r>
            <a:r>
              <a:rPr sz="1400" b="1" spc="-15" dirty="0">
                <a:solidFill>
                  <a:srgbClr val="2E2B1F"/>
                </a:solidFill>
                <a:latin typeface="Tw Cen MT"/>
                <a:cs typeface="Tw Cen MT"/>
              </a:rPr>
              <a:t>move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during the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application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process.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It's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not enough to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just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change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your 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address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on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your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online</a:t>
            </a:r>
            <a:r>
              <a:rPr sz="1400" spc="-15" dirty="0">
                <a:solidFill>
                  <a:srgbClr val="2E2B1F"/>
                </a:solidFill>
                <a:latin typeface="Tw Cen MT"/>
                <a:cs typeface="Tw Cen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application</a:t>
            </a:r>
            <a:r>
              <a:rPr lang="en-GB" sz="1400" spc="-5" dirty="0">
                <a:solidFill>
                  <a:srgbClr val="2E2B1F"/>
                </a:solidFill>
                <a:latin typeface="Tw Cen MT"/>
                <a:cs typeface="Tw Cen MT"/>
              </a:rPr>
              <a:t>. The county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may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also withdraw </a:t>
            </a:r>
            <a:r>
              <a:rPr sz="1400" spc="5" dirty="0">
                <a:solidFill>
                  <a:srgbClr val="2E2B1F"/>
                </a:solidFill>
                <a:latin typeface="Tw Cen MT"/>
                <a:cs typeface="Tw Cen MT"/>
              </a:rPr>
              <a:t>school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place offers if information is deliberately</a:t>
            </a:r>
            <a:r>
              <a:rPr sz="1400" spc="90" dirty="0">
                <a:solidFill>
                  <a:srgbClr val="2E2B1F"/>
                </a:solidFill>
                <a:latin typeface="Tw Cen MT"/>
                <a:cs typeface="Tw Cen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withheld.</a:t>
            </a:r>
            <a:endParaRPr sz="1400" dirty="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If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a </a:t>
            </a:r>
            <a:r>
              <a:rPr sz="1400" spc="5" dirty="0">
                <a:solidFill>
                  <a:srgbClr val="2E2B1F"/>
                </a:solidFill>
                <a:latin typeface="Tw Cen MT"/>
                <a:cs typeface="Tw Cen MT"/>
              </a:rPr>
              <a:t>school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place </a:t>
            </a:r>
            <a:r>
              <a:rPr sz="1400" spc="-20" dirty="0">
                <a:solidFill>
                  <a:srgbClr val="2E2B1F"/>
                </a:solidFill>
                <a:latin typeface="Tw Cen MT"/>
                <a:cs typeface="Tw Cen MT"/>
              </a:rPr>
              <a:t>was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allocated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to an older </a:t>
            </a:r>
            <a:r>
              <a:rPr sz="1400" spc="5" dirty="0">
                <a:solidFill>
                  <a:srgbClr val="2E2B1F"/>
                </a:solidFill>
                <a:latin typeface="Tw Cen MT"/>
                <a:cs typeface="Tw Cen MT"/>
              </a:rPr>
              <a:t>child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using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fraudulent information, </a:t>
            </a:r>
            <a:r>
              <a:rPr sz="1400" spc="-15" dirty="0">
                <a:solidFill>
                  <a:srgbClr val="2E2B1F"/>
                </a:solidFill>
                <a:latin typeface="Tw Cen MT"/>
                <a:cs typeface="Tw Cen MT"/>
              </a:rPr>
              <a:t>we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won't</a:t>
            </a:r>
            <a:endParaRPr sz="1400" dirty="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consider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the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sibling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rule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for </a:t>
            </a:r>
            <a:r>
              <a:rPr sz="1400" spc="-15" dirty="0">
                <a:solidFill>
                  <a:srgbClr val="2E2B1F"/>
                </a:solidFill>
                <a:latin typeface="Tw Cen MT"/>
                <a:cs typeface="Tw Cen MT"/>
              </a:rPr>
              <a:t>any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children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applying in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the future </a:t>
            </a:r>
            <a:r>
              <a:rPr sz="1400" spc="-10" dirty="0">
                <a:solidFill>
                  <a:srgbClr val="2E2B1F"/>
                </a:solidFill>
                <a:latin typeface="Tw Cen MT"/>
                <a:cs typeface="Tw Cen MT"/>
              </a:rPr>
              <a:t>from </a:t>
            </a:r>
            <a:r>
              <a:rPr sz="1400" dirty="0">
                <a:solidFill>
                  <a:srgbClr val="2E2B1F"/>
                </a:solidFill>
                <a:latin typeface="Tw Cen MT"/>
                <a:cs typeface="Tw Cen MT"/>
              </a:rPr>
              <a:t>that </a:t>
            </a:r>
            <a:r>
              <a:rPr sz="1400" spc="-5" dirty="0">
                <a:solidFill>
                  <a:srgbClr val="2E2B1F"/>
                </a:solidFill>
                <a:latin typeface="Tw Cen MT"/>
                <a:cs typeface="Tw Cen MT"/>
              </a:rPr>
              <a:t>family</a:t>
            </a:r>
            <a:endParaRPr sz="1400" dirty="0">
              <a:latin typeface="Tw Cen MT"/>
              <a:cs typeface="Tw Cen M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47C196-FF1E-7B73-8343-8E66E9A4A502}"/>
              </a:ext>
            </a:extLst>
          </p:cNvPr>
          <p:cNvSpPr txBox="1"/>
          <p:nvPr/>
        </p:nvSpPr>
        <p:spPr>
          <a:xfrm flipH="1">
            <a:off x="2514600" y="685800"/>
            <a:ext cx="326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Gill Sans MT" panose="020B0502020104020203" pitchFamily="34" charset="0"/>
              </a:rPr>
              <a:t>MOVING HOUSE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06D75F-1FAF-4639-A678-1036386EE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i="1" dirty="0">
                <a:solidFill>
                  <a:schemeClr val="tx1"/>
                </a:solidFill>
                <a:latin typeface="Gill Sans MT" panose="020B0502020104020203" pitchFamily="34" charset="0"/>
              </a:rPr>
              <a:t>NURTURING AND INSPIRING YOUNG MINDS TOWARDS A BRIGHT FUTURE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0430" y="1238310"/>
            <a:ext cx="7343140" cy="49263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1600">
              <a:lnSpc>
                <a:spcPct val="100000"/>
              </a:lnSpc>
              <a:spcBef>
                <a:spcPts val="95"/>
              </a:spcBef>
            </a:pPr>
            <a:endParaRPr sz="1600" dirty="0">
              <a:latin typeface="Gill Sans MT"/>
              <a:cs typeface="Gill Sans MT"/>
            </a:endParaRPr>
          </a:p>
          <a:p>
            <a:pPr marL="387985" indent="-287020">
              <a:lnSpc>
                <a:spcPts val="1910"/>
              </a:lnSpc>
              <a:buFont typeface="Arial"/>
              <a:buChar char="•"/>
              <a:tabLst>
                <a:tab pos="387985" algn="l"/>
                <a:tab pos="388620" algn="l"/>
              </a:tabLst>
            </a:pPr>
            <a:r>
              <a:rPr sz="1600" b="1" spc="-5" dirty="0">
                <a:solidFill>
                  <a:srgbClr val="2E2B1F"/>
                </a:solidFill>
                <a:latin typeface="Gill Sans MT"/>
                <a:cs typeface="Gill Sans MT"/>
              </a:rPr>
              <a:t>Select 4 </a:t>
            </a:r>
            <a:r>
              <a:rPr sz="1600" b="1" spc="-10" dirty="0">
                <a:solidFill>
                  <a:srgbClr val="2E2B1F"/>
                </a:solidFill>
                <a:latin typeface="Gill Sans MT"/>
                <a:cs typeface="Gill Sans MT"/>
              </a:rPr>
              <a:t>preferences </a:t>
            </a:r>
            <a:r>
              <a:rPr sz="1600" b="1" spc="-5" dirty="0">
                <a:solidFill>
                  <a:srgbClr val="2E2B1F"/>
                </a:solidFill>
                <a:latin typeface="Gill Sans MT"/>
                <a:cs typeface="Gill Sans MT"/>
              </a:rPr>
              <a:t>based on all of the information </a:t>
            </a:r>
            <a:r>
              <a:rPr sz="1600" b="1" spc="-20" dirty="0">
                <a:solidFill>
                  <a:srgbClr val="2E2B1F"/>
                </a:solidFill>
                <a:latin typeface="Gill Sans MT"/>
                <a:cs typeface="Gill Sans MT"/>
              </a:rPr>
              <a:t>you </a:t>
            </a:r>
            <a:r>
              <a:rPr sz="1600" b="1" spc="-30" dirty="0">
                <a:solidFill>
                  <a:srgbClr val="2E2B1F"/>
                </a:solidFill>
                <a:latin typeface="Gill Sans MT"/>
                <a:cs typeface="Gill Sans MT"/>
              </a:rPr>
              <a:t>have</a:t>
            </a:r>
            <a:r>
              <a:rPr sz="1600" b="1" spc="18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600" b="1" spc="-10" dirty="0">
                <a:solidFill>
                  <a:srgbClr val="2E2B1F"/>
                </a:solidFill>
                <a:latin typeface="Gill Sans MT"/>
                <a:cs typeface="Gill Sans MT"/>
              </a:rPr>
              <a:t>gathered</a:t>
            </a:r>
            <a:r>
              <a:rPr lang="en-GB" sz="1600" b="1" spc="-10" dirty="0">
                <a:solidFill>
                  <a:srgbClr val="2E2B1F"/>
                </a:solidFill>
                <a:latin typeface="Gill Sans MT"/>
                <a:cs typeface="Gill Sans MT"/>
              </a:rPr>
              <a:t> and rank them according to preference</a:t>
            </a:r>
            <a:endParaRPr sz="1600" b="1" dirty="0">
              <a:latin typeface="Gill Sans MT"/>
              <a:cs typeface="Gill Sans MT"/>
            </a:endParaRPr>
          </a:p>
          <a:p>
            <a:pPr marL="387985" indent="-287020">
              <a:lnSpc>
                <a:spcPts val="1905"/>
              </a:lnSpc>
              <a:buFont typeface="Arial"/>
              <a:buChar char="•"/>
              <a:tabLst>
                <a:tab pos="387985" algn="l"/>
                <a:tab pos="388620" algn="l"/>
              </a:tabLst>
            </a:pP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Apply 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online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at</a:t>
            </a:r>
            <a:r>
              <a:rPr sz="1600" spc="55" dirty="0">
                <a:solidFill>
                  <a:srgbClr val="D25713"/>
                </a:solidFill>
                <a:latin typeface="Gill Sans MT"/>
                <a:cs typeface="Gill Sans MT"/>
              </a:rPr>
              <a:t> </a:t>
            </a:r>
            <a:r>
              <a:rPr sz="1600" u="heavy" spc="-15" dirty="0">
                <a:solidFill>
                  <a:srgbClr val="D25713"/>
                </a:solidFill>
                <a:uFill>
                  <a:solidFill>
                    <a:srgbClr val="D25713"/>
                  </a:solidFill>
                </a:uFill>
                <a:latin typeface="Calibri"/>
                <a:cs typeface="Calibri"/>
                <a:hlinkClick r:id="rId2"/>
              </a:rPr>
              <a:t>https://www.hertfordshire.gov.uk/services/schools-and-</a:t>
            </a:r>
            <a:endParaRPr sz="1600" dirty="0">
              <a:latin typeface="Calibri"/>
              <a:cs typeface="Calibri"/>
            </a:endParaRPr>
          </a:p>
          <a:p>
            <a:pPr marL="387985">
              <a:lnSpc>
                <a:spcPts val="1914"/>
              </a:lnSpc>
            </a:pPr>
            <a:r>
              <a:rPr sz="1600" u="heavy" spc="-10" dirty="0">
                <a:solidFill>
                  <a:srgbClr val="D25713"/>
                </a:solidFill>
                <a:uFill>
                  <a:solidFill>
                    <a:srgbClr val="D25713"/>
                  </a:solidFill>
                </a:uFill>
                <a:latin typeface="Calibri"/>
                <a:cs typeface="Calibri"/>
                <a:hlinkClick r:id="rId3"/>
              </a:rPr>
              <a:t>education/school-admissions/secondary-and-upper-schools/secondary-and-upper-</a:t>
            </a:r>
            <a:endParaRPr sz="1600" dirty="0">
              <a:latin typeface="Calibri"/>
              <a:cs typeface="Calibri"/>
            </a:endParaRPr>
          </a:p>
          <a:p>
            <a:pPr marL="387985">
              <a:lnSpc>
                <a:spcPct val="100000"/>
              </a:lnSpc>
              <a:spcBef>
                <a:spcPts val="10"/>
              </a:spcBef>
            </a:pPr>
            <a:r>
              <a:rPr sz="1600" u="heavy" spc="-10" dirty="0">
                <a:solidFill>
                  <a:srgbClr val="D25713"/>
                </a:solidFill>
                <a:uFill>
                  <a:solidFill>
                    <a:srgbClr val="D25713"/>
                  </a:solidFill>
                </a:uFill>
                <a:latin typeface="Calibri"/>
                <a:cs typeface="Calibri"/>
                <a:hlinkClick r:id="rId3"/>
              </a:rPr>
              <a:t>school-places.aspx</a:t>
            </a:r>
            <a:r>
              <a:rPr sz="1600" spc="-10" dirty="0">
                <a:solidFill>
                  <a:srgbClr val="D25713"/>
                </a:solidFill>
                <a:latin typeface="Calibri"/>
                <a:cs typeface="Calibri"/>
                <a:hlinkClick r:id="rId3"/>
              </a:rPr>
              <a:t>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or send 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for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a paper 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application by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phoning 0300 123</a:t>
            </a:r>
            <a:r>
              <a:rPr sz="1600" spc="17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4043</a:t>
            </a:r>
            <a:endParaRPr sz="1600" dirty="0">
              <a:latin typeface="Gill Sans MT"/>
              <a:cs typeface="Gill Sans MT"/>
            </a:endParaRPr>
          </a:p>
          <a:p>
            <a:pPr marL="387985" indent="-287020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387985" algn="l"/>
                <a:tab pos="388620" algn="l"/>
              </a:tabLst>
            </a:pP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Applications </a:t>
            </a:r>
            <a:r>
              <a:rPr lang="en-GB" sz="1600" spc="-5" dirty="0">
                <a:solidFill>
                  <a:srgbClr val="2E2B1F"/>
                </a:solidFill>
                <a:latin typeface="Gill Sans MT"/>
                <a:cs typeface="Gill Sans MT"/>
              </a:rPr>
              <a:t>OPEN on SEPTEMBER 1</a:t>
            </a:r>
            <a:r>
              <a:rPr lang="en-GB" sz="1600" spc="-5" baseline="30000" dirty="0">
                <a:solidFill>
                  <a:srgbClr val="2E2B1F"/>
                </a:solidFill>
                <a:latin typeface="Gill Sans MT"/>
                <a:cs typeface="Gill Sans MT"/>
              </a:rPr>
              <a:t>st</a:t>
            </a:r>
            <a:r>
              <a:rPr lang="en-GB" sz="1600" spc="-5" dirty="0">
                <a:solidFill>
                  <a:srgbClr val="2E2B1F"/>
                </a:solidFill>
                <a:latin typeface="Gill Sans MT"/>
                <a:cs typeface="Gill Sans MT"/>
              </a:rPr>
              <a:t> and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MUST be completed 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by </a:t>
            </a:r>
            <a:r>
              <a:rPr sz="1600" spc="5" dirty="0">
                <a:solidFill>
                  <a:srgbClr val="2E2B1F"/>
                </a:solidFill>
                <a:latin typeface="Gill Sans MT"/>
                <a:cs typeface="Gill Sans MT"/>
              </a:rPr>
              <a:t>31</a:t>
            </a:r>
            <a:r>
              <a:rPr sz="1575" spc="7" baseline="26455" dirty="0">
                <a:solidFill>
                  <a:srgbClr val="2E2B1F"/>
                </a:solidFill>
                <a:latin typeface="Gill Sans MT"/>
                <a:cs typeface="Gill Sans MT"/>
              </a:rPr>
              <a:t>st</a:t>
            </a:r>
            <a:r>
              <a:rPr sz="1575" spc="330" baseline="2645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lang="en-GB" sz="1600" spc="-10" dirty="0">
                <a:solidFill>
                  <a:srgbClr val="2E2B1F"/>
                </a:solidFill>
                <a:latin typeface="Gill Sans MT"/>
                <a:cs typeface="Gill Sans MT"/>
              </a:rPr>
              <a:t>OCTOBER 2024</a:t>
            </a:r>
            <a:endParaRPr sz="1600" dirty="0">
              <a:latin typeface="Gill Sans MT"/>
              <a:cs typeface="Gill Sans MT"/>
            </a:endParaRPr>
          </a:p>
          <a:p>
            <a:pPr marL="387985" marR="3548379" indent="-387985">
              <a:lnSpc>
                <a:spcPct val="100000"/>
              </a:lnSpc>
              <a:buFont typeface="Arial"/>
              <a:buChar char="•"/>
              <a:tabLst>
                <a:tab pos="387985" algn="l"/>
                <a:tab pos="388620" algn="l"/>
              </a:tabLst>
            </a:pP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Paper applications should be 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returned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to:  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Admissions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and </a:t>
            </a:r>
            <a:r>
              <a:rPr sz="1600" spc="-25" dirty="0">
                <a:solidFill>
                  <a:srgbClr val="2E2B1F"/>
                </a:solidFill>
                <a:latin typeface="Gill Sans MT"/>
                <a:cs typeface="Gill Sans MT"/>
              </a:rPr>
              <a:t>Transport </a:t>
            </a:r>
            <a:r>
              <a:rPr sz="1600" spc="-40" dirty="0">
                <a:solidFill>
                  <a:srgbClr val="2E2B1F"/>
                </a:solidFill>
                <a:latin typeface="Gill Sans MT"/>
                <a:cs typeface="Gill Sans MT"/>
              </a:rPr>
              <a:t>West  </a:t>
            </a:r>
            <a:r>
              <a:rPr sz="1600" spc="-10" dirty="0" err="1">
                <a:solidFill>
                  <a:srgbClr val="2E2B1F"/>
                </a:solidFill>
                <a:latin typeface="Gill Sans MT"/>
                <a:cs typeface="Gill Sans MT"/>
              </a:rPr>
              <a:t>Apsley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One</a:t>
            </a:r>
            <a:endParaRPr lang="en-GB" sz="1600" dirty="0">
              <a:latin typeface="Gill Sans MT"/>
              <a:cs typeface="Gill Sans MT"/>
            </a:endParaRPr>
          </a:p>
          <a:p>
            <a:pPr marR="3548379">
              <a:lnSpc>
                <a:spcPct val="100000"/>
              </a:lnSpc>
              <a:tabLst>
                <a:tab pos="387985" algn="l"/>
                <a:tab pos="388620" algn="l"/>
              </a:tabLst>
            </a:pPr>
            <a:r>
              <a:rPr lang="en-GB" sz="1600" spc="-5" dirty="0">
                <a:solidFill>
                  <a:srgbClr val="2E2B1F"/>
                </a:solidFill>
                <a:latin typeface="Gill Sans MT"/>
                <a:cs typeface="Gill Sans MT"/>
              </a:rPr>
              <a:t>	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AP1104</a:t>
            </a:r>
            <a:endParaRPr lang="en-GB" sz="1600" dirty="0">
              <a:latin typeface="Gill Sans MT"/>
              <a:cs typeface="Gill Sans MT"/>
            </a:endParaRPr>
          </a:p>
          <a:p>
            <a:pPr marR="3548379">
              <a:lnSpc>
                <a:spcPct val="100000"/>
              </a:lnSpc>
              <a:tabLst>
                <a:tab pos="387985" algn="l"/>
                <a:tab pos="388620" algn="l"/>
              </a:tabLst>
            </a:pPr>
            <a:r>
              <a:rPr lang="en-GB" sz="1600" spc="-10" dirty="0">
                <a:solidFill>
                  <a:srgbClr val="2E2B1F"/>
                </a:solidFill>
                <a:latin typeface="Gill Sans MT"/>
                <a:cs typeface="Gill Sans MT"/>
              </a:rPr>
              <a:t>	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Brindley </a:t>
            </a:r>
            <a:r>
              <a:rPr sz="1600" spc="-55" dirty="0">
                <a:solidFill>
                  <a:srgbClr val="2E2B1F"/>
                </a:solidFill>
                <a:latin typeface="Gill Sans MT"/>
                <a:cs typeface="Gill Sans MT"/>
              </a:rPr>
              <a:t>Way </a:t>
            </a:r>
            <a:endParaRPr lang="en-GB" sz="1600" spc="-55" dirty="0">
              <a:solidFill>
                <a:srgbClr val="2E2B1F"/>
              </a:solidFill>
              <a:latin typeface="Gill Sans MT"/>
              <a:cs typeface="Gill Sans MT"/>
            </a:endParaRPr>
          </a:p>
          <a:p>
            <a:pPr marR="3548379">
              <a:lnSpc>
                <a:spcPct val="100000"/>
              </a:lnSpc>
              <a:tabLst>
                <a:tab pos="387985" algn="l"/>
                <a:tab pos="388620" algn="l"/>
              </a:tabLst>
            </a:pPr>
            <a:r>
              <a:rPr lang="en-GB" sz="1600" spc="-55" dirty="0">
                <a:solidFill>
                  <a:srgbClr val="2E2B1F"/>
                </a:solidFill>
                <a:latin typeface="Gill Sans MT"/>
                <a:cs typeface="Gill Sans MT"/>
              </a:rPr>
              <a:t>	</a:t>
            </a:r>
            <a:r>
              <a:rPr sz="1600" spc="-5" dirty="0" err="1">
                <a:solidFill>
                  <a:srgbClr val="2E2B1F"/>
                </a:solidFill>
                <a:latin typeface="Gill Sans MT"/>
                <a:cs typeface="Gill Sans MT"/>
              </a:rPr>
              <a:t>Hemel</a:t>
            </a:r>
            <a:r>
              <a:rPr sz="1600" spc="-5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Hempstead  HP4 9BF</a:t>
            </a:r>
            <a:endParaRPr sz="1600" dirty="0">
              <a:latin typeface="Gill Sans MT"/>
              <a:cs typeface="Gill Sans MT"/>
            </a:endParaRPr>
          </a:p>
          <a:p>
            <a:pPr marL="387985" marR="455295" indent="-287020" algn="just">
              <a:lnSpc>
                <a:spcPct val="100000"/>
              </a:lnSpc>
              <a:buFont typeface="Arial"/>
              <a:buChar char="•"/>
              <a:tabLst>
                <a:tab pos="388620" algn="l"/>
              </a:tabLst>
            </a:pP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Nicholas 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Breakspear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and </a:t>
            </a:r>
            <a:r>
              <a:rPr sz="1600" spc="-15" dirty="0">
                <a:solidFill>
                  <a:srgbClr val="2E2B1F"/>
                </a:solidFill>
                <a:latin typeface="Gill Sans MT"/>
                <a:cs typeface="Gill Sans MT"/>
              </a:rPr>
              <a:t>Loreto 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College will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need a 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completed </a:t>
            </a:r>
            <a:r>
              <a:rPr sz="1600" dirty="0">
                <a:solidFill>
                  <a:srgbClr val="2E2B1F"/>
                </a:solidFill>
                <a:latin typeface="Gill Sans MT"/>
                <a:cs typeface="Gill Sans MT"/>
              </a:rPr>
              <a:t>Supplementary 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Information</a:t>
            </a:r>
            <a:r>
              <a:rPr sz="1600" spc="4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600" spc="-15" dirty="0">
                <a:solidFill>
                  <a:srgbClr val="2E2B1F"/>
                </a:solidFill>
                <a:latin typeface="Gill Sans MT"/>
                <a:cs typeface="Gill Sans MT"/>
              </a:rPr>
              <a:t>Form</a:t>
            </a:r>
            <a:endParaRPr sz="1600" dirty="0">
              <a:latin typeface="Gill Sans MT"/>
              <a:cs typeface="Gill Sans MT"/>
            </a:endParaRPr>
          </a:p>
          <a:p>
            <a:pPr marL="387985" marR="106680" indent="-287020" algn="just">
              <a:lnSpc>
                <a:spcPct val="100000"/>
              </a:lnSpc>
              <a:buFont typeface="Arial"/>
              <a:buChar char="•"/>
              <a:tabLst>
                <a:tab pos="388620" algn="l"/>
              </a:tabLst>
            </a:pP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Foundation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Schools and academies also </a:t>
            </a:r>
            <a:r>
              <a:rPr sz="1600" spc="-15" dirty="0">
                <a:solidFill>
                  <a:srgbClr val="2E2B1F"/>
                </a:solidFill>
                <a:latin typeface="Gill Sans MT"/>
                <a:cs typeface="Gill Sans MT"/>
              </a:rPr>
              <a:t>require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a </a:t>
            </a:r>
            <a:r>
              <a:rPr sz="1600" dirty="0">
                <a:solidFill>
                  <a:srgbClr val="2E2B1F"/>
                </a:solidFill>
                <a:latin typeface="Gill Sans MT"/>
                <a:cs typeface="Gill Sans MT"/>
              </a:rPr>
              <a:t>Supplementary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Information </a:t>
            </a:r>
            <a:r>
              <a:rPr sz="1600" spc="-15" dirty="0">
                <a:solidFill>
                  <a:srgbClr val="2E2B1F"/>
                </a:solidFill>
                <a:latin typeface="Gill Sans MT"/>
                <a:cs typeface="Gill Sans MT"/>
              </a:rPr>
              <a:t>Form 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to be completed in addition to the County Application 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form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and </a:t>
            </a:r>
            <a:r>
              <a:rPr sz="1600" spc="-15" dirty="0">
                <a:solidFill>
                  <a:srgbClr val="2E2B1F"/>
                </a:solidFill>
                <a:latin typeface="Gill Sans MT"/>
                <a:cs typeface="Gill Sans MT"/>
              </a:rPr>
              <a:t>are 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available </a:t>
            </a:r>
            <a:r>
              <a:rPr sz="1600" spc="-15" dirty="0">
                <a:solidFill>
                  <a:srgbClr val="2E2B1F"/>
                </a:solidFill>
                <a:latin typeface="Gill Sans MT"/>
                <a:cs typeface="Gill Sans MT"/>
              </a:rPr>
              <a:t>from 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the 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schools</a:t>
            </a:r>
            <a:endParaRPr sz="1600" dirty="0">
              <a:latin typeface="Gill Sans MT"/>
              <a:cs typeface="Gill Sans MT"/>
            </a:endParaRPr>
          </a:p>
          <a:p>
            <a:pPr marL="387985" indent="-287020" algn="just">
              <a:lnSpc>
                <a:spcPct val="100000"/>
              </a:lnSpc>
              <a:buFont typeface="Arial"/>
              <a:buChar char="•"/>
              <a:tabLst>
                <a:tab pos="388620" algn="l"/>
              </a:tabLst>
            </a:pP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Individual Schools </a:t>
            </a:r>
            <a:r>
              <a:rPr sz="1600" spc="-10" dirty="0">
                <a:solidFill>
                  <a:srgbClr val="2E2B1F"/>
                </a:solidFill>
                <a:latin typeface="Gill Sans MT"/>
                <a:cs typeface="Gill Sans MT"/>
              </a:rPr>
              <a:t>will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not see </a:t>
            </a:r>
            <a:r>
              <a:rPr sz="1600" spc="-15" dirty="0">
                <a:solidFill>
                  <a:srgbClr val="2E2B1F"/>
                </a:solidFill>
                <a:latin typeface="Gill Sans MT"/>
                <a:cs typeface="Gill Sans MT"/>
              </a:rPr>
              <a:t>your</a:t>
            </a:r>
            <a:r>
              <a:rPr sz="1600" spc="95" dirty="0">
                <a:solidFill>
                  <a:srgbClr val="2E2B1F"/>
                </a:solidFill>
                <a:latin typeface="Gill Sans MT"/>
                <a:cs typeface="Gill Sans MT"/>
              </a:rPr>
              <a:t> </a:t>
            </a:r>
            <a:r>
              <a:rPr sz="1600" spc="-5" dirty="0">
                <a:solidFill>
                  <a:srgbClr val="2E2B1F"/>
                </a:solidFill>
                <a:latin typeface="Gill Sans MT"/>
                <a:cs typeface="Gill Sans MT"/>
              </a:rPr>
              <a:t>ranking</a:t>
            </a:r>
            <a:endParaRPr sz="1600" dirty="0">
              <a:latin typeface="Gill Sans MT"/>
              <a:cs typeface="Gill Sans M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906F4B-57EB-B465-3B14-D3043B1174D2}"/>
              </a:ext>
            </a:extLst>
          </p:cNvPr>
          <p:cNvSpPr txBox="1"/>
          <p:nvPr/>
        </p:nvSpPr>
        <p:spPr>
          <a:xfrm>
            <a:off x="3217699" y="838200"/>
            <a:ext cx="20498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u="sng" dirty="0">
                <a:latin typeface="Gill Sans MT" panose="020B0502020104020203" pitchFamily="34" charset="0"/>
              </a:rPr>
              <a:t>THE PROCESS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445957-004F-4E63-AACC-75357ED53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i="1" dirty="0">
                <a:solidFill>
                  <a:schemeClr val="tx1"/>
                </a:solidFill>
                <a:latin typeface="Gill Sans MT" panose="020B0502020104020203" pitchFamily="34" charset="0"/>
              </a:rPr>
              <a:t>NURTURING AND INSPIRING YOUNG MINDS TOWARDS A BRIGHT FUTURE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2123</Words>
  <Application>Microsoft Office PowerPoint</Application>
  <PresentationFormat>On-screen Show (4:3)</PresentationFormat>
  <Paragraphs>195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Gill Sans MT</vt:lpstr>
      <vt:lpstr>Times New Roman</vt:lpstr>
      <vt:lpstr>Tw Cen MT</vt:lpstr>
      <vt:lpstr>Office Theme</vt:lpstr>
      <vt:lpstr>Secondary  Transfer  2024 – 2025</vt:lpstr>
      <vt:lpstr>Before you apply </vt:lpstr>
      <vt:lpstr>Completing the Application</vt:lpstr>
      <vt:lpstr>PowerPoint Presentation</vt:lpstr>
      <vt:lpstr>Other Info  About  Your Child</vt:lpstr>
      <vt:lpstr>PowerPoint Presentation</vt:lpstr>
      <vt:lpstr>Children living at more than one address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Secondary School Open      Evenings 2023</vt:lpstr>
      <vt:lpstr>DESTINATION OF CHILDREN WHO LEFT   PARKSIDE COMMUNITY PRIMARY SCHOOL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 Ignatius Catholic Primary School</dc:title>
  <dc:creator>CHARLIE</dc:creator>
  <cp:lastModifiedBy>Charles Soyka</cp:lastModifiedBy>
  <cp:revision>33</cp:revision>
  <dcterms:created xsi:type="dcterms:W3CDTF">2020-09-07T08:18:51Z</dcterms:created>
  <dcterms:modified xsi:type="dcterms:W3CDTF">2024-09-11T08:59:43Z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2019-09-11T00:00:00Z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2020-09-07T00:00:00Z</vt:filetime>
  </property>
</Properties>
</file>