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73" r:id="rId13"/>
    <p:sldId id="272" r:id="rId14"/>
    <p:sldId id="268" r:id="rId15"/>
    <p:sldId id="269" r:id="rId16"/>
    <p:sldId id="270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63" d="100"/>
          <a:sy n="63" d="100"/>
        </p:scale>
        <p:origin x="1400" y="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52A6FF-819B-4AAC-96C5-753F4A53D3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PARKSIDE COMMUNITY PRIMARY SCHOOL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E8D5C6-A26C-49D3-8E50-FBBDF9CE7C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DE283-F6D4-4415-A9A6-F19B806CF9B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5E2ED-02F3-4F21-AC6F-46D9AB6100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2EEAA-DE33-4BE2-BCFE-C99BC1528E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B05B-44CC-48B1-A6D8-10CE990019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061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PARKSIDE COMMUNITY PRIMARY SCHOOL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E2D3-19A9-4F0B-B5CE-721885F91461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E1AED-20B5-4D69-A314-16DC20917B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436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2D9D-BEF2-45CB-98B5-800A07C23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ED01F-7D84-44ED-9857-AD4D0D059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0C584-0993-473D-AA84-7194E9A39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EFC3-D992-4E17-A33A-FA85A1DCC87F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F1553-68BF-411A-B233-7E9AE12D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CA32F-F419-4843-AD44-9C182E88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0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5F33-1EE3-4798-A295-27B23EF4E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C3690-E9BC-449B-9D15-8600E525C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67DCA-B7FC-47BB-B626-432E5D94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E971-81C4-4FFE-A8C3-A38D8731DBE4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9D273-E896-47DF-BE69-DAF0FDE4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57F80-1BFC-44DD-9772-BC64E8AC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0B627B-E490-4CF4-83F0-6CEA45D51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39525-16A7-47DC-83E7-AEDEFB6A4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48D16-8723-4E4F-8007-94A11538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71378-4D4F-4059-9CCB-370ABF3406A3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4D7C-F7A3-4385-B7A9-8AEDF3385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BD795-8AB1-48EB-BF5D-BF6C271C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3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0744-722F-4AF6-8E1A-714DDD97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7DF5-B4A8-4898-9AA0-31452EB0D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D8D1-0B6B-4C67-9B89-FDADF1DDD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EE95-5F5D-45C3-BA6E-46280F41921C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CF62-B610-4E1E-B38E-5AD3FAC1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BED30-5842-49B0-9DA5-0D96CB6E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0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23242-1E00-4D87-8F9D-1735C79F5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C0AD0-629B-4B22-A472-172094593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DBA67-3022-48DE-8DAB-31FB4227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E01DE-DBC6-41C3-932E-042B35FDF7E5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E240F-5697-41B9-98D3-180DA27A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7924-ECDC-4B1A-BF46-735D1066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5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40F3-9C08-4849-AEA6-CC79D86E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D661C-2232-4CB8-A39A-51B93AE1B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EDF1C-47F0-4B66-A2EB-108A4D0C4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D4575-AAC0-4971-A84F-0EBBA14B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EE41-A3B6-4785-9728-61761A7D8B93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D9AEF1-97EF-43D2-A298-569EA207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F4716-589F-409C-8088-37A7C1C1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26DE-E81B-4567-9A54-A6CF9024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76664-BBC9-4AF5-A821-B5571CF34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5051A-FAD4-4AF1-A3C7-11CA431BA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4B67B6-0596-4E74-BAFE-644E1969D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5D209D-943F-4756-84C6-28ED096A7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D9D2D-9AC4-442C-9A9B-B10CA735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49C5-1F7A-47CE-A35C-75F732E2BD49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1DD88-5566-46E4-84EE-17AEB7EE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FE47A6-FBCD-4952-BAEB-D16ED176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8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1570-75FB-4CF8-91F1-AE39E421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C5F52B-4069-41EC-B2BF-3F05AB94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8FBA4-3F2E-48B4-AA13-202F72642436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B8601-143D-4FE7-8DA6-FA7C6202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B9291-D79A-473C-9EFD-245593B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3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7D3ED-583A-4CD8-B860-AC5A84BC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984F-6E55-4A65-A94D-FBF009E84872}" type="datetime1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E9D9E-D7FF-419E-B4F7-886E7ED1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88B39-4F3B-42DE-90DA-92E15072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C4F7-1F2B-475F-BD47-89713423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54C7-AD0C-4990-8BCE-EB26B7875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0C812-537D-4B79-8F68-9C151151B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B2FD-7DB8-461D-8AA1-303ED55D6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14E-4171-4051-B039-B62060E3DBF2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16FE1-406C-4DAD-AA1E-17F79809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01C06-5553-49F8-8966-03F032DDE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64644-7CE4-4157-8F26-B9CF75DF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E485B-24F9-47ED-8658-922682D41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C2490-8970-479E-8012-E2743B03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EF969-C8D6-41A5-A73C-9419DE99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7F56-20D2-4A23-B5ED-E7026E17BCB0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9062B-95EA-4E63-93DC-E3697A0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A8FE9-9F5F-4504-A9F7-36CBF739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96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6A7E8-B320-488C-BFC0-B11EEA6C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385D2-6FD2-4ED4-A32D-21634B162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770A4-7E78-4067-9582-086A26A92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E13A-C55C-443D-92A6-88CE387401B8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5CDBF-10D7-439B-9A45-9A9012847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NURTURING AND INSPIRING YOUNG MINDS TOWARDS A BRIGHT FUTURE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5101-8AEE-4C9B-98C5-DFA07A583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3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rtfordshire.gov.uk/services/schools-and-education/school-admissions/secondary-and-upper-schools/secondary-and-upper-school-place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fordshire.gov.uk/services/schools-and-education/school-admissions/school-admissions-and-transport.aspx" TargetMode="External"/><Relationship Id="rId2" Type="http://schemas.openxmlformats.org/officeDocument/2006/relationships/hyperlink" Target="http://www.hertfordshire.gov.uk/schoolsdirecto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rtfordshire.gov.uk/services/schools-and-education/school-admissions/secondary-and-upper-schools/secondary-and-upper-school-places.aspx" TargetMode="External"/><Relationship Id="rId2" Type="http://schemas.openxmlformats.org/officeDocument/2006/relationships/hyperlink" Target="https://www.hertfordshire.gov.uk/services/schools-and-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0627" y="2320081"/>
            <a:ext cx="4259453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200" u="none" spc="5" dirty="0">
                <a:latin typeface="Gill Sans MT" panose="020B0502020104020203" pitchFamily="34" charset="0"/>
              </a:rPr>
              <a:t>Secondary</a:t>
            </a:r>
            <a:r>
              <a:rPr sz="3200" u="none" spc="-459" dirty="0">
                <a:latin typeface="Gill Sans MT" panose="020B0502020104020203" pitchFamily="34" charset="0"/>
              </a:rPr>
              <a:t> </a:t>
            </a:r>
            <a:r>
              <a:rPr lang="en-GB" sz="3200" u="none" spc="-459" dirty="0">
                <a:latin typeface="Gill Sans MT" panose="020B0502020104020203" pitchFamily="34" charset="0"/>
              </a:rPr>
              <a:t> </a:t>
            </a:r>
            <a:r>
              <a:rPr sz="3200" u="none" spc="-55" dirty="0">
                <a:latin typeface="Gill Sans MT" panose="020B0502020104020203" pitchFamily="34" charset="0"/>
              </a:rPr>
              <a:t>Transfer</a:t>
            </a:r>
            <a:r>
              <a:rPr lang="en-GB" sz="3200" u="none" spc="-55" dirty="0">
                <a:latin typeface="Gill Sans MT" panose="020B0502020104020203" pitchFamily="34" charset="0"/>
              </a:rPr>
              <a:t> </a:t>
            </a:r>
            <a:br>
              <a:rPr lang="en-GB" sz="3200" u="none" spc="-55" dirty="0">
                <a:latin typeface="Gill Sans MT" panose="020B0502020104020203" pitchFamily="34" charset="0"/>
              </a:rPr>
            </a:br>
            <a:r>
              <a:rPr lang="en-GB" sz="3200" u="none" spc="-55" dirty="0">
                <a:latin typeface="Gill Sans MT" panose="020B0502020104020203" pitchFamily="34" charset="0"/>
              </a:rPr>
              <a:t>2024 – 2025</a:t>
            </a:r>
            <a:endParaRPr sz="3200"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8789" y="3833713"/>
            <a:ext cx="472313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"/>
              </a:spcBef>
            </a:pPr>
            <a:r>
              <a:rPr sz="4800" b="1" spc="-10" dirty="0">
                <a:solidFill>
                  <a:srgbClr val="2E2B1F"/>
                </a:solidFill>
                <a:latin typeface="Gill Sans MT"/>
                <a:cs typeface="Gill Sans MT"/>
              </a:rPr>
              <a:t>Information</a:t>
            </a:r>
            <a:r>
              <a:rPr lang="en-GB" sz="4800" b="1" spc="-10" dirty="0">
                <a:solidFill>
                  <a:srgbClr val="2E2B1F"/>
                </a:solidFill>
                <a:latin typeface="Gill Sans MT"/>
                <a:cs typeface="Gill Sans MT"/>
              </a:rPr>
              <a:t> Slides</a:t>
            </a:r>
            <a:endParaRPr sz="4800"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F4ED2-C269-4BD4-8932-749AD9ABE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8D1110-4F56-43E5-AC62-EC6064E64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360" y="762000"/>
            <a:ext cx="4742941" cy="1190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914400"/>
            <a:ext cx="7178040" cy="4609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0685" marR="262890" indent="-28702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lang="en-GB" sz="1400" b="1" spc="15" dirty="0">
                <a:solidFill>
                  <a:srgbClr val="2E2B1F"/>
                </a:solidFill>
                <a:latin typeface="Gill Sans MT"/>
                <a:cs typeface="Gill Sans MT"/>
              </a:rPr>
              <a:t>2nd</a:t>
            </a:r>
            <a:r>
              <a:rPr sz="1350" b="1" spc="195" baseline="24691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DECEMBER</a:t>
            </a:r>
            <a:r>
              <a:rPr sz="1400" b="1"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20</a:t>
            </a:r>
            <a:r>
              <a:rPr lang="en-GB" sz="1400" b="1" dirty="0">
                <a:solidFill>
                  <a:srgbClr val="2E2B1F"/>
                </a:solidFill>
                <a:latin typeface="Gill Sans MT"/>
                <a:cs typeface="Gill Sans MT"/>
              </a:rPr>
              <a:t>24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IS</a:t>
            </a:r>
            <a:r>
              <a:rPr sz="1400" b="1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400" b="1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LAST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60" dirty="0">
                <a:solidFill>
                  <a:srgbClr val="2E2B1F"/>
                </a:solidFill>
                <a:latin typeface="Gill Sans MT"/>
                <a:cs typeface="Gill Sans MT"/>
              </a:rPr>
              <a:t>DATE</a:t>
            </a:r>
            <a:r>
              <a:rPr sz="1400" b="1" spc="-2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400" b="1" spc="-2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40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MUST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SUBMIT</a:t>
            </a:r>
            <a:r>
              <a:rPr sz="1400" b="1" spc="-3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EVIDENCE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IF  </a:t>
            </a:r>
            <a:r>
              <a:rPr sz="1400" b="1" spc="-4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b="1" spc="-3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sz="1400" b="1" spc="-25" dirty="0">
                <a:solidFill>
                  <a:srgbClr val="2E2B1F"/>
                </a:solidFill>
                <a:latin typeface="Gill Sans MT"/>
                <a:cs typeface="Gill Sans MT"/>
              </a:rPr>
              <a:t>MOVED</a:t>
            </a:r>
            <a:r>
              <a:rPr sz="1400" b="1" spc="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HOUSE.</a:t>
            </a:r>
            <a:endParaRPr lang="en-GB" sz="1400" b="1" spc="-5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     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 SUBMIT REASONS FOR A LATE APPLICATION AND FOR THAT      	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APPLICATION TO BE CONSIDERED ON TIME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      </a:t>
            </a:r>
          </a:p>
          <a:p>
            <a:pPr marL="113665" marR="262890">
              <a:lnSpc>
                <a:spcPct val="100000"/>
              </a:lnSpc>
              <a:spcBef>
                <a:spcPts val="105"/>
              </a:spcBef>
              <a:tabLst>
                <a:tab pos="400685" algn="l"/>
                <a:tab pos="401320" algn="l"/>
              </a:tabLst>
            </a:pPr>
            <a:r>
              <a:rPr lang="en-GB"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	REQUEST A CHANGE OF PREFERENCE FOLLOWING RECEIPT OF 	APTITUDE / ABILITY SCHOOL TEST RESULT</a:t>
            </a:r>
            <a:endParaRPr sz="14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E2B1F"/>
              </a:buClr>
              <a:buFont typeface="Arial"/>
              <a:buChar char="•"/>
            </a:pPr>
            <a:endParaRPr sz="1450" dirty="0">
              <a:latin typeface="Times New Roman"/>
              <a:cs typeface="Times New Roman"/>
            </a:endParaRPr>
          </a:p>
          <a:p>
            <a:pPr marL="400685" marR="143510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lang="en-GB" sz="1400" b="1" spc="10" dirty="0">
                <a:solidFill>
                  <a:srgbClr val="2E2B1F"/>
                </a:solidFill>
                <a:latin typeface="Gill Sans MT"/>
                <a:cs typeface="Gill Sans MT"/>
              </a:rPr>
              <a:t>30</a:t>
            </a:r>
            <a:r>
              <a:rPr lang="en-GB" sz="1400" b="1" spc="10" baseline="30000" dirty="0">
                <a:solidFill>
                  <a:srgbClr val="2E2B1F"/>
                </a:solidFill>
                <a:latin typeface="Gill Sans MT"/>
                <a:cs typeface="Gill Sans MT"/>
              </a:rPr>
              <a:t>th</a:t>
            </a:r>
            <a:r>
              <a:rPr lang="en-GB" sz="1400" b="1" spc="10" dirty="0">
                <a:solidFill>
                  <a:srgbClr val="2E2B1F"/>
                </a:solidFill>
                <a:latin typeface="Gill Sans MT"/>
                <a:cs typeface="Gill Sans MT"/>
              </a:rPr>
              <a:t>  JANUARY 2025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Last Date to </a:t>
            </a:r>
            <a:r>
              <a:rPr sz="1400" b="1" spc="-10" dirty="0">
                <a:solidFill>
                  <a:srgbClr val="2E2B1F"/>
                </a:solidFill>
                <a:latin typeface="Gill Sans MT"/>
                <a:cs typeface="Gill Sans MT"/>
              </a:rPr>
              <a:t>make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a late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application to </a:t>
            </a:r>
            <a:r>
              <a:rPr sz="1400" b="1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400" b="1" spc="-5" dirty="0">
                <a:solidFill>
                  <a:srgbClr val="2E2B1F"/>
                </a:solidFill>
                <a:latin typeface="Gill Sans MT"/>
                <a:cs typeface="Gill Sans MT"/>
              </a:rPr>
              <a:t>considered for  allocation </a:t>
            </a:r>
            <a:r>
              <a:rPr sz="1400" b="1" spc="-20" dirty="0">
                <a:solidFill>
                  <a:srgbClr val="2E2B1F"/>
                </a:solidFill>
                <a:latin typeface="Gill Sans MT"/>
                <a:cs typeface="Gill Sans MT"/>
              </a:rPr>
              <a:t>day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If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applied on line and confirmed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receive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an allocation</a:t>
            </a:r>
            <a:r>
              <a:rPr sz="1400" spc="-11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email</a:t>
            </a:r>
            <a:r>
              <a:rPr lang="en-GB" sz="1400" dirty="0">
                <a:latin typeface="Gill Sans MT"/>
                <a:cs typeface="Gill Sans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with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details of the school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child has been allocated on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March</a:t>
            </a:r>
            <a:r>
              <a:rPr lang="en-GB" sz="1400" spc="-10" dirty="0">
                <a:solidFill>
                  <a:srgbClr val="2E2B1F"/>
                </a:solidFill>
                <a:latin typeface="Gill Sans MT"/>
                <a:cs typeface="Gill Sans MT"/>
              </a:rPr>
              <a:t> 4th</a:t>
            </a:r>
            <a:r>
              <a:rPr sz="1400" spc="-1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202</a:t>
            </a:r>
            <a:r>
              <a:rPr lang="en-GB" sz="1400" dirty="0">
                <a:solidFill>
                  <a:srgbClr val="2E2B1F"/>
                </a:solidFill>
                <a:latin typeface="Gill Sans MT"/>
                <a:cs typeface="Gill Sans MT"/>
              </a:rPr>
              <a:t>5 and for those who completed a paper application allocation letters will be sent on 3</a:t>
            </a:r>
            <a:r>
              <a:rPr lang="en-GB" sz="1400" baseline="30000" dirty="0">
                <a:solidFill>
                  <a:srgbClr val="2E2B1F"/>
                </a:solidFill>
                <a:latin typeface="Gill Sans MT"/>
                <a:cs typeface="Gill Sans MT"/>
              </a:rPr>
              <a:t>rd</a:t>
            </a:r>
            <a:r>
              <a:rPr lang="en-GB" sz="1400" dirty="0">
                <a:solidFill>
                  <a:srgbClr val="2E2B1F"/>
                </a:solidFill>
                <a:latin typeface="Gill Sans MT"/>
                <a:cs typeface="Gill Sans MT"/>
              </a:rPr>
              <a:t> March 2025</a:t>
            </a:r>
            <a:endParaRPr sz="1400" dirty="0">
              <a:latin typeface="Gill Sans MT"/>
              <a:cs typeface="Gill Sans MT"/>
            </a:endParaRPr>
          </a:p>
          <a:p>
            <a:pPr marL="400685" marR="40195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Parents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who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applied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online who did not confirm their 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only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 able to  access the online system to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view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their allocation online after allocation emails </a:t>
            </a:r>
            <a:r>
              <a:rPr sz="1400" spc="-2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been  dispatched.</a:t>
            </a:r>
            <a:endParaRPr sz="1400" dirty="0">
              <a:latin typeface="Gill Sans MT"/>
              <a:cs typeface="Gill Sans MT"/>
            </a:endParaRPr>
          </a:p>
          <a:p>
            <a:pPr marL="40068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School places can be accepted or declined online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logging onto the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website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z="1400" spc="-1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following</a:t>
            </a:r>
            <a:endParaRPr sz="1400" dirty="0">
              <a:latin typeface="Gill Sans MT"/>
              <a:cs typeface="Gill Sans MT"/>
            </a:endParaRPr>
          </a:p>
          <a:p>
            <a:pPr marL="400685">
              <a:lnSpc>
                <a:spcPct val="100000"/>
              </a:lnSpc>
            </a:pP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the online</a:t>
            </a:r>
            <a:r>
              <a:rPr sz="1400"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instructions.</a:t>
            </a:r>
            <a:endParaRPr sz="1400" dirty="0">
              <a:latin typeface="Gill Sans MT"/>
              <a:cs typeface="Gill Sans MT"/>
            </a:endParaRPr>
          </a:p>
          <a:p>
            <a:pPr marL="400685" marR="301625" indent="-287020">
              <a:lnSpc>
                <a:spcPct val="100000"/>
              </a:lnSpc>
              <a:buFont typeface="Arial"/>
              <a:buChar char="•"/>
              <a:tabLst>
                <a:tab pos="400685" algn="l"/>
                <a:tab pos="401320" algn="l"/>
              </a:tabLst>
            </a:pP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Parents/Carers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who did not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apply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on line or who did not confirm an email </a:t>
            </a:r>
            <a:r>
              <a:rPr sz="1400" spc="-5" dirty="0">
                <a:solidFill>
                  <a:srgbClr val="2E2B1F"/>
                </a:solidFill>
                <a:latin typeface="Gill Sans MT"/>
                <a:cs typeface="Gill Sans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z="1400" spc="-2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be  sent an allocation letter on </a:t>
            </a:r>
            <a:r>
              <a:rPr lang="en-GB" sz="1400" dirty="0">
                <a:solidFill>
                  <a:srgbClr val="2E2B1F"/>
                </a:solidFill>
                <a:latin typeface="Gill Sans MT"/>
                <a:cs typeface="Gill Sans MT"/>
              </a:rPr>
              <a:t>3rd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Gill Sans MT"/>
                <a:cs typeface="Gill Sans MT"/>
              </a:rPr>
              <a:t>March</a:t>
            </a:r>
            <a:r>
              <a:rPr sz="1400" spc="-1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400" dirty="0">
                <a:solidFill>
                  <a:srgbClr val="2E2B1F"/>
                </a:solidFill>
                <a:latin typeface="Gill Sans MT"/>
                <a:cs typeface="Gill Sans MT"/>
              </a:rPr>
              <a:t>202</a:t>
            </a:r>
            <a:r>
              <a:rPr lang="en-GB" sz="1400" dirty="0">
                <a:solidFill>
                  <a:srgbClr val="2E2B1F"/>
                </a:solidFill>
                <a:latin typeface="Gill Sans MT"/>
                <a:cs typeface="Gill Sans MT"/>
              </a:rPr>
              <a:t>5</a:t>
            </a:r>
            <a:endParaRPr sz="1400" dirty="0">
              <a:latin typeface="Gill Sans MT"/>
              <a:cs typeface="Gill Sans M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F67DFA-4E2F-4BC5-B2EC-B47FB60C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304800"/>
            <a:ext cx="6705600" cy="5847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algn="ctr">
              <a:lnSpc>
                <a:spcPct val="100000"/>
              </a:lnSpc>
              <a:spcBef>
                <a:spcPts val="100"/>
              </a:spcBef>
            </a:pPr>
            <a:r>
              <a:rPr lang="en-GB" b="1" u="sng" spc="-30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Key</a:t>
            </a:r>
            <a:r>
              <a:rPr lang="en-GB" b="1" u="sng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 </a:t>
            </a:r>
            <a:r>
              <a:rPr lang="en-GB" b="1" u="sng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Dates</a:t>
            </a:r>
          </a:p>
          <a:p>
            <a:pPr marL="3619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700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Tw Cen MT"/>
              </a:rPr>
              <a:t>1st September Online application system opens</a:t>
            </a:r>
          </a:p>
          <a:p>
            <a:pPr marL="361950" indent="-2857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700" b="1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Tw Cen MT"/>
              </a:rPr>
              <a:t>September / October open evenings at Secondary Schools</a:t>
            </a:r>
          </a:p>
          <a:p>
            <a:pPr marL="247650" indent="-17145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700" b="1" spc="-5" dirty="0">
                <a:solidFill>
                  <a:srgbClr val="2E2B1F"/>
                </a:solidFill>
                <a:uFill>
                  <a:solidFill>
                    <a:srgbClr val="2E2B1F"/>
                  </a:solidFill>
                </a:uFill>
                <a:latin typeface="Gill Sans MT"/>
                <a:cs typeface="Tw Cen MT"/>
              </a:rPr>
              <a:t> 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31st October 2024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–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Application</a:t>
            </a:r>
            <a:r>
              <a:rPr lang="en-GB" sz="1700"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Deadline</a:t>
            </a:r>
          </a:p>
          <a:p>
            <a:pPr marL="24765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  Late applications received </a:t>
            </a:r>
            <a:r>
              <a:rPr lang="en-GB" sz="1700" b="1" dirty="0">
                <a:solidFill>
                  <a:srgbClr val="2E2B1F"/>
                </a:solidFill>
                <a:latin typeface="Tw Cen MT"/>
                <a:cs typeface="Tw Cen MT"/>
              </a:rPr>
              <a:t>after 31st </a:t>
            </a:r>
            <a:r>
              <a:rPr lang="en-GB" sz="1700" b="1" spc="-5" dirty="0">
                <a:solidFill>
                  <a:srgbClr val="2E2B1F"/>
                </a:solidFill>
                <a:latin typeface="Tw Cen MT"/>
                <a:cs typeface="Tw Cen MT"/>
              </a:rPr>
              <a:t>October 2024 </a:t>
            </a:r>
            <a:r>
              <a:rPr lang="en-GB" sz="1700" b="1" dirty="0">
                <a:solidFill>
                  <a:srgbClr val="2E2B1F"/>
                </a:solidFill>
                <a:latin typeface="Tw Cen MT"/>
                <a:cs typeface="Tw Cen MT"/>
              </a:rPr>
              <a:t>will be considered after all other applications </a:t>
            </a:r>
            <a:r>
              <a:rPr lang="en-GB" sz="1700" b="1" spc="5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lang="en-GB" sz="1700" b="1" dirty="0">
                <a:solidFill>
                  <a:srgbClr val="2E2B1F"/>
                </a:solidFill>
                <a:latin typeface="Tw Cen MT"/>
                <a:cs typeface="Tw Cen MT"/>
              </a:rPr>
              <a:t>were </a:t>
            </a:r>
            <a:r>
              <a:rPr lang="en-GB" sz="1700" b="1" spc="-5" dirty="0">
                <a:solidFill>
                  <a:srgbClr val="2E2B1F"/>
                </a:solidFill>
                <a:latin typeface="Tw Cen MT"/>
                <a:cs typeface="Tw Cen MT"/>
              </a:rPr>
              <a:t>received </a:t>
            </a:r>
            <a:r>
              <a:rPr lang="en-GB" sz="1700" b="1" dirty="0">
                <a:solidFill>
                  <a:srgbClr val="2E2B1F"/>
                </a:solidFill>
                <a:latin typeface="Tw Cen MT"/>
                <a:cs typeface="Tw Cen MT"/>
              </a:rPr>
              <a:t>on</a:t>
            </a:r>
            <a:r>
              <a:rPr lang="en-GB" sz="1700" b="1" spc="7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b="1" dirty="0">
                <a:solidFill>
                  <a:srgbClr val="2E2B1F"/>
                </a:solidFill>
                <a:latin typeface="Tw Cen MT"/>
                <a:cs typeface="Tw Cen MT"/>
              </a:rPr>
              <a:t>time!</a:t>
            </a:r>
            <a:endParaRPr lang="en-GB" sz="1700" b="1" dirty="0">
              <a:latin typeface="Tw Cen MT"/>
              <a:cs typeface="Tw Cen MT"/>
            </a:endParaRPr>
          </a:p>
          <a:p>
            <a:pPr marL="247650" indent="-17145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GB" sz="1700" dirty="0"/>
              <a:t>2</a:t>
            </a:r>
            <a:r>
              <a:rPr lang="en-GB" sz="1700" baseline="30000" dirty="0"/>
              <a:t>nd</a:t>
            </a:r>
            <a:r>
              <a:rPr lang="en-GB" sz="1700" dirty="0"/>
              <a:t> </a:t>
            </a:r>
            <a:r>
              <a:rPr lang="en-GB" sz="1700" spc="-7" baseline="24305" dirty="0">
                <a:solidFill>
                  <a:srgbClr val="2E2B1F"/>
                </a:solidFill>
                <a:latin typeface="Tw Cen MT"/>
                <a:cs typeface="Tw Cen MT"/>
              </a:rPr>
              <a:t> 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December 2024 –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Last date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to submit a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written explanation 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giving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reasons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why your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application 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was late,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for your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application 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agreed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as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‘on</a:t>
            </a:r>
            <a:r>
              <a:rPr lang="en-GB" sz="1700"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time’.</a:t>
            </a:r>
            <a:r>
              <a:rPr lang="en-GB" sz="1700" dirty="0">
                <a:latin typeface="Tw Cen MT"/>
                <a:cs typeface="Tw Cen MT"/>
              </a:rPr>
              <a:t>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move house,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this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is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last date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to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provide  evidence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your new</a:t>
            </a:r>
            <a:r>
              <a:rPr lang="en-GB" sz="1700"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address</a:t>
            </a:r>
            <a:r>
              <a:rPr lang="en-GB" sz="1700" spc="-5" dirty="0">
                <a:latin typeface="Tw Cen MT"/>
                <a:cs typeface="Tw Cen MT"/>
              </a:rPr>
              <a:t>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and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it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considered ‘on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time’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in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allocation</a:t>
            </a:r>
            <a:r>
              <a:rPr lang="en-GB" sz="1700"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process.</a:t>
            </a:r>
          </a:p>
          <a:p>
            <a:pPr marL="362585" marR="81280" indent="-287020">
              <a:lnSpc>
                <a:spcPct val="100000"/>
              </a:lnSpc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30</a:t>
            </a:r>
            <a:r>
              <a:rPr lang="en-GB" sz="1700" spc="-10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z="1700" spc="-10" dirty="0">
                <a:solidFill>
                  <a:srgbClr val="2E2B1F"/>
                </a:solidFill>
                <a:latin typeface="Tw Cen MT"/>
                <a:cs typeface="Tw Cen MT"/>
              </a:rPr>
              <a:t> January 2025 – </a:t>
            </a:r>
            <a:r>
              <a:rPr lang="en-GB" sz="1700" b="0" i="0" dirty="0">
                <a:effectLst/>
                <a:latin typeface="Gill Sans MT" panose="020B0502020104020203" pitchFamily="34" charset="0"/>
              </a:rPr>
              <a:t>Applications received after this date will not be offered a school place until the week of</a:t>
            </a:r>
            <a:br>
              <a:rPr lang="en-GB" sz="1700" dirty="0">
                <a:latin typeface="Gill Sans MT" panose="020B0502020104020203" pitchFamily="34" charset="0"/>
              </a:rPr>
            </a:br>
            <a:r>
              <a:rPr lang="en-GB" sz="1700" b="0" i="0" dirty="0">
                <a:effectLst/>
                <a:latin typeface="Gill Sans MT" panose="020B0502020104020203" pitchFamily="34" charset="0"/>
              </a:rPr>
              <a:t>29</a:t>
            </a:r>
            <a:r>
              <a:rPr lang="en-GB" sz="1700" b="0" i="0" baseline="30000" dirty="0">
                <a:effectLst/>
                <a:latin typeface="Gill Sans MT" panose="020B0502020104020203" pitchFamily="34" charset="0"/>
              </a:rPr>
              <a:t>th</a:t>
            </a:r>
            <a:r>
              <a:rPr lang="en-GB" sz="1700" b="0" i="0" dirty="0">
                <a:effectLst/>
                <a:latin typeface="Gill Sans MT" panose="020B0502020104020203" pitchFamily="34" charset="0"/>
              </a:rPr>
              <a:t>  April – 3</a:t>
            </a:r>
            <a:r>
              <a:rPr lang="en-GB" sz="1700" b="0" i="0" baseline="30000" dirty="0">
                <a:effectLst/>
                <a:latin typeface="Gill Sans MT" panose="020B0502020104020203" pitchFamily="34" charset="0"/>
              </a:rPr>
              <a:t>rd</a:t>
            </a:r>
            <a:r>
              <a:rPr lang="en-GB" sz="1700" b="0" i="0" dirty="0">
                <a:effectLst/>
                <a:latin typeface="Gill Sans MT" panose="020B0502020104020203" pitchFamily="34" charset="0"/>
              </a:rPr>
              <a:t> May 2025</a:t>
            </a:r>
            <a:endParaRPr lang="en-GB" sz="1700" dirty="0">
              <a:latin typeface="Gill Sans MT" panose="020B0502020104020203" pitchFamily="34" charset="0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3rd </a:t>
            </a:r>
            <a:r>
              <a:rPr lang="en-GB" sz="1700" spc="5" dirty="0">
                <a:solidFill>
                  <a:srgbClr val="2E2B1F"/>
                </a:solidFill>
                <a:latin typeface="Tw Cen MT"/>
                <a:cs typeface="Tw Cen MT"/>
              </a:rPr>
              <a:t>March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2025  </a:t>
            </a:r>
            <a:r>
              <a:rPr lang="en-GB" sz="1700" dirty="0">
                <a:solidFill>
                  <a:srgbClr val="2E2B1F"/>
                </a:solidFill>
                <a:latin typeface="Tw Cen MT"/>
                <a:cs typeface="Tw Cen MT"/>
              </a:rPr>
              <a:t>– National </a:t>
            </a:r>
            <a:r>
              <a:rPr lang="en-GB" sz="1700" spc="-5" dirty="0">
                <a:solidFill>
                  <a:srgbClr val="2E2B1F"/>
                </a:solidFill>
                <a:latin typeface="Tw Cen MT"/>
                <a:cs typeface="Tw Cen MT"/>
              </a:rPr>
              <a:t>Offer</a:t>
            </a:r>
            <a:r>
              <a:rPr lang="en-GB" sz="1700" spc="-5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Day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Continued Interest list opens 3</a:t>
            </a:r>
            <a:r>
              <a:rPr lang="en-GB" sz="1700" spc="-15" baseline="30000" dirty="0">
                <a:solidFill>
                  <a:srgbClr val="2E2B1F"/>
                </a:solidFill>
                <a:latin typeface="Tw Cen MT"/>
                <a:cs typeface="Tw Cen MT"/>
              </a:rPr>
              <a:t>rd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 March 2025 – 10</a:t>
            </a:r>
            <a:r>
              <a:rPr lang="en-GB" sz="1700" spc="-1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 March 2025 –</a:t>
            </a:r>
            <a:r>
              <a:rPr lang="en-GB" sz="1700" kern="0" dirty="0">
                <a:effectLst/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Applicants that didn't get any higher preference schools will automatically go on the list for those schools.</a:t>
            </a:r>
            <a:r>
              <a:rPr lang="en-GB" sz="1700" kern="100" dirty="0"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700" kern="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Parents or carers should confirm this with schools responsible for their own admissions.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z="1700" kern="0" spc="-15" dirty="0">
                <a:latin typeface="Gill Sans MT" panose="020B0502020104020203" pitchFamily="34" charset="0"/>
                <a:cs typeface="Tw Cen MT"/>
              </a:rPr>
              <a:t>Deadline for change of address for CI Round 1 10</a:t>
            </a:r>
            <a:r>
              <a:rPr lang="en-GB" sz="1700" kern="0" spc="-15" baseline="30000" dirty="0">
                <a:latin typeface="Gill Sans MT" panose="020B0502020104020203" pitchFamily="34" charset="0"/>
                <a:cs typeface="Tw Cen MT"/>
              </a:rPr>
              <a:t>th</a:t>
            </a:r>
            <a:r>
              <a:rPr lang="en-GB" sz="1700" kern="0" spc="-15" dirty="0">
                <a:latin typeface="Gill Sans MT" panose="020B0502020104020203" pitchFamily="34" charset="0"/>
                <a:cs typeface="Tw Cen MT"/>
              </a:rPr>
              <a:t> March 2025</a:t>
            </a:r>
            <a:endParaRPr lang="en-GB" sz="1700" spc="-15" dirty="0">
              <a:latin typeface="Gill Sans MT" panose="020B0502020104020203" pitchFamily="34" charset="0"/>
              <a:cs typeface="Tw Cen MT"/>
            </a:endParaRP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17</a:t>
            </a:r>
            <a:r>
              <a:rPr lang="en-GB" sz="1700" spc="-1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z="1700" spc="-15" dirty="0">
                <a:solidFill>
                  <a:srgbClr val="2E2B1F"/>
                </a:solidFill>
                <a:latin typeface="Tw Cen MT"/>
                <a:cs typeface="Tw Cen MT"/>
              </a:rPr>
              <a:t> MARCH 2025 IS THE LAST DAY TO ACCEPT OR DECLINE YOUR OFFER</a:t>
            </a:r>
            <a:endParaRPr lang="en-GB" sz="1700" dirty="0">
              <a:latin typeface="Tw Cen MT"/>
              <a:cs typeface="Tw Cen M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5B61E-B948-4AB9-8CC6-0E853650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FC3798-C8AF-39B8-0690-D1BAD57FE4BD}"/>
              </a:ext>
            </a:extLst>
          </p:cNvPr>
          <p:cNvSpPr txBox="1"/>
          <p:nvPr/>
        </p:nvSpPr>
        <p:spPr>
          <a:xfrm>
            <a:off x="1600200" y="612844"/>
            <a:ext cx="50292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Late applications are unlikely </a:t>
            </a:r>
            <a:r>
              <a:rPr lang="en-GB" dirty="0">
                <a:solidFill>
                  <a:srgbClr val="2E2B1F"/>
                </a:solidFill>
                <a:latin typeface="Tw Cen MT"/>
                <a:cs typeface="Tw Cen MT"/>
              </a:rPr>
              <a:t>to be </a:t>
            </a:r>
            <a:r>
              <a:rPr lang="en-GB" spc="-5" dirty="0">
                <a:solidFill>
                  <a:srgbClr val="2E2B1F"/>
                </a:solidFill>
                <a:latin typeface="Tw Cen MT"/>
                <a:cs typeface="Tw Cen MT"/>
              </a:rPr>
              <a:t>offered preferred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school.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CONTINUED INTEREST LISTS OPEN FROM 3rd MARCH 2025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3rd –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10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 March 2025 – First Continued Interest run. The county will contact you with an offer of new school place if you’re successful.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31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st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March 2024 – Last date to register an appeal.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31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st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March – 11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April 2025 – Continuing interest applications open again. You can add new school preferences for all schools for the second run of continuing interest.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28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th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April – 2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nd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May 2025 – Second and final continued interest run. The county will contact you with an offer of new school place if you’re successful.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Last date to make a late application online – 23</a:t>
            </a:r>
            <a:r>
              <a:rPr lang="en-GB" spc="5" baseline="30000" dirty="0">
                <a:solidFill>
                  <a:srgbClr val="2E2B1F"/>
                </a:solidFill>
                <a:latin typeface="Tw Cen MT"/>
                <a:cs typeface="Tw Cen MT"/>
              </a:rPr>
              <a:t>rd</a:t>
            </a:r>
            <a:r>
              <a:rPr lang="en-GB" spc="5" dirty="0">
                <a:solidFill>
                  <a:srgbClr val="2E2B1F"/>
                </a:solidFill>
                <a:latin typeface="Tw Cen MT"/>
                <a:cs typeface="Tw Cen MT"/>
              </a:rPr>
              <a:t> July 2025</a:t>
            </a:r>
          </a:p>
          <a:p>
            <a:pPr marL="3625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2585" algn="l"/>
                <a:tab pos="363220" algn="l"/>
              </a:tabLst>
            </a:pPr>
            <a:endParaRPr lang="en-GB" spc="5" dirty="0">
              <a:solidFill>
                <a:srgbClr val="2E2B1F"/>
              </a:solidFill>
              <a:latin typeface="Tw Cen MT"/>
              <a:cs typeface="Tw Cen M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9A571-4AB8-4085-BB5B-DC688CEA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  <p:extLst>
      <p:ext uri="{BB962C8B-B14F-4D97-AF65-F5344CB8AC3E}">
        <p14:creationId xmlns:p14="http://schemas.microsoft.com/office/powerpoint/2010/main" val="968141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371600"/>
            <a:ext cx="64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PLEASE NOTE THE FOLLOWING – </a:t>
            </a:r>
          </a:p>
          <a:p>
            <a:endParaRPr lang="en-GB" dirty="0">
              <a:latin typeface="Tw Cen MT" panose="020B0602020104020603" pitchFamily="34" charset="0"/>
            </a:endParaRPr>
          </a:p>
          <a:p>
            <a:r>
              <a:rPr lang="en-GB" dirty="0">
                <a:latin typeface="Tw Cen MT" panose="020B0602020104020603" pitchFamily="34" charset="0"/>
              </a:rPr>
              <a:t>IF YOUR CHILD QUALIFIED FOR MORE THAN ONE SCHOOL, YOU WILL BE OFFERED THE HIGHEST RANKED SCHOOL AT WHICH YOUR CHILD QUALIFIED FOR A PLACE.</a:t>
            </a:r>
          </a:p>
          <a:p>
            <a:endParaRPr lang="en-GB" dirty="0">
              <a:latin typeface="Tw Cen MT" panose="020B0602020104020603" pitchFamily="34" charset="0"/>
            </a:endParaRPr>
          </a:p>
          <a:p>
            <a:endParaRPr lang="en-GB" dirty="0">
              <a:latin typeface="Tw Cen MT" panose="020B0602020104020603" pitchFamily="34" charset="0"/>
            </a:endParaRPr>
          </a:p>
          <a:p>
            <a:r>
              <a:rPr lang="en-GB" dirty="0">
                <a:latin typeface="Tw Cen MT" panose="020B0602020104020603" pitchFamily="34" charset="0"/>
              </a:rPr>
              <a:t>IF YOUR CHILD DID NOT QUALIFY FOR A PLACE FOR ANY OF THE SCHOOLS YOU RANKED, WE WILL USUALLY OFFER A PLACE AT THE NEAREST SCHOOL TO YOUR HOME ADDRESS WITH PLACES REMAINING </a:t>
            </a:r>
            <a:r>
              <a:rPr lang="en-GB" b="1" dirty="0">
                <a:solidFill>
                  <a:srgbClr val="FF0000"/>
                </a:solidFill>
                <a:latin typeface="Tw Cen MT" panose="020B0602020104020603" pitchFamily="34" charset="0"/>
              </a:rPr>
              <a:t>(THIS ONLY APPLIES TO HERTS RESIDENTS)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E489B9-5F5B-40AA-BFF7-5C7F983C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  <p:extLst>
      <p:ext uri="{BB962C8B-B14F-4D97-AF65-F5344CB8AC3E}">
        <p14:creationId xmlns:p14="http://schemas.microsoft.com/office/powerpoint/2010/main" val="333870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667000" y="914400"/>
            <a:ext cx="35433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0"/>
              </a:spcBef>
            </a:pPr>
            <a:r>
              <a:rPr lang="en-GB" b="1" spc="-5" dirty="0">
                <a:solidFill>
                  <a:srgbClr val="2E2B1F"/>
                </a:solidFill>
                <a:latin typeface="Gill Sans MT"/>
                <a:cs typeface="Gill Sans MT"/>
              </a:rPr>
              <a:t>HANDY HINTS AND TIPS</a:t>
            </a:r>
            <a:endParaRPr dirty="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482199"/>
            <a:ext cx="7714461" cy="45223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GB" spc="-20" dirty="0">
                <a:solidFill>
                  <a:srgbClr val="2E2B1F"/>
                </a:solidFill>
                <a:latin typeface="Gill Sans MT"/>
                <a:cs typeface="Gill Sans MT"/>
              </a:rPr>
              <a:t>Visit as many schools as you can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en-GB" spc="-20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Walk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around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talk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pupils,</a:t>
            </a:r>
            <a:r>
              <a:rPr spc="-18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hear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from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the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head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teacher,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read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school’s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OFSTED 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report,</a:t>
            </a:r>
            <a:r>
              <a:rPr spc="-1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read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school’s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prospectus,</a:t>
            </a:r>
            <a:r>
              <a:rPr spc="-17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visit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during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 school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day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5"/>
              </a:spcBef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the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school’s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admissions</a:t>
            </a:r>
            <a:r>
              <a:rPr spc="-11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criteria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218440" algn="just">
              <a:lnSpc>
                <a:spcPct val="100000"/>
              </a:lnSpc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likely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it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is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that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offered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5" dirty="0">
                <a:solidFill>
                  <a:srgbClr val="2E2B1F"/>
                </a:solidFill>
                <a:latin typeface="Gill Sans MT"/>
                <a:cs typeface="Gill Sans MT"/>
              </a:rPr>
              <a:t>place,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find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out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many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places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are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available, 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look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at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 many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applicants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there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were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in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previous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years,</a:t>
            </a:r>
            <a:r>
              <a:rPr spc="-17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how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child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travel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  the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Don’t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let others influence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</a:t>
            </a:r>
            <a:r>
              <a:rPr spc="-1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decision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marR="248285" algn="just">
              <a:lnSpc>
                <a:spcPct val="100000"/>
              </a:lnSpc>
            </a:pP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all means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talk to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others who 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have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had experience of the school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but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don’t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let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this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the 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deciding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factor,</a:t>
            </a:r>
            <a:r>
              <a:rPr spc="-1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every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child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is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different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one</a:t>
            </a:r>
            <a:r>
              <a:rPr spc="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child’s</a:t>
            </a:r>
            <a:r>
              <a:rPr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experience</a:t>
            </a:r>
            <a:r>
              <a:rPr spc="-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will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</a:t>
            </a:r>
            <a:r>
              <a:rPr spc="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different</a:t>
            </a:r>
            <a:r>
              <a:rPr spc="-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to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another’s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.</a:t>
            </a:r>
            <a:endParaRPr dirty="0">
              <a:latin typeface="Gill Sans MT"/>
              <a:cs typeface="Gill Sans M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B3B196-5AB8-4F95-9E3F-6A224737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62000"/>
            <a:ext cx="741553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800" b="1" u="sng" spc="-90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Secondary </a:t>
            </a:r>
            <a:r>
              <a:rPr sz="1800" b="1" u="sng" spc="-55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School </a:t>
            </a:r>
            <a:r>
              <a:rPr sz="1800" b="1" u="sng" spc="-80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Open</a:t>
            </a:r>
            <a:r>
              <a:rPr sz="1800" b="1" u="sng" spc="-525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 </a:t>
            </a:r>
            <a:r>
              <a:rPr lang="en-GB" sz="1800" b="1" u="sng" spc="-525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    </a:t>
            </a:r>
            <a:br>
              <a:rPr lang="en-GB" sz="1800" b="1" u="sng" spc="-525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</a:br>
            <a:r>
              <a:rPr sz="1800" b="1" u="sng" spc="-100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Evenings</a:t>
            </a:r>
            <a:r>
              <a:rPr lang="en-GB" sz="1800" b="1" u="sng" spc="-100" dirty="0">
                <a:solidFill>
                  <a:schemeClr val="bg1"/>
                </a:solidFill>
                <a:latin typeface="Gill Sans MT" panose="020B0502020104020203" pitchFamily="34" charset="0"/>
                <a:cs typeface="Tw Cen MT"/>
              </a:rPr>
              <a:t> 2023</a:t>
            </a:r>
            <a:endParaRPr sz="1800" b="1" u="sng" dirty="0">
              <a:solidFill>
                <a:schemeClr val="bg1"/>
              </a:solidFill>
              <a:latin typeface="Gill Sans MT" panose="020B0502020104020203" pitchFamily="34" charset="0"/>
              <a:cs typeface="Tw Cen M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11379"/>
              </p:ext>
            </p:extLst>
          </p:nvPr>
        </p:nvGraphicFramePr>
        <p:xfrm>
          <a:off x="457200" y="375874"/>
          <a:ext cx="6655433" cy="63196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859">
                  <a:extLst>
                    <a:ext uri="{9D8B030D-6E8A-4147-A177-3AD203B41FA5}">
                      <a16:colId xmlns:a16="http://schemas.microsoft.com/office/drawing/2014/main" val="4097863287"/>
                    </a:ext>
                  </a:extLst>
                </a:gridCol>
              </a:tblGrid>
              <a:tr h="29475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School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Date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w Cen MT"/>
                          <a:cs typeface="Tw Cen MT"/>
                        </a:rPr>
                        <a:t>Time</a:t>
                      </a:r>
                      <a:endParaRPr sz="1800" dirty="0"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latin typeface="Tw Cen MT"/>
                          <a:cs typeface="Tw Cen MT"/>
                        </a:rPr>
                        <a:t>Booking</a:t>
                      </a:r>
                      <a:r>
                        <a:rPr lang="en-GB" sz="1800" baseline="0" dirty="0">
                          <a:solidFill>
                            <a:schemeClr val="bg1"/>
                          </a:solidFill>
                          <a:latin typeface="Tw Cen MT"/>
                          <a:cs typeface="Tw Cen MT"/>
                        </a:rPr>
                        <a:t> Required</a:t>
                      </a:r>
                      <a:endParaRPr sz="1800" dirty="0">
                        <a:solidFill>
                          <a:schemeClr val="bg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4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Mount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Grace</a:t>
                      </a:r>
                      <a:r>
                        <a:rPr sz="1400" spc="-5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spc="1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School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Wednesday 18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5:00pm  -</a:t>
                      </a: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7:45pm</a:t>
                      </a: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</a:t>
                      </a: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Open mornings from 23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rd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basis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Bushey Meads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Thursday 19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4:30pm – 7:30pm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</a:t>
                      </a: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Tours from Monday 23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rd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through school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Marlborough Academy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Thursday 19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 September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5:30pm – 9:00pm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</a:b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365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Hertswood</a:t>
                      </a:r>
                      <a:r>
                        <a:rPr sz="1400" spc="-2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Academy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150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Wednesday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25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5.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00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pm –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8.00pm</a:t>
                      </a: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 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Tours from Friday 20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September through school</a:t>
                      </a: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58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2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Townsend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C of</a:t>
                      </a:r>
                      <a:r>
                        <a:rPr sz="1400" spc="4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E</a:t>
                      </a: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Wednesday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18th September </a:t>
                      </a:r>
                      <a:endParaRPr lang="en-GB"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6.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00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pm –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8.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30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pm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BOOK PLACE FOR HEAD’S PRESENTATION THROUGH SCHOOL ADMIN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29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1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Queen’s </a:t>
                      </a:r>
                      <a:r>
                        <a:rPr sz="1400" spc="-2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Watford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Thursday 10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October 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4.00pm –</a:t>
                      </a:r>
                      <a:r>
                        <a:rPr sz="1400" spc="-3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8.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00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pm</a:t>
                      </a: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</a:b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8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5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Nicholas</a:t>
                      </a:r>
                      <a:r>
                        <a:rPr sz="1400" spc="-1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</a:t>
                      </a:r>
                      <a:r>
                        <a:rPr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Breakspear</a:t>
                      </a: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Thursday 3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rd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October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5:00pm – 8:30pm</a:t>
                      </a: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0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NO 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Open mornings w/c 7</a:t>
                      </a:r>
                      <a:r>
                        <a:rPr lang="en-GB" sz="1400" baseline="300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th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Tw Cen MT"/>
                          <a:cs typeface="Tw Cen MT"/>
                        </a:rPr>
                        <a:t> October through school office</a:t>
                      </a:r>
                      <a:endParaRPr sz="1400" dirty="0">
                        <a:solidFill>
                          <a:schemeClr val="tx1"/>
                        </a:solidFill>
                        <a:latin typeface="Tw Cen MT"/>
                        <a:cs typeface="Tw Cen MT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0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143000"/>
            <a:ext cx="6858634" cy="578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  <a:spcBef>
                <a:spcPts val="100"/>
              </a:spcBef>
            </a:pPr>
            <a:r>
              <a:rPr sz="1600" b="1" u="sng" spc="-30" dirty="0">
                <a:solidFill>
                  <a:schemeClr val="tx1"/>
                </a:solidFill>
                <a:latin typeface="Gill Sans MT" panose="020B0502020104020203" pitchFamily="34" charset="0"/>
              </a:rPr>
              <a:t>DESTINATION </a:t>
            </a:r>
            <a:r>
              <a:rPr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  <a:t>OF CHILDREN WHO LEFT  </a:t>
            </a:r>
            <a:br>
              <a:rPr lang="en-GB"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</a:br>
            <a:r>
              <a:rPr sz="1600" b="1" u="sng" spc="-35" dirty="0">
                <a:solidFill>
                  <a:schemeClr val="tx1"/>
                </a:solidFill>
                <a:latin typeface="Gill Sans MT" panose="020B0502020104020203" pitchFamily="34" charset="0"/>
              </a:rPr>
              <a:t>PARKSIDE </a:t>
            </a:r>
            <a:r>
              <a:rPr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  <a:t>COMMUNITY </a:t>
            </a:r>
            <a:r>
              <a:rPr sz="1600" b="1" u="sng" spc="-35" dirty="0">
                <a:solidFill>
                  <a:schemeClr val="tx1"/>
                </a:solidFill>
                <a:latin typeface="Gill Sans MT" panose="020B0502020104020203" pitchFamily="34" charset="0"/>
              </a:rPr>
              <a:t>PRIMARY </a:t>
            </a:r>
            <a:r>
              <a:rPr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  <a:t>SCHOOL</a:t>
            </a:r>
            <a:r>
              <a:rPr sz="1600" b="1" u="sng" spc="12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  <a:t>20</a:t>
            </a:r>
            <a:r>
              <a:rPr lang="en-GB" sz="1600" b="1" u="sng" spc="-5" dirty="0">
                <a:solidFill>
                  <a:schemeClr val="tx1"/>
                </a:solidFill>
                <a:latin typeface="Gill Sans MT" panose="020B0502020104020203" pitchFamily="34" charset="0"/>
              </a:rPr>
              <a:t>24</a:t>
            </a:r>
            <a:endParaRPr sz="1600" b="1" u="sng" spc="-5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394380-0B20-4B44-B1F9-9449A0ED8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801882"/>
              </p:ext>
            </p:extLst>
          </p:nvPr>
        </p:nvGraphicFramePr>
        <p:xfrm>
          <a:off x="1219200" y="2221729"/>
          <a:ext cx="6096000" cy="349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6075044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13221677"/>
                    </a:ext>
                  </a:extLst>
                </a:gridCol>
              </a:tblGrid>
              <a:tr h="507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Gill Sans MT" panose="020B0502020104020203" pitchFamily="34" charset="0"/>
                        </a:rPr>
                        <a:t>Hertswood</a:t>
                      </a: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 Academy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481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Parmiters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1583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Townsend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3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London Academy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1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303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Mount Grace Secondary School</a:t>
                      </a:r>
                      <a:endParaRPr lang="en-GB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Gill Sans MT" panose="020B0502020104020203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0444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>
                          <a:latin typeface="Gill Sans MT" panose="020B0502020104020203" pitchFamily="34" charset="0"/>
                        </a:rPr>
                        <a:t>Hertswood</a:t>
                      </a:r>
                      <a:r>
                        <a:rPr lang="en-GB" sz="1800" dirty="0">
                          <a:latin typeface="Gill Sans MT" panose="020B0502020104020203" pitchFamily="34" charset="0"/>
                        </a:rPr>
                        <a:t>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Gill Sans MT" panose="020B0502020104020203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0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Gill Sans MT" panose="020B0502020104020203" pitchFamily="34" charset="0"/>
                        </a:rPr>
                        <a:t> Queen’s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Gill Sans MT" panose="020B0502020104020203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148095"/>
                  </a:ext>
                </a:extLst>
              </a:tr>
              <a:tr h="12167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Gill Sans MT" panose="020B0502020104020203" pitchFamily="34" charset="0"/>
                        </a:rPr>
                        <a:t>Westfield Academy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1748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AAE4B-5FFE-411A-ACCF-45108100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2845" y="914400"/>
            <a:ext cx="226466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GB" sz="2000" b="1" u="sng" dirty="0">
                <a:latin typeface="Gill Sans MT" panose="020B0502020104020203" pitchFamily="34" charset="0"/>
              </a:rPr>
              <a:t>Before you apply </a:t>
            </a:r>
            <a:endParaRPr sz="2000" b="1" u="sng"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10714" y="1600200"/>
            <a:ext cx="5368925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indent="-1085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21285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Visit as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many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schools as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you</a:t>
            </a:r>
            <a:r>
              <a:rPr spc="-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can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Ofsted</a:t>
            </a:r>
            <a:r>
              <a:rPr spc="-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reports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school</a:t>
            </a:r>
            <a:r>
              <a:rPr spc="-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prospectus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Read admissions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criteria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for each</a:t>
            </a:r>
            <a:r>
              <a:rPr spc="-10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school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how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likely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it is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that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child will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offered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a  place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55575" indent="-1435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Look to see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how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many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places </a:t>
            </a:r>
            <a:r>
              <a:rPr spc="-15" dirty="0">
                <a:solidFill>
                  <a:srgbClr val="2E2B1F"/>
                </a:solidFill>
                <a:latin typeface="Gill Sans MT"/>
                <a:cs typeface="Gill Sans MT"/>
              </a:rPr>
              <a:t>are</a:t>
            </a:r>
            <a:r>
              <a:rPr spc="-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available</a:t>
            </a:r>
            <a:endParaRPr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dirty="0">
              <a:latin typeface="Times New Roman"/>
              <a:cs typeface="Times New Roman"/>
            </a:endParaRPr>
          </a:p>
          <a:p>
            <a:pPr marL="12700" marR="45085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Consider the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journey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to school – </a:t>
            </a:r>
            <a:r>
              <a:rPr spc="-5" dirty="0">
                <a:solidFill>
                  <a:srgbClr val="2E2B1F"/>
                </a:solidFill>
                <a:latin typeface="Gill Sans MT"/>
                <a:cs typeface="Gill Sans MT"/>
              </a:rPr>
              <a:t>dark winter</a:t>
            </a:r>
            <a:r>
              <a:rPr spc="-9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dirty="0">
                <a:solidFill>
                  <a:srgbClr val="2E2B1F"/>
                </a:solidFill>
                <a:latin typeface="Gill Sans MT"/>
                <a:cs typeface="Gill Sans MT"/>
              </a:rPr>
              <a:t>mornings  and</a:t>
            </a:r>
            <a:r>
              <a:rPr spc="-2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pc="-10" dirty="0">
                <a:solidFill>
                  <a:srgbClr val="2E2B1F"/>
                </a:solidFill>
                <a:latin typeface="Gill Sans MT"/>
                <a:cs typeface="Gill Sans MT"/>
              </a:rPr>
              <a:t>evenings</a:t>
            </a:r>
            <a:endParaRPr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AE2AE-ED9C-4660-916F-7CB08589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1066800"/>
            <a:ext cx="404114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66264" algn="l"/>
              </a:tabLst>
            </a:pPr>
            <a:r>
              <a:rPr sz="2400" b="1" u="sng" spc="-5" dirty="0">
                <a:latin typeface="Gill Sans MT" panose="020B0502020104020203" pitchFamily="34" charset="0"/>
              </a:rPr>
              <a:t>Completing</a:t>
            </a:r>
            <a:r>
              <a:rPr lang="en-GB" sz="2400" b="1" u="sng" spc="-5" dirty="0">
                <a:latin typeface="Gill Sans MT" panose="020B0502020104020203" pitchFamily="34" charset="0"/>
              </a:rPr>
              <a:t> </a:t>
            </a:r>
            <a:r>
              <a:rPr sz="2400" b="1" u="sng" dirty="0">
                <a:latin typeface="Gill Sans MT" panose="020B0502020104020203" pitchFamily="34" charset="0"/>
              </a:rPr>
              <a:t>the</a:t>
            </a:r>
            <a:r>
              <a:rPr sz="2400" b="1" u="sng" spc="-290" dirty="0">
                <a:latin typeface="Gill Sans MT" panose="020B0502020104020203" pitchFamily="34" charset="0"/>
              </a:rPr>
              <a:t> </a:t>
            </a:r>
            <a:r>
              <a:rPr sz="2400" b="1" u="sng" spc="-5" dirty="0">
                <a:latin typeface="Gill Sans MT" panose="020B0502020104020203" pitchFamily="34" charset="0"/>
              </a:rPr>
              <a:t>Application</a:t>
            </a:r>
            <a:endParaRPr sz="2400" b="1" u="sng"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76400" y="1808811"/>
            <a:ext cx="5215001" cy="444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indent="-71755">
              <a:lnSpc>
                <a:spcPts val="19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Complete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 online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form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via the county</a:t>
            </a:r>
            <a:r>
              <a:rPr sz="1600" spc="24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at:</a:t>
            </a:r>
            <a:r>
              <a:rPr lang="en-GB" sz="1600" dirty="0">
                <a:solidFill>
                  <a:srgbClr val="2E2B1F"/>
                </a:solidFill>
                <a:latin typeface="Gill Sans MT"/>
                <a:cs typeface="Gill Sans MT"/>
                <a:hlinkClick r:id="rId2"/>
              </a:rPr>
              <a:t>https://www.hertfordshire.gov.uk/services/schools-and-education/school-admissions/secondary-and-upper-schools/secondary-and-upper-school-places.aspx</a:t>
            </a:r>
            <a:endParaRPr lang="en-GB" sz="1600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L="83820" indent="-71755">
              <a:lnSpc>
                <a:spcPts val="1900"/>
              </a:lnSpc>
              <a:spcBef>
                <a:spcPts val="9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endParaRPr sz="1600" dirty="0">
              <a:latin typeface="Gill Sans MT"/>
              <a:cs typeface="Gill Sans MT"/>
            </a:endParaRPr>
          </a:p>
          <a:p>
            <a:pPr marL="83820" indent="-71755">
              <a:lnSpc>
                <a:spcPct val="100000"/>
              </a:lnSpc>
              <a:spcBef>
                <a:spcPts val="25"/>
              </a:spcBef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Paper applications should be downloaded and sent</a:t>
            </a:r>
            <a:r>
              <a:rPr sz="1600" spc="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to:</a:t>
            </a:r>
            <a:endParaRPr sz="16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Admissions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and</a:t>
            </a:r>
            <a:r>
              <a:rPr sz="1600" spc="-35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Transport </a:t>
            </a:r>
            <a:r>
              <a:rPr sz="1600" spc="-40" dirty="0">
                <a:solidFill>
                  <a:srgbClr val="2E2B1F"/>
                </a:solidFill>
                <a:latin typeface="Gill Sans MT"/>
                <a:cs typeface="Gill Sans MT"/>
              </a:rPr>
              <a:t>West</a:t>
            </a:r>
            <a:endParaRPr sz="1600" dirty="0">
              <a:latin typeface="Gill Sans MT"/>
              <a:cs typeface="Gill Sans MT"/>
            </a:endParaRPr>
          </a:p>
          <a:p>
            <a:pPr marL="12700" marR="3884929">
              <a:lnSpc>
                <a:spcPct val="100000"/>
              </a:lnSpc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Apsley</a:t>
            </a:r>
            <a:r>
              <a:rPr sz="1600" spc="-6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One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AP1104</a:t>
            </a:r>
            <a:endParaRPr sz="1600" dirty="0">
              <a:latin typeface="Gill Sans MT"/>
              <a:cs typeface="Gill Sans MT"/>
            </a:endParaRPr>
          </a:p>
          <a:p>
            <a:pPr marL="12700" marR="3312795">
              <a:lnSpc>
                <a:spcPct val="100000"/>
              </a:lnSpc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Brindley 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Way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Hemel</a:t>
            </a:r>
            <a:r>
              <a:rPr sz="1600" spc="-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Hempstead  HP4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9BF</a:t>
            </a:r>
            <a:endParaRPr sz="16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83820" indent="-71755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Submit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by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31st</a:t>
            </a:r>
            <a:r>
              <a:rPr sz="1600" spc="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October</a:t>
            </a:r>
            <a:endParaRPr sz="16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E2B1F"/>
              </a:buClr>
              <a:buFont typeface="Arial"/>
              <a:buChar char="•"/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3750"/>
              <a:buFont typeface="Arial"/>
              <a:buChar char="•"/>
              <a:tabLst>
                <a:tab pos="84455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SIF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(Supplementary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Forms)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Some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schools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require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this – check with each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individual school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collect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them at their open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days/evenings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or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download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them 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school’s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own</a:t>
            </a:r>
            <a:r>
              <a:rPr sz="1600" spc="10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website</a:t>
            </a:r>
            <a:endParaRPr sz="1600"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D80CB-0E1E-4EC3-A1DA-764385BF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95399" y="2286000"/>
            <a:ext cx="6349492" cy="3323987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Gill Sans MT" panose="020B0502020104020203" pitchFamily="34" charset="0"/>
              </a:rPr>
              <a:t>The admission rules for all schools in Hertfordshire can be found on line at:</a:t>
            </a:r>
          </a:p>
          <a:p>
            <a:r>
              <a:rPr lang="en-GB" dirty="0">
                <a:latin typeface="Gill Sans MT" panose="020B0502020104020203" pitchFamily="34" charset="0"/>
                <a:hlinkClick r:id="rId2"/>
              </a:rPr>
              <a:t>www.hertfordshire.gov.uk/schoolsdirectory</a:t>
            </a:r>
            <a:r>
              <a:rPr lang="en-GB" dirty="0">
                <a:latin typeface="Gill Sans MT" panose="020B0502020104020203" pitchFamily="34" charset="0"/>
              </a:rPr>
              <a:t>  or obtained from the schools direct. You need to read the full arrangements for the school you are interested in to get the complete picture.</a:t>
            </a:r>
          </a:p>
          <a:p>
            <a:r>
              <a:rPr lang="en-GB" dirty="0">
                <a:latin typeface="Gill Sans MT" panose="020B0502020104020203" pitchFamily="34" charset="0"/>
              </a:rPr>
              <a:t>Information about school’s transport via Hertfordshire can be found on the relevant local authority website. Website and contact details for neighbouring local authorities are available at:</a:t>
            </a:r>
          </a:p>
          <a:p>
            <a:r>
              <a:rPr lang="en-GB" dirty="0">
                <a:latin typeface="Gill Sans MT" panose="020B0502020104020203" pitchFamily="34" charset="0"/>
                <a:hlinkClick r:id="rId3"/>
              </a:rPr>
              <a:t>https://www.hertfordshire.gov.uk/services/schools-and-education/school-admissions/school-admissions-and-transport.aspx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5179" y="1277093"/>
            <a:ext cx="2669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Gill Sans MT" panose="020B0502020104020203" pitchFamily="34" charset="0"/>
              </a:rPr>
              <a:t>Admission Rules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9F445F-25D6-46AC-966C-7073FC74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NURTURING AND INSPIRING YOUNG MINDS TOWARDS A BRIGHT FUTURE</a:t>
            </a:r>
          </a:p>
        </p:txBody>
      </p:sp>
    </p:spTree>
    <p:extLst>
      <p:ext uri="{BB962C8B-B14F-4D97-AF65-F5344CB8AC3E}">
        <p14:creationId xmlns:p14="http://schemas.microsoft.com/office/powerpoint/2010/main" val="133225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717" y="1143000"/>
            <a:ext cx="3962400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u="sng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Other</a:t>
            </a:r>
            <a:r>
              <a:rPr sz="2400" u="sng" spc="-3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sz="2400" u="sng" spc="-10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Info</a:t>
            </a:r>
            <a:r>
              <a:rPr sz="2400" u="sng" spc="-23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lang="en-GB" sz="2400" u="sng" spc="-23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sz="2400" u="sng" spc="-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About</a:t>
            </a:r>
            <a:r>
              <a:rPr sz="2400" u="sng" spc="-35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lang="en-GB" sz="2400" u="sng" spc="-35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sz="2400" u="sng" spc="-75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Your</a:t>
            </a:r>
            <a:r>
              <a:rPr sz="2400" u="sng" spc="-30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 </a:t>
            </a:r>
            <a:r>
              <a:rPr sz="2400" u="sng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Child</a:t>
            </a:r>
            <a:endParaRPr sz="2400"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8212" y="2133600"/>
            <a:ext cx="442341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623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If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a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statement of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SEN  (Special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Educational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Need)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or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is in</a:t>
            </a:r>
            <a:r>
              <a:rPr sz="1800" b="1" spc="-12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the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care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of LA (Local Authority) </a:t>
            </a:r>
            <a:r>
              <a:rPr sz="1800" b="1" spc="-2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must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declare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this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on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the</a:t>
            </a:r>
            <a:r>
              <a:rPr sz="1800" b="1" spc="-3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form.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E2B1F"/>
              </a:buClr>
              <a:buFont typeface="Arial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98425">
              <a:lnSpc>
                <a:spcPct val="100000"/>
              </a:lnSpc>
              <a:spcBef>
                <a:spcPts val="5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Where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is in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care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letter </a:t>
            </a:r>
            <a:r>
              <a:rPr sz="1800" spc="-15" dirty="0">
                <a:solidFill>
                  <a:srgbClr val="2E2B1F"/>
                </a:solidFill>
                <a:latin typeface="Gill Sans MT"/>
                <a:cs typeface="Gill Sans MT"/>
              </a:rPr>
              <a:t>from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the LA  or Social </a:t>
            </a:r>
            <a:r>
              <a:rPr sz="1800" spc="-40" dirty="0">
                <a:solidFill>
                  <a:srgbClr val="2E2B1F"/>
                </a:solidFill>
                <a:latin typeface="Gill Sans MT"/>
                <a:cs typeface="Gill Sans MT"/>
              </a:rPr>
              <a:t>Worker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to</a:t>
            </a:r>
            <a:r>
              <a:rPr sz="1800" spc="-28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confirm 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this.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Where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been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previously looked </a:t>
            </a:r>
            <a:r>
              <a:rPr sz="1800" spc="-35" dirty="0">
                <a:solidFill>
                  <a:srgbClr val="2E2B1F"/>
                </a:solidFill>
                <a:latin typeface="Gill Sans MT"/>
                <a:cs typeface="Gill Sans MT"/>
              </a:rPr>
              <a:t>after, 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documentation 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</a:t>
            </a:r>
            <a:r>
              <a:rPr sz="1800" spc="-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provided.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D6A44-6B89-4741-98BF-AFC2AF04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46020" y="1470630"/>
            <a:ext cx="4251960" cy="446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92710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In very </a:t>
            </a:r>
            <a:r>
              <a:rPr sz="1800" b="1" spc="-15" dirty="0">
                <a:solidFill>
                  <a:srgbClr val="2E2B1F"/>
                </a:solidFill>
                <a:latin typeface="Gill Sans MT"/>
                <a:cs typeface="Gill Sans MT"/>
              </a:rPr>
              <a:t>rare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cases a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child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can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be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given 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priority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to a particular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school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where  there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is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evidence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to demonstrate 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exceptional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medical/social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reasons</a:t>
            </a:r>
            <a:r>
              <a:rPr sz="1800" b="1" spc="-1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25" dirty="0">
                <a:solidFill>
                  <a:srgbClr val="2E2B1F"/>
                </a:solidFill>
                <a:latin typeface="Gill Sans MT"/>
                <a:cs typeface="Gill Sans MT"/>
              </a:rPr>
              <a:t>why  </a:t>
            </a:r>
            <a:r>
              <a:rPr sz="1800" b="1" spc="-10" dirty="0">
                <a:solidFill>
                  <a:srgbClr val="2E2B1F"/>
                </a:solidFill>
                <a:latin typeface="Gill Sans MT"/>
                <a:cs typeface="Gill Sans MT"/>
              </a:rPr>
              <a:t>only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ONE particular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school </a:t>
            </a:r>
            <a:r>
              <a:rPr sz="1800" b="1" dirty="0">
                <a:solidFill>
                  <a:srgbClr val="2E2B1F"/>
                </a:solidFill>
                <a:latin typeface="Gill Sans MT"/>
                <a:cs typeface="Gill Sans MT"/>
              </a:rPr>
              <a:t>can meet  their</a:t>
            </a:r>
            <a:r>
              <a:rPr sz="1800" b="1" spc="-1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b="1" spc="-5" dirty="0">
                <a:solidFill>
                  <a:srgbClr val="2E2B1F"/>
                </a:solidFill>
                <a:latin typeface="Gill Sans MT"/>
                <a:cs typeface="Gill Sans MT"/>
              </a:rPr>
              <a:t>needs.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E2B1F"/>
              </a:buClr>
              <a:buFont typeface="Arial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287020" algn="just">
              <a:lnSpc>
                <a:spcPct val="100000"/>
              </a:lnSpc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Evidence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has to be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provided by </a:t>
            </a:r>
            <a:r>
              <a:rPr sz="1800" spc="-95" dirty="0">
                <a:solidFill>
                  <a:srgbClr val="2E2B1F"/>
                </a:solidFill>
                <a:latin typeface="Gill Sans MT"/>
                <a:cs typeface="Gill Sans MT"/>
              </a:rPr>
              <a:t>GP,</a:t>
            </a:r>
            <a:r>
              <a:rPr sz="1800" spc="-23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social  </a:t>
            </a:r>
            <a:r>
              <a:rPr sz="1800" spc="-15" dirty="0">
                <a:solidFill>
                  <a:srgbClr val="2E2B1F"/>
                </a:solidFill>
                <a:latin typeface="Gill Sans MT"/>
                <a:cs typeface="Gill Sans MT"/>
              </a:rPr>
              <a:t>worker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or other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appropriate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independent  professional.</a:t>
            </a:r>
            <a:endParaRPr sz="1800" dirty="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E2B1F"/>
              </a:buClr>
              <a:buFont typeface="Arial"/>
              <a:buChar char="•"/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93980" algn="l"/>
              </a:tabLst>
            </a:pP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The connection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between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child’s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need  and the school chosen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be made and</a:t>
            </a:r>
            <a:r>
              <a:rPr sz="1800" spc="-204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 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must demonstrate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why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this school can meet  </a:t>
            </a:r>
            <a:r>
              <a:rPr sz="1800" spc="-10" dirty="0">
                <a:solidFill>
                  <a:srgbClr val="2E2B1F"/>
                </a:solidFill>
                <a:latin typeface="Gill Sans MT"/>
                <a:cs typeface="Gill Sans MT"/>
              </a:rPr>
              <a:t>your </a:t>
            </a:r>
            <a:r>
              <a:rPr sz="1800" spc="-25" dirty="0">
                <a:solidFill>
                  <a:srgbClr val="2E2B1F"/>
                </a:solidFill>
                <a:latin typeface="Gill Sans MT"/>
                <a:cs typeface="Gill Sans MT"/>
              </a:rPr>
              <a:t>child’s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needs </a:t>
            </a:r>
            <a:r>
              <a:rPr sz="1800" spc="-5" dirty="0">
                <a:solidFill>
                  <a:srgbClr val="2E2B1F"/>
                </a:solidFill>
                <a:latin typeface="Gill Sans MT"/>
                <a:cs typeface="Gill Sans MT"/>
              </a:rPr>
              <a:t>while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no other school</a:t>
            </a:r>
            <a:r>
              <a:rPr sz="1800" spc="-6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800" dirty="0">
                <a:solidFill>
                  <a:srgbClr val="2E2B1F"/>
                </a:solidFill>
                <a:latin typeface="Gill Sans MT"/>
                <a:cs typeface="Gill Sans MT"/>
              </a:rPr>
              <a:t>can.</a:t>
            </a:r>
            <a:endParaRPr sz="1800" dirty="0">
              <a:latin typeface="Gill Sans MT"/>
              <a:cs typeface="Gill Sans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30E7-2DF5-02D7-5BDB-60A4310C7086}"/>
              </a:ext>
            </a:extLst>
          </p:cNvPr>
          <p:cNvSpPr txBox="1"/>
          <p:nvPr/>
        </p:nvSpPr>
        <p:spPr>
          <a:xfrm>
            <a:off x="2427591" y="914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800" b="1" u="sng" dirty="0"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Exceptional Social/Medical</a:t>
            </a:r>
            <a:r>
              <a:rPr lang="en-GB" sz="1800" b="1" u="sng" spc="-90" dirty="0"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 </a:t>
            </a:r>
            <a:r>
              <a:rPr lang="en-GB" sz="1800" b="1" u="sng" dirty="0">
                <a:uFill>
                  <a:solidFill>
                    <a:srgbClr val="2E2B1F"/>
                  </a:solidFill>
                </a:uFill>
                <a:latin typeface="Gill Sans MT"/>
                <a:cs typeface="Gill Sans MT"/>
              </a:rPr>
              <a:t>Need</a:t>
            </a:r>
            <a:endParaRPr lang="en-GB" sz="1800"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668DE-5181-4428-B038-04FCC576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838200"/>
            <a:ext cx="547649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2000" u="sng" dirty="0">
                <a:uFill>
                  <a:solidFill>
                    <a:srgbClr val="2E2B1F"/>
                  </a:solidFill>
                </a:uFill>
                <a:latin typeface="Gill Sans MT" panose="020B0502020104020203" pitchFamily="34" charset="0"/>
              </a:rPr>
              <a:t>Children living at more than one address</a:t>
            </a:r>
            <a:endParaRPr sz="2000" u="sng" dirty="0">
              <a:latin typeface="Gill Sans MT" panose="020B0502020104020203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311841"/>
            <a:ext cx="7696199" cy="5227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GB" sz="1400" dirty="0">
                <a:latin typeface="Gill Sans MT" panose="020B0502020104020203" pitchFamily="34" charset="0"/>
              </a:rPr>
              <a:t>Use the address where the child lives most of the time, if they live at more than one address (for example, due to parents separating).</a:t>
            </a:r>
          </a:p>
          <a:p>
            <a:r>
              <a:rPr lang="en-GB" sz="1400" b="1" dirty="0">
                <a:latin typeface="Gill Sans MT" panose="020B0502020104020203" pitchFamily="34" charset="0"/>
              </a:rPr>
              <a:t>Schools will only accept 1 application for each child.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a child lives at 2 addresses equally, the county will use the address of the parent or carer who claims the Child Benefit or Child Tax Credit. This is considered the child's main address.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you don't get Child Benefit or Child Tax Credit, the county will ask you for alternative documentation.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the child's living arrangements change after you apply and they now spend the majority of the week living with a different parent at a different address, send the county evidence of the child's new permanent address. They can't use it for allocation purposes otherwise.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This evidence must show that the child lives at the address and that the new arrangement is permanent.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the county receive more than 1 application with different details and </a:t>
            </a:r>
            <a:r>
              <a:rPr lang="en-GB" sz="1400" b="1" dirty="0">
                <a:latin typeface="Gill Sans MT" panose="020B0502020104020203" pitchFamily="34" charset="0"/>
              </a:rPr>
              <a:t>parents don't agree</a:t>
            </a:r>
            <a:r>
              <a:rPr lang="en-GB" sz="1400" dirty="0">
                <a:latin typeface="Gill Sans MT" panose="020B0502020104020203" pitchFamily="34" charset="0"/>
              </a:rPr>
              <a:t>, they'll use the address of the parent who claims the Child Benefit or Child Tax Credit.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If submit a paper application and an online application for the same child, the county will process the online application.</a:t>
            </a:r>
            <a:br>
              <a:rPr lang="en-GB" sz="1400" dirty="0">
                <a:latin typeface="Gill Sans MT" panose="020B0502020104020203" pitchFamily="34" charset="0"/>
              </a:rPr>
            </a:br>
            <a:br>
              <a:rPr lang="en-GB" sz="1400" dirty="0">
                <a:latin typeface="Gill Sans MT" panose="020B0502020104020203" pitchFamily="34" charset="0"/>
              </a:rPr>
            </a:br>
            <a:r>
              <a:rPr lang="en-GB" sz="1400" dirty="0">
                <a:latin typeface="Gill Sans MT" panose="020B0502020104020203" pitchFamily="34" charset="0"/>
              </a:rPr>
              <a:t>Contact the county if your child’s address has been disputed and you have court documentation to support their current address and / or living arrangements.</a:t>
            </a:r>
          </a:p>
          <a:p>
            <a:pPr marL="12700" marR="546735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Gill Sans MT"/>
              <a:cs typeface="Gill Sans M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32A40-0468-48E0-8E81-84421C7C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1055132"/>
            <a:ext cx="6685994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Which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address to</a:t>
            </a:r>
            <a:r>
              <a:rPr sz="1400" b="1" spc="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use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Give your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child's permanent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the time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</a:t>
            </a:r>
            <a:r>
              <a:rPr sz="1400" spc="-4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apply.</a:t>
            </a:r>
            <a:endParaRPr sz="1400" dirty="0">
              <a:latin typeface="Tw Cen MT"/>
              <a:cs typeface="Tw Cen MT"/>
            </a:endParaRPr>
          </a:p>
          <a:p>
            <a:pPr marL="12700" marR="1661795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move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after applying,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send us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new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address. 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can</a:t>
            </a:r>
            <a:r>
              <a:rPr sz="1400" spc="2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be:</a:t>
            </a:r>
            <a:endParaRPr sz="1400" dirty="0">
              <a:latin typeface="Tw Cen MT"/>
              <a:cs typeface="Tw Cen MT"/>
            </a:endParaRPr>
          </a:p>
          <a:p>
            <a:pPr marL="12700" marR="45720">
              <a:lnSpc>
                <a:spcPct val="100000"/>
              </a:lnSpc>
            </a:pP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solicitor's letter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upon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(exchange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contracts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accepted)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confirming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date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was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or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before </a:t>
            </a:r>
            <a:r>
              <a:rPr lang="en-GB" sz="1400" b="1" spc="-10" dirty="0">
                <a:solidFill>
                  <a:srgbClr val="2E2B1F"/>
                </a:solidFill>
                <a:latin typeface="Tw Cen MT"/>
                <a:cs typeface="Tw Cen MT"/>
              </a:rPr>
              <a:t>2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December 20</a:t>
            </a:r>
            <a:r>
              <a:rPr lang="en-GB" sz="1400" b="1" spc="-5" dirty="0">
                <a:solidFill>
                  <a:srgbClr val="2E2B1F"/>
                </a:solidFill>
                <a:latin typeface="Tw Cen MT"/>
                <a:cs typeface="Tw Cen MT"/>
              </a:rPr>
              <a:t>24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or 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signed rental agreement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(for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least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12 months)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showing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start 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tenancy on or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before</a:t>
            </a:r>
            <a:r>
              <a:rPr lang="en-GB" sz="1400" spc="-10" dirty="0">
                <a:solidFill>
                  <a:srgbClr val="2E2B1F"/>
                </a:solidFill>
                <a:latin typeface="Tw Cen MT"/>
                <a:cs typeface="Tw Cen MT"/>
              </a:rPr>
              <a:t> 2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December</a:t>
            </a:r>
            <a:r>
              <a:rPr sz="1400" b="1" spc="2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20</a:t>
            </a:r>
            <a:r>
              <a:rPr lang="en-GB" sz="1400" b="1" spc="-5" dirty="0">
                <a:solidFill>
                  <a:srgbClr val="2E2B1F"/>
                </a:solidFill>
                <a:latin typeface="Tw Cen MT"/>
                <a:cs typeface="Tw Cen MT"/>
              </a:rPr>
              <a:t>24</a:t>
            </a:r>
            <a:endParaRPr sz="14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marR="741045">
              <a:lnSpc>
                <a:spcPct val="100000"/>
              </a:lnSpc>
            </a:pPr>
            <a:r>
              <a:rPr sz="1400" spc="-3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must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also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send </a:t>
            </a:r>
            <a:r>
              <a:rPr lang="en-GB" sz="1400" dirty="0">
                <a:solidFill>
                  <a:srgbClr val="2E2B1F"/>
                </a:solidFill>
                <a:latin typeface="Tw Cen MT"/>
                <a:cs typeface="Tw Cen MT"/>
              </a:rPr>
              <a:t>the county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proof </a:t>
            </a:r>
            <a:r>
              <a:rPr sz="1400" b="1" spc="5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and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your child live </a:t>
            </a:r>
            <a:r>
              <a:rPr sz="1400" b="1" spc="10" dirty="0">
                <a:solidFill>
                  <a:srgbClr val="2E2B1F"/>
                </a:solidFill>
                <a:latin typeface="Tw Cen MT"/>
                <a:cs typeface="Tw Cen MT"/>
              </a:rPr>
              <a:t>at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b="1" spc="-10" dirty="0">
                <a:solidFill>
                  <a:srgbClr val="2E2B1F"/>
                </a:solidFill>
                <a:latin typeface="Tw Cen MT"/>
                <a:cs typeface="Tw Cen MT"/>
              </a:rPr>
              <a:t>new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address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.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It's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enough to simply change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online</a:t>
            </a:r>
            <a:r>
              <a:rPr sz="1400" spc="-6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application.</a:t>
            </a:r>
            <a:endParaRPr sz="1400" dirty="0">
              <a:latin typeface="Tw Cen MT"/>
              <a:cs typeface="Tw Cen MT"/>
            </a:endParaRPr>
          </a:p>
          <a:p>
            <a:pPr marL="12700" marR="52705">
              <a:lnSpc>
                <a:spcPct val="100000"/>
              </a:lnSpc>
            </a:pPr>
            <a:r>
              <a:rPr sz="1400" spc="-50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can't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use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new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allocation purposes 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receive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completion date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or tenancy start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date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(along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with evidence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are living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there)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later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than </a:t>
            </a:r>
            <a:r>
              <a:rPr lang="en-GB" sz="1400" dirty="0">
                <a:solidFill>
                  <a:srgbClr val="2E2B1F"/>
                </a:solidFill>
                <a:latin typeface="Tw Cen MT"/>
                <a:cs typeface="Tw Cen MT"/>
              </a:rPr>
              <a:t>2nd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December</a:t>
            </a:r>
            <a:r>
              <a:rPr sz="1400" spc="-2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20</a:t>
            </a:r>
            <a:r>
              <a:rPr lang="en-GB" sz="1400" spc="-5" dirty="0">
                <a:solidFill>
                  <a:srgbClr val="2E2B1F"/>
                </a:solidFill>
                <a:latin typeface="Tw Cen MT"/>
                <a:cs typeface="Tw Cen MT"/>
              </a:rPr>
              <a:t>24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.</a:t>
            </a:r>
            <a:endParaRPr sz="1400" dirty="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Fraudulent addresses or false</a:t>
            </a:r>
            <a:r>
              <a:rPr sz="1400" b="1" spc="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information</a:t>
            </a:r>
            <a:endParaRPr sz="1400" dirty="0">
              <a:latin typeface="Tw Cen MT"/>
              <a:cs typeface="Tw Cen MT"/>
            </a:endParaRPr>
          </a:p>
          <a:p>
            <a:pPr marL="12700" marR="5080">
              <a:lnSpc>
                <a:spcPct val="100000"/>
              </a:lnSpc>
            </a:pPr>
            <a:r>
              <a:rPr lang="en-GB" sz="1400" spc="-50" dirty="0">
                <a:solidFill>
                  <a:srgbClr val="2E2B1F"/>
                </a:solidFill>
                <a:latin typeface="Tw Cen MT"/>
                <a:cs typeface="Tw Cen MT"/>
              </a:rPr>
              <a:t>The county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may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ask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proof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at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any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time. </a:t>
            </a:r>
            <a:r>
              <a:rPr lang="en-GB" sz="1400" spc="-50" dirty="0">
                <a:solidFill>
                  <a:srgbClr val="2E2B1F"/>
                </a:solidFill>
                <a:latin typeface="Tw Cen MT"/>
                <a:cs typeface="Tw Cen MT"/>
              </a:rPr>
              <a:t>They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will withdraw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offer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of a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if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find a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fraudulent 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has been</a:t>
            </a:r>
            <a:r>
              <a:rPr sz="1400" spc="1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used.</a:t>
            </a:r>
            <a:endParaRPr sz="1400" dirty="0">
              <a:latin typeface="Tw Cen MT"/>
              <a:cs typeface="Tw Cen MT"/>
            </a:endParaRPr>
          </a:p>
          <a:p>
            <a:pPr marL="12700" marR="309880">
              <a:lnSpc>
                <a:spcPct val="100000"/>
              </a:lnSpc>
            </a:pPr>
            <a:endParaRPr lang="en-GB" sz="1400" b="1" spc="-15" dirty="0">
              <a:solidFill>
                <a:srgbClr val="2E2B1F"/>
              </a:solidFill>
              <a:latin typeface="Tw Cen MT"/>
              <a:cs typeface="Tw Cen MT"/>
            </a:endParaRPr>
          </a:p>
          <a:p>
            <a:pPr marL="12700" marR="309880">
              <a:lnSpc>
                <a:spcPct val="100000"/>
              </a:lnSpc>
            </a:pPr>
            <a:r>
              <a:rPr sz="1400" b="1" spc="-15" dirty="0">
                <a:solidFill>
                  <a:srgbClr val="2E2B1F"/>
                </a:solidFill>
                <a:latin typeface="Tw Cen MT"/>
                <a:cs typeface="Tw Cen MT"/>
              </a:rPr>
              <a:t>Tell </a:t>
            </a:r>
            <a:r>
              <a:rPr lang="en-GB" sz="1400" b="1" spc="-15" dirty="0">
                <a:solidFill>
                  <a:srgbClr val="2E2B1F"/>
                </a:solidFill>
                <a:latin typeface="Tw Cen MT"/>
                <a:cs typeface="Tw Cen MT"/>
              </a:rPr>
              <a:t>the county</a:t>
            </a:r>
            <a:r>
              <a:rPr sz="1400" b="1" dirty="0">
                <a:solidFill>
                  <a:srgbClr val="2E2B1F"/>
                </a:solidFill>
                <a:latin typeface="Tw Cen MT"/>
                <a:cs typeface="Tw Cen MT"/>
              </a:rPr>
              <a:t> if </a:t>
            </a:r>
            <a:r>
              <a:rPr sz="1400" b="1" spc="-5" dirty="0">
                <a:solidFill>
                  <a:srgbClr val="2E2B1F"/>
                </a:solidFill>
                <a:latin typeface="Tw Cen MT"/>
                <a:cs typeface="Tw Cen MT"/>
              </a:rPr>
              <a:t>you </a:t>
            </a:r>
            <a:r>
              <a:rPr sz="1400" b="1" spc="-15" dirty="0">
                <a:solidFill>
                  <a:srgbClr val="2E2B1F"/>
                </a:solidFill>
                <a:latin typeface="Tw Cen MT"/>
                <a:cs typeface="Tw Cen MT"/>
              </a:rPr>
              <a:t>move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during 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process.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It's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not enough to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just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change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address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on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your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online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application</a:t>
            </a:r>
            <a:r>
              <a:rPr lang="en-GB" sz="1400" spc="-5" dirty="0">
                <a:solidFill>
                  <a:srgbClr val="2E2B1F"/>
                </a:solidFill>
                <a:latin typeface="Tw Cen MT"/>
                <a:cs typeface="Tw Cen MT"/>
              </a:rPr>
              <a:t>. The county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may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also withdraw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offers if information is deliberately</a:t>
            </a:r>
            <a:r>
              <a:rPr sz="1400" spc="90" dirty="0">
                <a:solidFill>
                  <a:srgbClr val="2E2B1F"/>
                </a:solidFill>
                <a:latin typeface="Tw Cen MT"/>
                <a:cs typeface="Tw Cen MT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withheld.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If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a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school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place </a:t>
            </a:r>
            <a:r>
              <a:rPr sz="1400" spc="-20" dirty="0">
                <a:solidFill>
                  <a:srgbClr val="2E2B1F"/>
                </a:solidFill>
                <a:latin typeface="Tw Cen MT"/>
                <a:cs typeface="Tw Cen MT"/>
              </a:rPr>
              <a:t>was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allocated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to an older </a:t>
            </a:r>
            <a:r>
              <a:rPr sz="1400" spc="5" dirty="0">
                <a:solidFill>
                  <a:srgbClr val="2E2B1F"/>
                </a:solidFill>
                <a:latin typeface="Tw Cen MT"/>
                <a:cs typeface="Tw Cen MT"/>
              </a:rPr>
              <a:t>child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using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fraudulent information,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we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won't</a:t>
            </a:r>
            <a:endParaRPr sz="1400" dirty="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consider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sibling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rule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for </a:t>
            </a:r>
            <a:r>
              <a:rPr sz="1400" spc="-15" dirty="0">
                <a:solidFill>
                  <a:srgbClr val="2E2B1F"/>
                </a:solidFill>
                <a:latin typeface="Tw Cen MT"/>
                <a:cs typeface="Tw Cen MT"/>
              </a:rPr>
              <a:t>any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children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applying in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the future </a:t>
            </a:r>
            <a:r>
              <a:rPr sz="1400" spc="-10" dirty="0">
                <a:solidFill>
                  <a:srgbClr val="2E2B1F"/>
                </a:solidFill>
                <a:latin typeface="Tw Cen MT"/>
                <a:cs typeface="Tw Cen MT"/>
              </a:rPr>
              <a:t>from </a:t>
            </a:r>
            <a:r>
              <a:rPr sz="1400" dirty="0">
                <a:solidFill>
                  <a:srgbClr val="2E2B1F"/>
                </a:solidFill>
                <a:latin typeface="Tw Cen MT"/>
                <a:cs typeface="Tw Cen MT"/>
              </a:rPr>
              <a:t>that </a:t>
            </a:r>
            <a:r>
              <a:rPr sz="1400" spc="-5" dirty="0">
                <a:solidFill>
                  <a:srgbClr val="2E2B1F"/>
                </a:solidFill>
                <a:latin typeface="Tw Cen MT"/>
                <a:cs typeface="Tw Cen MT"/>
              </a:rPr>
              <a:t>family</a:t>
            </a:r>
            <a:endParaRPr sz="1400" dirty="0">
              <a:latin typeface="Tw Cen MT"/>
              <a:cs typeface="Tw Cen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7C196-FF1E-7B73-8343-8E66E9A4A502}"/>
              </a:ext>
            </a:extLst>
          </p:cNvPr>
          <p:cNvSpPr txBox="1"/>
          <p:nvPr/>
        </p:nvSpPr>
        <p:spPr>
          <a:xfrm flipH="1">
            <a:off x="2514600" y="685800"/>
            <a:ext cx="326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Gill Sans MT" panose="020B0502020104020203" pitchFamily="34" charset="0"/>
              </a:rPr>
              <a:t>MOVING HOUSE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6D75F-1FAF-4639-A678-1036386E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0430" y="1238310"/>
            <a:ext cx="7343140" cy="49263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5"/>
              </a:spcBef>
            </a:pPr>
            <a:endParaRPr sz="1600" dirty="0">
              <a:latin typeface="Gill Sans MT"/>
              <a:cs typeface="Gill Sans MT"/>
            </a:endParaRPr>
          </a:p>
          <a:p>
            <a:pPr marL="387985" indent="-287020">
              <a:lnSpc>
                <a:spcPts val="1910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b="1" spc="-5" dirty="0">
                <a:solidFill>
                  <a:srgbClr val="2E2B1F"/>
                </a:solidFill>
                <a:latin typeface="Gill Sans MT"/>
                <a:cs typeface="Gill Sans MT"/>
              </a:rPr>
              <a:t>Select 4 </a:t>
            </a:r>
            <a:r>
              <a:rPr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preferences </a:t>
            </a:r>
            <a:r>
              <a:rPr sz="1600" b="1" spc="-5" dirty="0">
                <a:solidFill>
                  <a:srgbClr val="2E2B1F"/>
                </a:solidFill>
                <a:latin typeface="Gill Sans MT"/>
                <a:cs typeface="Gill Sans MT"/>
              </a:rPr>
              <a:t>based on all of the information </a:t>
            </a:r>
            <a:r>
              <a:rPr sz="1600" b="1" spc="-20" dirty="0">
                <a:solidFill>
                  <a:srgbClr val="2E2B1F"/>
                </a:solidFill>
                <a:latin typeface="Gill Sans MT"/>
                <a:cs typeface="Gill Sans MT"/>
              </a:rPr>
              <a:t>you </a:t>
            </a:r>
            <a:r>
              <a:rPr sz="1600" b="1" spc="-30" dirty="0">
                <a:solidFill>
                  <a:srgbClr val="2E2B1F"/>
                </a:solidFill>
                <a:latin typeface="Gill Sans MT"/>
                <a:cs typeface="Gill Sans MT"/>
              </a:rPr>
              <a:t>have</a:t>
            </a:r>
            <a:r>
              <a:rPr sz="1600" b="1" spc="18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gathered</a:t>
            </a:r>
            <a:r>
              <a:rPr lang="en-GB" sz="1600" b="1" spc="-10" dirty="0">
                <a:solidFill>
                  <a:srgbClr val="2E2B1F"/>
                </a:solidFill>
                <a:latin typeface="Gill Sans MT"/>
                <a:cs typeface="Gill Sans MT"/>
              </a:rPr>
              <a:t> and rank them according to preference</a:t>
            </a:r>
            <a:endParaRPr sz="1600" b="1" dirty="0">
              <a:latin typeface="Gill Sans MT"/>
              <a:cs typeface="Gill Sans MT"/>
            </a:endParaRPr>
          </a:p>
          <a:p>
            <a:pPr marL="387985" indent="-287020">
              <a:lnSpc>
                <a:spcPts val="1905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Apply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online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at</a:t>
            </a:r>
            <a:r>
              <a:rPr sz="1600" spc="55" dirty="0">
                <a:solidFill>
                  <a:srgbClr val="D25713"/>
                </a:solidFill>
                <a:latin typeface="Gill Sans MT"/>
                <a:cs typeface="Gill Sans MT"/>
              </a:rPr>
              <a:t> </a:t>
            </a:r>
            <a:r>
              <a:rPr sz="1600" u="heavy" spc="-1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2"/>
              </a:rPr>
              <a:t>https://www.hertfordshire.gov.uk/services/schools-and-</a:t>
            </a:r>
            <a:endParaRPr sz="1600" dirty="0">
              <a:latin typeface="Calibri"/>
              <a:cs typeface="Calibri"/>
            </a:endParaRPr>
          </a:p>
          <a:p>
            <a:pPr marL="387985">
              <a:lnSpc>
                <a:spcPts val="1914"/>
              </a:lnSpc>
            </a:pPr>
            <a:r>
              <a:rPr sz="1600" u="heavy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education/school-admissions/secondary-and-upper-schools/secondary-and-upper-</a:t>
            </a:r>
            <a:endParaRPr sz="1600" dirty="0">
              <a:latin typeface="Calibri"/>
              <a:cs typeface="Calibri"/>
            </a:endParaRPr>
          </a:p>
          <a:p>
            <a:pPr marL="387985">
              <a:lnSpc>
                <a:spcPct val="100000"/>
              </a:lnSpc>
              <a:spcBef>
                <a:spcPts val="10"/>
              </a:spcBef>
            </a:pPr>
            <a:r>
              <a:rPr sz="1600" u="heavy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libri"/>
                <a:cs typeface="Calibri"/>
                <a:hlinkClick r:id="rId3"/>
              </a:rPr>
              <a:t>school-places.aspx</a:t>
            </a:r>
            <a:r>
              <a:rPr sz="1600" spc="-10" dirty="0">
                <a:solidFill>
                  <a:srgbClr val="D25713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or send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 paper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application by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phoning 0300 123</a:t>
            </a:r>
            <a:r>
              <a:rPr sz="1600" spc="17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4043</a:t>
            </a:r>
            <a:endParaRPr sz="1600" dirty="0">
              <a:latin typeface="Gill Sans MT"/>
              <a:cs typeface="Gill Sans MT"/>
            </a:endParaRPr>
          </a:p>
          <a:p>
            <a:pPr marL="387985" indent="-28702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Applications </a:t>
            </a: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OPEN on SEPTEMBER 1</a:t>
            </a:r>
            <a:r>
              <a:rPr lang="en-GB" sz="1600" spc="-5" baseline="30000" dirty="0">
                <a:solidFill>
                  <a:srgbClr val="2E2B1F"/>
                </a:solidFill>
                <a:latin typeface="Gill Sans MT"/>
                <a:cs typeface="Gill Sans MT"/>
              </a:rPr>
              <a:t>st</a:t>
            </a: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 and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MUST be completed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by </a:t>
            </a:r>
            <a:r>
              <a:rPr sz="1600" spc="5" dirty="0">
                <a:solidFill>
                  <a:srgbClr val="2E2B1F"/>
                </a:solidFill>
                <a:latin typeface="Gill Sans MT"/>
                <a:cs typeface="Gill Sans MT"/>
              </a:rPr>
              <a:t>31</a:t>
            </a:r>
            <a:r>
              <a:rPr sz="1575" spc="7" baseline="26455" dirty="0">
                <a:solidFill>
                  <a:srgbClr val="2E2B1F"/>
                </a:solidFill>
                <a:latin typeface="Gill Sans MT"/>
                <a:cs typeface="Gill Sans MT"/>
              </a:rPr>
              <a:t>st</a:t>
            </a:r>
            <a:r>
              <a:rPr sz="1575" spc="330" baseline="2645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lang="en-GB" sz="1600" spc="-10" dirty="0">
                <a:solidFill>
                  <a:srgbClr val="2E2B1F"/>
                </a:solidFill>
                <a:latin typeface="Gill Sans MT"/>
                <a:cs typeface="Gill Sans MT"/>
              </a:rPr>
              <a:t>OCTOBER 2024</a:t>
            </a:r>
            <a:endParaRPr sz="1600" dirty="0">
              <a:latin typeface="Gill Sans MT"/>
              <a:cs typeface="Gill Sans MT"/>
            </a:endParaRPr>
          </a:p>
          <a:p>
            <a:pPr marL="387985" marR="3548379" indent="-387985">
              <a:lnSpc>
                <a:spcPct val="100000"/>
              </a:lnSpc>
              <a:buFont typeface="Arial"/>
              <a:buChar char="•"/>
              <a:tabLst>
                <a:tab pos="387985" algn="l"/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Paper applications should be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returned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to: 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Admissions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25" dirty="0">
                <a:solidFill>
                  <a:srgbClr val="2E2B1F"/>
                </a:solidFill>
                <a:latin typeface="Gill Sans MT"/>
                <a:cs typeface="Gill Sans MT"/>
              </a:rPr>
              <a:t>Transport </a:t>
            </a:r>
            <a:r>
              <a:rPr sz="1600" spc="-40" dirty="0">
                <a:solidFill>
                  <a:srgbClr val="2E2B1F"/>
                </a:solidFill>
                <a:latin typeface="Gill Sans MT"/>
                <a:cs typeface="Gill Sans MT"/>
              </a:rPr>
              <a:t>West  </a:t>
            </a:r>
            <a:r>
              <a:rPr sz="1600" spc="-10" dirty="0" err="1">
                <a:solidFill>
                  <a:srgbClr val="2E2B1F"/>
                </a:solidFill>
                <a:latin typeface="Gill Sans MT"/>
                <a:cs typeface="Gill Sans MT"/>
              </a:rPr>
              <a:t>Apsley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One</a:t>
            </a:r>
            <a:endParaRPr lang="en-GB" sz="1600" dirty="0"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5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AP1104</a:t>
            </a:r>
            <a:endParaRPr lang="en-GB" sz="1600" dirty="0"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10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Brindley 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Way </a:t>
            </a:r>
            <a:endParaRPr lang="en-GB" sz="1600" spc="-55" dirty="0">
              <a:solidFill>
                <a:srgbClr val="2E2B1F"/>
              </a:solidFill>
              <a:latin typeface="Gill Sans MT"/>
              <a:cs typeface="Gill Sans MT"/>
            </a:endParaRPr>
          </a:p>
          <a:p>
            <a:pPr marR="3548379">
              <a:lnSpc>
                <a:spcPct val="100000"/>
              </a:lnSpc>
              <a:tabLst>
                <a:tab pos="387985" algn="l"/>
                <a:tab pos="388620" algn="l"/>
              </a:tabLst>
            </a:pPr>
            <a:r>
              <a:rPr lang="en-GB" sz="1600" spc="-55" dirty="0">
                <a:solidFill>
                  <a:srgbClr val="2E2B1F"/>
                </a:solidFill>
                <a:latin typeface="Gill Sans MT"/>
                <a:cs typeface="Gill Sans MT"/>
              </a:rPr>
              <a:t>	</a:t>
            </a:r>
            <a:r>
              <a:rPr sz="1600" spc="-5" dirty="0" err="1">
                <a:solidFill>
                  <a:srgbClr val="2E2B1F"/>
                </a:solidFill>
                <a:latin typeface="Gill Sans MT"/>
                <a:cs typeface="Gill Sans MT"/>
              </a:rPr>
              <a:t>Hemel</a:t>
            </a:r>
            <a:r>
              <a:rPr sz="1600" spc="-5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Hempstead  HP4 9BF</a:t>
            </a:r>
            <a:endParaRPr sz="1600" dirty="0">
              <a:latin typeface="Gill Sans MT"/>
              <a:cs typeface="Gill Sans MT"/>
            </a:endParaRPr>
          </a:p>
          <a:p>
            <a:pPr marL="387985" marR="455295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Nicholas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Breakspear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Loreto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College will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need a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completed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Supplementary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</a:t>
            </a:r>
            <a:r>
              <a:rPr sz="1600" spc="4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Form</a:t>
            </a:r>
            <a:endParaRPr sz="1600" dirty="0">
              <a:latin typeface="Gill Sans MT"/>
              <a:cs typeface="Gill Sans MT"/>
            </a:endParaRPr>
          </a:p>
          <a:p>
            <a:pPr marL="387985" marR="106680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Foundation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Schools and academies also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require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 </a:t>
            </a:r>
            <a:r>
              <a:rPr sz="1600" dirty="0">
                <a:solidFill>
                  <a:srgbClr val="2E2B1F"/>
                </a:solidFill>
                <a:latin typeface="Gill Sans MT"/>
                <a:cs typeface="Gill Sans MT"/>
              </a:rPr>
              <a:t>Supplementary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Information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Form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to be completed in addition to the County Application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form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and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are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available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from 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the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schools</a:t>
            </a:r>
            <a:endParaRPr sz="1600" dirty="0">
              <a:latin typeface="Gill Sans MT"/>
              <a:cs typeface="Gill Sans MT"/>
            </a:endParaRPr>
          </a:p>
          <a:p>
            <a:pPr marL="387985" indent="-287020" algn="just">
              <a:lnSpc>
                <a:spcPct val="100000"/>
              </a:lnSpc>
              <a:buFont typeface="Arial"/>
              <a:buChar char="•"/>
              <a:tabLst>
                <a:tab pos="388620" algn="l"/>
              </a:tabLst>
            </a:pP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Individual Schools </a:t>
            </a:r>
            <a:r>
              <a:rPr sz="1600" spc="-10" dirty="0">
                <a:solidFill>
                  <a:srgbClr val="2E2B1F"/>
                </a:solidFill>
                <a:latin typeface="Gill Sans MT"/>
                <a:cs typeface="Gill Sans MT"/>
              </a:rPr>
              <a:t>will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not see </a:t>
            </a:r>
            <a:r>
              <a:rPr sz="1600" spc="-15" dirty="0">
                <a:solidFill>
                  <a:srgbClr val="2E2B1F"/>
                </a:solidFill>
                <a:latin typeface="Gill Sans MT"/>
                <a:cs typeface="Gill Sans MT"/>
              </a:rPr>
              <a:t>your</a:t>
            </a:r>
            <a:r>
              <a:rPr sz="1600" spc="95" dirty="0">
                <a:solidFill>
                  <a:srgbClr val="2E2B1F"/>
                </a:solidFill>
                <a:latin typeface="Gill Sans MT"/>
                <a:cs typeface="Gill Sans MT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Gill Sans MT"/>
                <a:cs typeface="Gill Sans MT"/>
              </a:rPr>
              <a:t>ranking</a:t>
            </a:r>
            <a:endParaRPr sz="1600" dirty="0">
              <a:latin typeface="Gill Sans MT"/>
              <a:cs typeface="Gill Sans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06F4B-57EB-B465-3B14-D3043B1174D2}"/>
              </a:ext>
            </a:extLst>
          </p:cNvPr>
          <p:cNvSpPr txBox="1"/>
          <p:nvPr/>
        </p:nvSpPr>
        <p:spPr>
          <a:xfrm>
            <a:off x="3217699" y="838200"/>
            <a:ext cx="2049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u="sng" dirty="0">
                <a:latin typeface="Gill Sans MT" panose="020B0502020104020203" pitchFamily="34" charset="0"/>
              </a:rPr>
              <a:t>THE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445957-004F-4E63-AACC-75357ED53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NURTURING AND INSPIRING YOUNG MINDS TOWARDS A BRIGHT FUTURE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2123</Words>
  <Application>Microsoft Office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Times New Roman</vt:lpstr>
      <vt:lpstr>Tw Cen MT</vt:lpstr>
      <vt:lpstr>Office Theme</vt:lpstr>
      <vt:lpstr>Secondary  Transfer  2024 – 2025</vt:lpstr>
      <vt:lpstr>Before you apply </vt:lpstr>
      <vt:lpstr>Completing the Application</vt:lpstr>
      <vt:lpstr>PowerPoint Presentation</vt:lpstr>
      <vt:lpstr>Other Info  About  Your Child</vt:lpstr>
      <vt:lpstr>PowerPoint Presentation</vt:lpstr>
      <vt:lpstr>Children living at more than one address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Secondary School Open      Evenings 2023</vt:lpstr>
      <vt:lpstr>DESTINATION OF CHILDREN WHO LEFT   PARKSIDE COMMUNITY PRIMARY SCHOOL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Ignatius Catholic Primary School</dc:title>
  <dc:creator>CHARLIE</dc:creator>
  <cp:lastModifiedBy>Charles Soyka</cp:lastModifiedBy>
  <cp:revision>33</cp:revision>
  <dcterms:created xsi:type="dcterms:W3CDTF">2020-09-07T08:18:51Z</dcterms:created>
  <dcterms:modified xsi:type="dcterms:W3CDTF">2024-09-11T08:59:43Z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2020-09-07T00:00:00Z</vt:filetime>
  </property>
</Properties>
</file>