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hWpbR2VNwlbWBAJtQUiScJhuGg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D87323-792D-4F16-BCC3-B08E5C7B3985}">
  <a:tblStyle styleId="{86D87323-792D-4F16-BCC3-B08E5C7B398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5" name="Google Shape;22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2" name="Google Shape;23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1" name="Google Shape;24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0" name="Google Shape;25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8" name="Google Shape;25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6" name="Google Shape;26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4" name="Google Shape;27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2" name="Google Shape;28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3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4" name="Google Shape;24;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5" name="Google Shape;2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 name="Shape 32"/>
        <p:cNvGrpSpPr/>
        <p:nvPr/>
      </p:nvGrpSpPr>
      <p:grpSpPr>
        <a:xfrm>
          <a:off x="0" y="0"/>
          <a:ext cx="0" cy="0"/>
          <a:chOff x="0" y="0"/>
          <a:chExt cx="0" cy="0"/>
        </a:xfrm>
      </p:grpSpPr>
      <p:sp>
        <p:nvSpPr>
          <p:cNvPr id="33" name="Google Shape;33;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 name="Google Shape;34;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5" name="Google Shape;3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 name="Shape 38"/>
        <p:cNvGrpSpPr/>
        <p:nvPr/>
      </p:nvGrpSpPr>
      <p:grpSpPr>
        <a:xfrm>
          <a:off x="0" y="0"/>
          <a:ext cx="0" cy="0"/>
          <a:chOff x="0" y="0"/>
          <a:chExt cx="0" cy="0"/>
        </a:xfrm>
      </p:grpSpPr>
      <p:sp>
        <p:nvSpPr>
          <p:cNvPr id="39" name="Google Shape;39;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3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 name="Shape 44"/>
        <p:cNvGrpSpPr/>
        <p:nvPr/>
      </p:nvGrpSpPr>
      <p:grpSpPr>
        <a:xfrm>
          <a:off x="0" y="0"/>
          <a:ext cx="0" cy="0"/>
          <a:chOff x="0" y="0"/>
          <a:chExt cx="0" cy="0"/>
        </a:xfrm>
      </p:grpSpPr>
      <p:sp>
        <p:nvSpPr>
          <p:cNvPr id="45" name="Google Shape;45;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6" name="Google Shape;46;p34"/>
          <p:cNvSpPr/>
          <p:nvPr>
            <p:ph idx="2" type="pic"/>
          </p:nvPr>
        </p:nvSpPr>
        <p:spPr>
          <a:xfrm>
            <a:off x="1792288" y="612775"/>
            <a:ext cx="5486400" cy="4114800"/>
          </a:xfrm>
          <a:prstGeom prst="rect">
            <a:avLst/>
          </a:prstGeom>
          <a:noFill/>
          <a:ln>
            <a:noFill/>
          </a:ln>
        </p:spPr>
      </p:sp>
      <p:sp>
        <p:nvSpPr>
          <p:cNvPr id="47" name="Google Shape;47;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8" name="Google Shape;4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9" name="Google Shape;59;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0" name="Google Shape;60;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1" name="Google Shape;61;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8" name="Google Shape;68;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EF4"/>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hyperlink" Target="https://www.purplem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bbc.co.uk/bitesize/ks2/"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rive.google.com/file/d/1giaV59I3hafKWgHh0qcoCiW8kjujG00y/view"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34975" y="-603250"/>
            <a:ext cx="8061325" cy="3314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000"/>
              <a:buFont typeface="Twentieth Century"/>
              <a:buNone/>
            </a:pPr>
            <a:r>
              <a:rPr b="1" i="0" lang="en-US" sz="6000" u="none">
                <a:solidFill>
                  <a:schemeClr val="dk1"/>
                </a:solidFill>
                <a:latin typeface="Twentieth Century"/>
                <a:ea typeface="Twentieth Century"/>
                <a:cs typeface="Twentieth Century"/>
                <a:sym typeface="Twentieth Century"/>
              </a:rPr>
              <a:t>Year 6 </a:t>
            </a:r>
            <a:br>
              <a:rPr b="1" i="0" lang="en-US" sz="6000" u="none">
                <a:solidFill>
                  <a:schemeClr val="dk1"/>
                </a:solidFill>
                <a:latin typeface="Twentieth Century"/>
                <a:ea typeface="Twentieth Century"/>
                <a:cs typeface="Twentieth Century"/>
                <a:sym typeface="Twentieth Century"/>
              </a:rPr>
            </a:br>
            <a:r>
              <a:rPr b="1" i="0" lang="en-US" sz="6000" u="none">
                <a:solidFill>
                  <a:schemeClr val="dk1"/>
                </a:solidFill>
                <a:latin typeface="Twentieth Century"/>
                <a:ea typeface="Twentieth Century"/>
                <a:cs typeface="Twentieth Century"/>
                <a:sym typeface="Twentieth Century"/>
              </a:rPr>
              <a:t>SATs Meeting</a:t>
            </a:r>
            <a:endParaRPr/>
          </a:p>
        </p:txBody>
      </p:sp>
      <p:pic>
        <p:nvPicPr>
          <p:cNvPr descr="http://www.imgion.com/images/01/Smiley-welcomes-you-all.gif" id="89" name="Google Shape;89;p1"/>
          <p:cNvPicPr preferRelativeResize="0"/>
          <p:nvPr/>
        </p:nvPicPr>
        <p:blipFill rotWithShape="1">
          <a:blip r:embed="rId3">
            <a:alphaModFix/>
          </a:blip>
          <a:srcRect b="0" l="0" r="0" t="0"/>
          <a:stretch/>
        </p:blipFill>
        <p:spPr>
          <a:xfrm>
            <a:off x="971550" y="2565400"/>
            <a:ext cx="6988175" cy="3384550"/>
          </a:xfrm>
          <a:prstGeom prst="rect">
            <a:avLst/>
          </a:prstGeom>
          <a:noFill/>
          <a:ln cap="flat" cmpd="sng" w="57150">
            <a:solidFill>
              <a:schemeClr val="dk1"/>
            </a:solidFill>
            <a:prstDash val="solid"/>
            <a:miter lim="800000"/>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idx="1" type="body"/>
          </p:nvPr>
        </p:nvSpPr>
        <p:spPr>
          <a:xfrm>
            <a:off x="250825" y="188912"/>
            <a:ext cx="8642350" cy="64801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grpSp>
        <p:nvGrpSpPr>
          <p:cNvPr id="144" name="Google Shape;144;p10"/>
          <p:cNvGrpSpPr/>
          <p:nvPr/>
        </p:nvGrpSpPr>
        <p:grpSpPr>
          <a:xfrm>
            <a:off x="323850" y="188912"/>
            <a:ext cx="8675687" cy="2900362"/>
            <a:chOff x="-638920" y="-603040"/>
            <a:chExt cx="9623190" cy="3260523"/>
          </a:xfrm>
        </p:grpSpPr>
        <p:sp>
          <p:nvSpPr>
            <p:cNvPr id="145" name="Google Shape;145;p10"/>
            <p:cNvSpPr txBox="1"/>
            <p:nvPr/>
          </p:nvSpPr>
          <p:spPr>
            <a:xfrm>
              <a:off x="-267040" y="-603040"/>
              <a:ext cx="8892480" cy="6228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10"/>
            <p:cNvSpPr txBox="1"/>
            <p:nvPr/>
          </p:nvSpPr>
          <p:spPr>
            <a:xfrm>
              <a:off x="-638920" y="2138438"/>
              <a:ext cx="9623190" cy="519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47" name="Google Shape;147;p10"/>
          <p:cNvPicPr preferRelativeResize="0"/>
          <p:nvPr/>
        </p:nvPicPr>
        <p:blipFill rotWithShape="1">
          <a:blip r:embed="rId3">
            <a:alphaModFix/>
          </a:blip>
          <a:srcRect b="0" l="0" r="0" t="0"/>
          <a:stretch/>
        </p:blipFill>
        <p:spPr>
          <a:xfrm>
            <a:off x="468312" y="465137"/>
            <a:ext cx="4229100" cy="5916612"/>
          </a:xfrm>
          <a:prstGeom prst="rect">
            <a:avLst/>
          </a:prstGeom>
          <a:noFill/>
          <a:ln>
            <a:noFill/>
          </a:ln>
        </p:spPr>
      </p:pic>
      <p:pic>
        <p:nvPicPr>
          <p:cNvPr id="148" name="Google Shape;148;p10"/>
          <p:cNvPicPr preferRelativeResize="0"/>
          <p:nvPr/>
        </p:nvPicPr>
        <p:blipFill rotWithShape="1">
          <a:blip r:embed="rId4">
            <a:alphaModFix/>
          </a:blip>
          <a:srcRect b="0" l="0" r="0" t="0"/>
          <a:stretch/>
        </p:blipFill>
        <p:spPr>
          <a:xfrm>
            <a:off x="4662487" y="466725"/>
            <a:ext cx="4032250" cy="591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idx="1" type="body"/>
          </p:nvPr>
        </p:nvSpPr>
        <p:spPr>
          <a:xfrm>
            <a:off x="250825" y="188912"/>
            <a:ext cx="8642350" cy="64801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grpSp>
        <p:nvGrpSpPr>
          <p:cNvPr id="154" name="Google Shape;154;p11"/>
          <p:cNvGrpSpPr/>
          <p:nvPr/>
        </p:nvGrpSpPr>
        <p:grpSpPr>
          <a:xfrm>
            <a:off x="323850" y="188912"/>
            <a:ext cx="8675687" cy="2900362"/>
            <a:chOff x="-638920" y="-603040"/>
            <a:chExt cx="9623190" cy="3260523"/>
          </a:xfrm>
        </p:grpSpPr>
        <p:sp>
          <p:nvSpPr>
            <p:cNvPr id="155" name="Google Shape;155;p11"/>
            <p:cNvSpPr txBox="1"/>
            <p:nvPr/>
          </p:nvSpPr>
          <p:spPr>
            <a:xfrm>
              <a:off x="-267040" y="-603040"/>
              <a:ext cx="8892480" cy="6228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11"/>
            <p:cNvSpPr txBox="1"/>
            <p:nvPr/>
          </p:nvSpPr>
          <p:spPr>
            <a:xfrm>
              <a:off x="-638920" y="2138438"/>
              <a:ext cx="9623190" cy="519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57" name="Google Shape;157;p11"/>
          <p:cNvPicPr preferRelativeResize="0"/>
          <p:nvPr/>
        </p:nvPicPr>
        <p:blipFill rotWithShape="1">
          <a:blip r:embed="rId3">
            <a:alphaModFix/>
          </a:blip>
          <a:srcRect b="0" l="0" r="0" t="0"/>
          <a:stretch/>
        </p:blipFill>
        <p:spPr>
          <a:xfrm>
            <a:off x="1700212" y="369887"/>
            <a:ext cx="5922962" cy="6227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250825" y="115887"/>
            <a:ext cx="8569325"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The Maths Test</a:t>
            </a:r>
            <a:endParaRPr/>
          </a:p>
        </p:txBody>
      </p:sp>
      <p:sp>
        <p:nvSpPr>
          <p:cNvPr id="163" name="Google Shape;163;p12"/>
          <p:cNvSpPr txBox="1"/>
          <p:nvPr>
            <p:ph idx="1" type="body"/>
          </p:nvPr>
        </p:nvSpPr>
        <p:spPr>
          <a:xfrm>
            <a:off x="250825" y="1052512"/>
            <a:ext cx="8642350" cy="56165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mathematics test consists of:</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Paper 1 – Arithmetic lasting 30 minutes.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Paper 2 – Reasoning lasting 40 minutes.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Paper 3 – Reasoning lasting 40 minutes.</a:t>
            </a:r>
            <a:endParaRPr/>
          </a:p>
          <a:p>
            <a:pPr indent="-3429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Pupils marks from all 3 tests will be added together to calculate their overall mathematics score.</a:t>
            </a:r>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Pupils are allowed to ask for the questions to be read to them.  They can use the following equipment in the test:</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a ruler (showing centimetres and millimetres)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a protractor</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a mirror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457200" y="273050"/>
            <a:ext cx="3008312" cy="116205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2000"/>
          </a:p>
        </p:txBody>
      </p:sp>
      <p:sp>
        <p:nvSpPr>
          <p:cNvPr id="169" name="Google Shape;169;p13"/>
          <p:cNvSpPr txBox="1"/>
          <p:nvPr>
            <p:ph idx="1" type="body"/>
          </p:nvPr>
        </p:nvSpPr>
        <p:spPr>
          <a:xfrm>
            <a:off x="3575050" y="273050"/>
            <a:ext cx="5111750" cy="585311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170" name="Google Shape;170;p13"/>
          <p:cNvSpPr txBox="1"/>
          <p:nvPr>
            <p:ph idx="1" type="body"/>
          </p:nvPr>
        </p:nvSpPr>
        <p:spPr>
          <a:xfrm>
            <a:off x="457200" y="1435100"/>
            <a:ext cx="3008312" cy="4691062"/>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sz="3200"/>
          </a:p>
        </p:txBody>
      </p:sp>
      <p:pic>
        <p:nvPicPr>
          <p:cNvPr id="171" name="Google Shape;171;p13"/>
          <p:cNvPicPr preferRelativeResize="0"/>
          <p:nvPr/>
        </p:nvPicPr>
        <p:blipFill rotWithShape="1">
          <a:blip r:embed="rId3">
            <a:alphaModFix/>
          </a:blip>
          <a:srcRect b="0" l="0" r="0" t="0"/>
          <a:stretch/>
        </p:blipFill>
        <p:spPr>
          <a:xfrm>
            <a:off x="-87312" y="115887"/>
            <a:ext cx="4514850" cy="6481762"/>
          </a:xfrm>
          <a:prstGeom prst="rect">
            <a:avLst/>
          </a:prstGeom>
          <a:noFill/>
          <a:ln>
            <a:noFill/>
          </a:ln>
        </p:spPr>
      </p:pic>
      <p:pic>
        <p:nvPicPr>
          <p:cNvPr id="172" name="Google Shape;172;p13"/>
          <p:cNvPicPr preferRelativeResize="0"/>
          <p:nvPr/>
        </p:nvPicPr>
        <p:blipFill rotWithShape="1">
          <a:blip r:embed="rId4">
            <a:alphaModFix/>
          </a:blip>
          <a:srcRect b="0" l="0" r="0" t="0"/>
          <a:stretch/>
        </p:blipFill>
        <p:spPr>
          <a:xfrm>
            <a:off x="4284662" y="90487"/>
            <a:ext cx="4913312" cy="65071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txBox="1"/>
          <p:nvPr>
            <p:ph idx="1" type="body"/>
          </p:nvPr>
        </p:nvSpPr>
        <p:spPr>
          <a:xfrm>
            <a:off x="250825" y="188912"/>
            <a:ext cx="8642350" cy="64801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grpSp>
        <p:nvGrpSpPr>
          <p:cNvPr id="178" name="Google Shape;178;p14"/>
          <p:cNvGrpSpPr/>
          <p:nvPr/>
        </p:nvGrpSpPr>
        <p:grpSpPr>
          <a:xfrm>
            <a:off x="323850" y="188912"/>
            <a:ext cx="8675687" cy="2900362"/>
            <a:chOff x="-638920" y="-603040"/>
            <a:chExt cx="9623190" cy="3260523"/>
          </a:xfrm>
        </p:grpSpPr>
        <p:sp>
          <p:nvSpPr>
            <p:cNvPr id="179" name="Google Shape;179;p14"/>
            <p:cNvSpPr txBox="1"/>
            <p:nvPr/>
          </p:nvSpPr>
          <p:spPr>
            <a:xfrm>
              <a:off x="-267040" y="-603040"/>
              <a:ext cx="8892480" cy="6228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14"/>
            <p:cNvSpPr txBox="1"/>
            <p:nvPr/>
          </p:nvSpPr>
          <p:spPr>
            <a:xfrm>
              <a:off x="-638920" y="2138438"/>
              <a:ext cx="9623190" cy="519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81" name="Google Shape;181;p14"/>
          <p:cNvPicPr preferRelativeResize="0"/>
          <p:nvPr/>
        </p:nvPicPr>
        <p:blipFill rotWithShape="1">
          <a:blip r:embed="rId3">
            <a:alphaModFix/>
          </a:blip>
          <a:srcRect b="0" l="0" r="0" t="0"/>
          <a:stretch/>
        </p:blipFill>
        <p:spPr>
          <a:xfrm>
            <a:off x="1466850" y="633412"/>
            <a:ext cx="6210300" cy="559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idx="1" type="body"/>
          </p:nvPr>
        </p:nvSpPr>
        <p:spPr>
          <a:xfrm>
            <a:off x="250825" y="188912"/>
            <a:ext cx="8642350" cy="64801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grpSp>
        <p:nvGrpSpPr>
          <p:cNvPr id="187" name="Google Shape;187;p15"/>
          <p:cNvGrpSpPr/>
          <p:nvPr/>
        </p:nvGrpSpPr>
        <p:grpSpPr>
          <a:xfrm>
            <a:off x="323850" y="188912"/>
            <a:ext cx="8675687" cy="2900362"/>
            <a:chOff x="-638920" y="-603040"/>
            <a:chExt cx="9623190" cy="3260523"/>
          </a:xfrm>
        </p:grpSpPr>
        <p:sp>
          <p:nvSpPr>
            <p:cNvPr id="188" name="Google Shape;188;p15"/>
            <p:cNvSpPr txBox="1"/>
            <p:nvPr/>
          </p:nvSpPr>
          <p:spPr>
            <a:xfrm>
              <a:off x="-267040" y="-603040"/>
              <a:ext cx="8892480" cy="6228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15"/>
            <p:cNvSpPr txBox="1"/>
            <p:nvPr/>
          </p:nvSpPr>
          <p:spPr>
            <a:xfrm>
              <a:off x="-638920" y="2138438"/>
              <a:ext cx="9623190" cy="519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90" name="Google Shape;190;p15"/>
          <p:cNvPicPr preferRelativeResize="0"/>
          <p:nvPr/>
        </p:nvPicPr>
        <p:blipFill rotWithShape="1">
          <a:blip r:embed="rId3">
            <a:alphaModFix/>
          </a:blip>
          <a:srcRect b="0" l="0" r="0" t="0"/>
          <a:stretch/>
        </p:blipFill>
        <p:spPr>
          <a:xfrm>
            <a:off x="1452562" y="785812"/>
            <a:ext cx="6238875" cy="528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idx="1" type="body"/>
          </p:nvPr>
        </p:nvSpPr>
        <p:spPr>
          <a:xfrm>
            <a:off x="250825" y="188912"/>
            <a:ext cx="8642350" cy="64801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omic Sans MS"/>
              <a:ea typeface="Comic Sans MS"/>
              <a:cs typeface="Comic Sans MS"/>
              <a:sym typeface="Comic Sans MS"/>
            </a:endParaRPr>
          </a:p>
        </p:txBody>
      </p:sp>
      <p:grpSp>
        <p:nvGrpSpPr>
          <p:cNvPr id="196" name="Google Shape;196;p16"/>
          <p:cNvGrpSpPr/>
          <p:nvPr/>
        </p:nvGrpSpPr>
        <p:grpSpPr>
          <a:xfrm>
            <a:off x="323850" y="188912"/>
            <a:ext cx="8675687" cy="2900362"/>
            <a:chOff x="-638920" y="-603040"/>
            <a:chExt cx="9623190" cy="3260523"/>
          </a:xfrm>
        </p:grpSpPr>
        <p:sp>
          <p:nvSpPr>
            <p:cNvPr id="197" name="Google Shape;197;p16"/>
            <p:cNvSpPr txBox="1"/>
            <p:nvPr/>
          </p:nvSpPr>
          <p:spPr>
            <a:xfrm>
              <a:off x="-267040" y="-603040"/>
              <a:ext cx="8892480" cy="6228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16"/>
            <p:cNvSpPr txBox="1"/>
            <p:nvPr/>
          </p:nvSpPr>
          <p:spPr>
            <a:xfrm>
              <a:off x="-638920" y="2138438"/>
              <a:ext cx="9623190" cy="519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99" name="Google Shape;199;p16"/>
          <p:cNvPicPr preferRelativeResize="0"/>
          <p:nvPr/>
        </p:nvPicPr>
        <p:blipFill rotWithShape="1">
          <a:blip r:embed="rId3">
            <a:alphaModFix/>
          </a:blip>
          <a:srcRect b="0" l="0" r="0" t="0"/>
          <a:stretch/>
        </p:blipFill>
        <p:spPr>
          <a:xfrm>
            <a:off x="1152525" y="466725"/>
            <a:ext cx="6838950" cy="5924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idx="1" type="body"/>
          </p:nvPr>
        </p:nvSpPr>
        <p:spPr>
          <a:xfrm>
            <a:off x="2843212" y="1176337"/>
            <a:ext cx="6300787" cy="585311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05" name="Google Shape;205;p17"/>
          <p:cNvSpPr txBox="1"/>
          <p:nvPr/>
        </p:nvSpPr>
        <p:spPr>
          <a:xfrm>
            <a:off x="323850" y="260350"/>
            <a:ext cx="8497887" cy="7429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wentieth Century"/>
              <a:buNone/>
            </a:pPr>
            <a:r>
              <a:rPr b="1" i="0" lang="en-US" sz="3600" u="none" cap="none" strike="noStrike">
                <a:solidFill>
                  <a:schemeClr val="dk1"/>
                </a:solidFill>
                <a:latin typeface="Twentieth Century"/>
                <a:ea typeface="Twentieth Century"/>
                <a:cs typeface="Twentieth Century"/>
                <a:sym typeface="Twentieth Century"/>
              </a:rPr>
              <a:t>Expectations</a:t>
            </a:r>
            <a:endParaRPr b="0" i="0" sz="1400" u="none" cap="none" strike="noStrike">
              <a:solidFill>
                <a:srgbClr val="000000"/>
              </a:solidFill>
              <a:latin typeface="Arial"/>
              <a:ea typeface="Arial"/>
              <a:cs typeface="Arial"/>
              <a:sym typeface="Arial"/>
            </a:endParaRPr>
          </a:p>
        </p:txBody>
      </p:sp>
      <p:sp>
        <p:nvSpPr>
          <p:cNvPr id="206" name="Google Shape;206;p17"/>
          <p:cNvSpPr txBox="1"/>
          <p:nvPr/>
        </p:nvSpPr>
        <p:spPr>
          <a:xfrm>
            <a:off x="287337" y="1290637"/>
            <a:ext cx="8569325" cy="54006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It is very important that your child is in school during SATs week</a:t>
            </a:r>
            <a:endParaRPr b="0" i="0" sz="1400" u="none" cap="none" strike="noStrike">
              <a:solidFill>
                <a:srgbClr val="000000"/>
              </a:solidFill>
              <a:latin typeface="Arial"/>
              <a:ea typeface="Arial"/>
              <a:cs typeface="Arial"/>
              <a:sym typeface="Arial"/>
            </a:endParaRPr>
          </a:p>
          <a:p>
            <a:pPr indent="-266700" lvl="0" marL="342900"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We provide a breakfast during SATs week.  This ensures that children are in school on time and are calm and ready for the tests.</a:t>
            </a:r>
            <a:endParaRPr b="0" i="0" sz="1400" u="none" cap="none" strike="noStrike">
              <a:solidFill>
                <a:srgbClr val="000000"/>
              </a:solidFill>
              <a:latin typeface="Arial"/>
              <a:ea typeface="Arial"/>
              <a:cs typeface="Arial"/>
              <a:sym typeface="Arial"/>
            </a:endParaRPr>
          </a:p>
          <a:p>
            <a:pPr indent="-266700" lvl="0" marL="342900"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Your child will take their exams in their classrooms.  Displays that may help will be covered over.</a:t>
            </a:r>
            <a:endParaRPr b="0" i="0" sz="1400" u="none" cap="none" strike="noStrike">
              <a:solidFill>
                <a:srgbClr val="000000"/>
              </a:solidFill>
              <a:latin typeface="Arial"/>
              <a:ea typeface="Arial"/>
              <a:cs typeface="Arial"/>
              <a:sym typeface="Arial"/>
            </a:endParaRPr>
          </a:p>
          <a:p>
            <a:pPr indent="-266700" lvl="0" marL="342900"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Some children may sit their exams in small groups to help them feel supported and secure.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mic Sans MS"/>
              <a:ea typeface="Comic Sans MS"/>
              <a:cs typeface="Comic Sans MS"/>
              <a:sym typeface="Comic Sans MS"/>
            </a:endParaRPr>
          </a:p>
        </p:txBody>
      </p:sp>
      <p:pic>
        <p:nvPicPr>
          <p:cNvPr descr="http://sleepsmarter.files.wordpress.com/2008/03/student1.gif" id="207" name="Google Shape;207;p17"/>
          <p:cNvPicPr preferRelativeResize="0"/>
          <p:nvPr/>
        </p:nvPicPr>
        <p:blipFill rotWithShape="1">
          <a:blip r:embed="rId3">
            <a:alphaModFix/>
          </a:blip>
          <a:srcRect b="0" l="0" r="0" t="0"/>
          <a:stretch/>
        </p:blipFill>
        <p:spPr>
          <a:xfrm>
            <a:off x="7164387" y="5156200"/>
            <a:ext cx="1511300" cy="1512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idx="1" type="body"/>
          </p:nvPr>
        </p:nvSpPr>
        <p:spPr>
          <a:xfrm>
            <a:off x="2843212" y="1176337"/>
            <a:ext cx="6300787" cy="585311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13" name="Google Shape;213;p18"/>
          <p:cNvSpPr txBox="1"/>
          <p:nvPr/>
        </p:nvSpPr>
        <p:spPr>
          <a:xfrm>
            <a:off x="323850" y="260350"/>
            <a:ext cx="8497887" cy="7429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wentieth Century"/>
              <a:buNone/>
            </a:pPr>
            <a:r>
              <a:rPr b="1" i="0" lang="en-US" sz="3600" u="none" cap="none" strike="noStrike">
                <a:solidFill>
                  <a:schemeClr val="dk1"/>
                </a:solidFill>
                <a:latin typeface="Twentieth Century"/>
                <a:ea typeface="Twentieth Century"/>
                <a:cs typeface="Twentieth Century"/>
                <a:sym typeface="Twentieth Century"/>
              </a:rPr>
              <a:t>SATs Results</a:t>
            </a:r>
            <a:endParaRPr b="0" i="0" sz="1400" u="none" cap="none" strike="noStrike">
              <a:solidFill>
                <a:srgbClr val="000000"/>
              </a:solidFill>
              <a:latin typeface="Arial"/>
              <a:ea typeface="Arial"/>
              <a:cs typeface="Arial"/>
              <a:sym typeface="Arial"/>
            </a:endParaRPr>
          </a:p>
        </p:txBody>
      </p:sp>
      <p:sp>
        <p:nvSpPr>
          <p:cNvPr id="214" name="Google Shape;214;p18"/>
          <p:cNvSpPr txBox="1"/>
          <p:nvPr/>
        </p:nvSpPr>
        <p:spPr>
          <a:xfrm>
            <a:off x="323850" y="1268412"/>
            <a:ext cx="8569325" cy="54006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11150" lvl="0" marL="342900" marR="0" rtl="0" algn="l">
              <a:lnSpc>
                <a:spcPct val="100000"/>
              </a:lnSpc>
              <a:spcBef>
                <a:spcPts val="0"/>
              </a:spcBef>
              <a:spcAft>
                <a:spcPts val="0"/>
              </a:spcAft>
              <a:buClr>
                <a:schemeClr val="dk1"/>
              </a:buClr>
              <a:buSzPts val="500"/>
              <a:buFont typeface="Arial"/>
              <a:buNone/>
            </a:pPr>
            <a:r>
              <a:t/>
            </a:r>
            <a:endParaRPr b="0" i="0" sz="500" u="none" cap="none" strike="noStrike">
              <a:solidFill>
                <a:schemeClr val="dk1"/>
              </a:solidFill>
              <a:latin typeface="Comic Sans MS"/>
              <a:ea typeface="Comic Sans MS"/>
              <a:cs typeface="Comic Sans MS"/>
              <a:sym typeface="Comic Sans MS"/>
            </a:endParaRPr>
          </a:p>
          <a:p>
            <a:pPr indent="-311150" lvl="0" marL="342900" marR="0" rtl="0" algn="l">
              <a:lnSpc>
                <a:spcPct val="100000"/>
              </a:lnSpc>
              <a:spcBef>
                <a:spcPts val="100"/>
              </a:spcBef>
              <a:spcAft>
                <a:spcPts val="0"/>
              </a:spcAft>
              <a:buClr>
                <a:schemeClr val="dk1"/>
              </a:buClr>
              <a:buSzPts val="500"/>
              <a:buFont typeface="Arial"/>
              <a:buNone/>
            </a:pPr>
            <a:r>
              <a:t/>
            </a:r>
            <a:endParaRPr b="0" i="0" sz="500" u="none" cap="none" strike="noStrike">
              <a:solidFill>
                <a:schemeClr val="dk1"/>
              </a:solidFill>
              <a:latin typeface="Comic Sans MS"/>
              <a:ea typeface="Comic Sans MS"/>
              <a:cs typeface="Comic Sans MS"/>
              <a:sym typeface="Comic Sans MS"/>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Twentieth Century"/>
              <a:ea typeface="Twentieth Century"/>
              <a:cs typeface="Twentieth Century"/>
              <a:sym typeface="Twentieth Century"/>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Twentieth Century"/>
                <a:ea typeface="Twentieth Century"/>
                <a:cs typeface="Twentieth Century"/>
                <a:sym typeface="Twentieth Century"/>
              </a:rPr>
              <a:t>The children’s SATs papers are marked externally.  We normally get the results back at the beginning of July.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Twentieth Century"/>
                <a:ea typeface="Twentieth Century"/>
                <a:cs typeface="Twentieth Century"/>
                <a:sym typeface="Twentieth Century"/>
              </a:rPr>
              <a:t>The results will be shared with the children and then you will get your child’s end of year report with the SATs scores.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title"/>
          </p:nvPr>
        </p:nvSpPr>
        <p:spPr>
          <a:xfrm>
            <a:off x="250825" y="115887"/>
            <a:ext cx="8569325" cy="12255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What we are doing in school to prepare your child for SATs</a:t>
            </a:r>
            <a:endParaRPr/>
          </a:p>
        </p:txBody>
      </p:sp>
      <p:sp>
        <p:nvSpPr>
          <p:cNvPr descr="data:image/jpeg;base64,/9j/4AAQSkZJRgABAQAAAQABAAD/2wCEAAkGBxQREhUUEhQWFhQUGRsYGBgYGBYcIRwgHBsZGxgbHBcaHCggHBslHR0WITIiJSkrLi8uHB8zODMsNygtLisBCgoKDg0OGxAQGzIlICQsLSwyNDQsLCwsLDAsLCwsNSwsLCwsNSwsNCwsLSwtLCwsNCwsLSwsLDQsLCwsNCwsLP/AABEIAMAA8AMBIgACEQEDEQH/xAAcAAEAAgMBAQEAAAAAAAAAAAAABQYDBAcCAQj/xABGEAACAQMCBAMFBQQHBAsAAAABAgMABBESIQUGMUETIlEHFDJhcSNCgZGhFTNSsTRicoKSwdEkQ5PSFhdUZHODssLh4/H/xAAbAQEAAgMBAQAAAAAAAAAAAAAAAwQBAgUGB//EAC8RAAICAQIEAwcFAQEAAAAAAAABAgMRBCEFEjFBEyJRYXGRobHR8TKBweHwMyP/2gAMAwEAAhEDEQA/AO40pSgFKUoBSlKAUpSgFKUoBSlKAUrV4jxGK3TXPIkaersFHrjfqdjXPONe1JmZo7C2aXb9+zBUGcYKjSxfuCNulaznGCzJ4RlRb2RbebebIuHBPESV2lzoWNNWdOnO5IUfEOpGao8ntZkhn03FtiFwfC8MEuXJOlW8+kbdcGq3xufiF+ALm7VUznw0iGOuRlsg5GBvWWG18q+KRI676tOnf1xk1ydRxWMZLw2mu/X8FuvStrzbEZzXzhcXDpFdz+CJWGtIWYBE6OSepONwN9+1SHLHGOB8PkEkS3k8qtkTMhOTjBx023Pas6Wyhy4UB26n1x0rNmq0eMSit45fv/jBI9Im+pc+F+1jh05C+I0bE4xIhX8z0/WrjY8QimXVFIjj1VlP8jXGJog4wwyPSo88DhDB41Ecq7q69Qex+dT18ag/1xa+f2I5aN9mfoClcZ4XzhxGyI8VvfYh90KsbjsMHBB7enSuqcF47BdoGhcE4yUzhl6ZDL1BGcV1KdRXcsweStOuUP1IkqUpUxoKUpQClKUApSlAKUpQClKUApSlAKUpQClKUAqC5w5oi4dCZJPM5/dx5ILkEAgEA46jfFSPGOIpbQSzyfBEhdvoBn864pJdPezm8m+9nwF38kZ+HIOcORucVW1eqjp6+Z9exLVU7JYRju1mvX8a+dmzuIM5iTuML0LDJGqtxECjAAA9AMV6pXk7r7Lpc02dSEIwWEKUpUJuKUpQClKUArxC8kMglt3McgIJx0cA5KOO4OAM9RXulb12yrlzQeGayipLDOncoczpfxZwI5kA8WHVqMZbVpBbAznSd/lU/XAuGE2F976ieIrfvhk6gBp3jUYycBtifSu08vcehvovFgbUvQg9VOAdLDsRnpXr9LqI31qSe/f2M5NtbhLBKUpSrJGKUpQClKUApSlAKUpQClKUApSlAKUrzLIFBZjgAEk/IbmgOR+1y/8Aerq3slGVt38eY5B7ARjHUHzN3qPUYGB2rR4fee9vJesul7rBK5zpCjAAPp3rfrynEtR4tzS6R2Oppq+WHvFKUrnlgUpSgFKUoBSlKAUpSgFacN3Jw+f3y3XUcfbRDrLsQvmwdJXJ6A5rcr5U1F8qZqcfyaTgpxwzsnDOIR3ESywuHRwCCCD1+netqua+ya9ELS2WdgWnjz2ViuVAG2AxaulV7KqxWQU49GciUXF4YpSlbmopSlAKUpQClKUApSlAKUpQCq77Qbkx8PuSMbxuu/zUirFVJ9si54VP/d/9QoCgWFqIo1jXYIMD/wDa2KZpXhW23lncSwKUpWAKUpQClKUApSvEsgUFmIAAySe1Ae6xxzK2dLKcHBwQcH0OOhqS5f5ea+GudSltkgIw3mXGzgg+VPTufQd6/wAFt0jEyIulVuJ1C+gErAD8AAKuWaSVdXiT656EStUpYRJUpSqZKbfIM6vxRGQ5+zkjbHqDkj867FXD+RLYxcbRs4jkhf6aumMnufSu4V6/h6S08cM5N/8A0eRSlKuEIpSlAKUpQClKUApSlAKUpQCormnhXvdrND3dGA6dcHT1+eKlaUBwHgF749vHJsCw3A7HO9SNY+aYDZcUkjbAhusNAANgVVdY9B1Br5cy6FLeleP1mndVzj2fT9zr02c8EzPw2xmupCkAUIuzytvpbY6fDypbYg51Cpj/AKvWC/06fxCNiUj0Z9fDxqx8tf41K2llLBw9FstHisqvmU+UF8M7HHpkmqHbcDtWe1iFw11dyP8AaSidn0Ku7lGByhI0gEb/AJV2qdHVCOML4Z/BVnbJs2761ltJRDcYIf8AdSjbxMAa8pk6CMjbJzmvVT/OMfg8PmEz4SN08Fi3m0grp1MTktnI+e1VWO4cy6WjZFKaxqUg/FgZB6Z61zNbpOV80Ft3J6rM7PqbdeZHCjJOAKxST4ZUVHd2OAqKWI6btj4V3G52rR5g4AXZYrnUWfzgRsQsabYEnYyEhvUbDpVanTSmueW0fX7Ek7MbLdkoDmvfBeCvfzrny2sLK7N18Y7jwtORhRgkk5ztWPhVlJesEgwIgcSSb40g4dUcff8A5V1GCFUUKihVHQAAAfgKvaHSOL8Sa933IrbM+VHqKMKAqgBVAAA6ADoAK5hxSzFtdzRA51kzjt+8bLbf2ia6jVX564Q8saywjMsJBxv5kGdagAbtgnA9cVd1FXi1uJFCXK8lUpWCyu1mRZEOVbcVnrzjTTwy91I3jN0YPBnBK+DNE7EZ+EONY23I052713+uBcfg128q/wBRv0U123gN201vHI+NTjJx9TXo+DzzU4+j+pztYsTTJClKV1yoKUpQClKUApSlAKUpQClKUApSlAQXOXLicQtmiOkSL5oXYE6JADpfAPauQBHRntbpSkyeTJGBKB/vI/VT1+Wa6jzbzzDYnwgPFuWBKxZK5xj4n0kKNxXOeZeYn4q0Nv7otteOxEUwlDkAaWfH2a9QMYz+dU9ZpY3w9GujNqtVGuzkzu+3csHD7z3+x92Z0inTCFXI8ypgZx10uO4zjPfFWuzVQSWEazP8aq5b9SFJ/wAIqsQ+zyPWHe4nZ9IXKlU+pGkauvYsasPDeCxwktl3c/fdix+npUcW+Vc3Us99jfmYhSQuojtnGfxqj2PJtzLK015cr52yYo0PTbA8TK9B5fh+dXulYaTWGjJAT8CaC3MPDfDtyc+YgnHXBC4OTkk9qgOEezjGv3yZZhKxd0VCgZjuzMdW5Jweg6VfqVl79TGDxDEEUKowoGAPSvRFVHintAgRcwATNqK+ZjEuxIY+IUboR0xUnbcVuZIvFjt42yuVUT7E53HieH0+ems8r7jKPHEeCXDhvCvpImJyDoVgu/TBO9Y+U7O/iLrezpMOqMox/Dt8I/rV74JzG88jxyQeG0b+GSsniDXpDMudC9Ay798/KtXmTiUs8nuFiwFw4DSPnHhRklWcDbU3TAyOtbJSbwatpblB4/xlF4pIVB8G40qsoOUZ1Azhvxxt3IqUqJ9t1jFYRcOtrc/uTMx2GScxFWJA67tW3wiYvBEx6sin9K5PFtOoSVi77fAsaWxyTizHx2QrA4UZZwUUerP5VH4kiu6cOtBDGsa9FGBXG+BcLbiF5HGu0Nu6zSPjPmjZWEWkkddt98V22r/CqXXTzPv9Cvqp808LsKUpXUKwpSlAKUpQClKUApSlAKVA8wc32tmCJJA0gGREhBc9ei5+XfFc04tzne3wAA90hIIePIkZwQAVLaV0j4umetYbwV79VVQs2PH1Oiczc8WdgypM5Mj5wkal28uM5C/D1HXrv6VVuNe0mZ0/2GHBI2acYxkddIfOenUetUyzskiBEahc9cd6z1rzHCv45Nv/AMo49+5pwwGMk+eV2+KR2DM2OmpmOTWSfUV8uUkG6nPQ/UVsV8ZcjBrU43jT5/Ez5s5z3OncucXW8t0mXIzlWBGMMpw4x6Bgak65fyxzJHYO8c3lhk1SK2f95geTHcsFON+pq1cL5mk8URXtu1o0oBh1sCHPeMEADWNj3zmq8q3vg+gaXVRvqjNdya4txAW8ZcqzbgBVGSSTsAKr0l9xEef/AGXA8zRjXnSPiwf4vxxUpzVbu0OuFNcsRDomcavVc4OM+uKpHPFxa3NvqDqlxlVUtkMhbYgg+mTmonzZSRbWMPJdOV+MyXkazGLRDIoaM5XJH9YBjg1L3URZCoOCe9ebC0EMaxr8KDArPWz67GqOIcV9p/EeHslq0MKCJFQqYzhtI0sQc7qcbEVcw7cSjhksVe1dNRc6WijbUGGNA/eEEA5wcb771c/2gvi+CNWrTqOAcD5FugPfFbNSu3boRqvfqVDiV3cW0FrZw6ReXGpUZslNSYaRmOc75JH1q68u8DisoViiHzZjuzsfiZm6sxO5JqpcxoV4hwybVhY2mDDBOdapjp6EVb+P8ahs4TLO+leg9WJBwqjux7VNTjlyR2Pc4Z7RuX3a+SS7uI3kPnlRGOiNECADDjILEj64at/g3D5+IDwrNWSMADx5FcJgZxobHm6dR6ipLly44JLcAvZywyEgrJc4wWyAoBWRvN064rsMIAUBcacDGPTtiordJG2xTs3x0Xb+xXqPJ5PiRfK3LsPD7cQQA6QSxLHLMx6sxxual6Uq0aClKUApSlAKUpQClKw3d0kSM8jBVUEkk46UBkkcKCTsAMn8K5xzR7Q2ZzDYaWAysk51eRgfhVMDV06571VeZuaZeLNpQtHYgghd0eQ4IIcAkGPOfKeu1a0aBQFUYAGABWrkcTiHFVU3XVvL19DDFaANrctJIeskh1Me/U9B8hWaRwoJPQAk/hua9Vo3LmRvCU4C4Mn0PQA+px+QNaHnMytlzTefVm3DIGUMOhGR9D0r3XxVwAB0G1faET67ClKUBr3knh6JfDSXwWEmhxkNp6/Q4zvv9DXa7+wt+IQAkBgQTFJjzITsHQkZVgd/wFcKvEBnQNnSyMvyyc/hnGa6d7IOLBrY2bfvLIKrHGAVcv4ZB7nCnNbxPT8FtxF1N+1fya8n7Q4dkOnvtuoJEpYRuoGyqw8wc9CWAHfasPFOI8PnjdHi+IHzeBuD2bOM5B3rplK1dUW8nfVjOb+zjmtb63Cl9VxEB4vXuThs9N8dMnFbvF+bIopDBCPHu8ZWBTpJx1y5BC96sPMvK1txBVW5QnRnSVYqw1DDDUuDgjqO9bHAuA29lGI7eJUUADIAycZxqbqx3O59a18FZybeK8HKuOT8QtpUvLxxZW7FUdYsS7j4dXcggBTjFXfh/MdtNH4kcyuo6sM/P/Q1cKin5asycm1tyf8AwY/+WsyqTMKxoqEPEVv7+1FqRJFbNIbh+ykqPDXfGScN0zjFVn2x8VuJLtYYYxJFAqyMpbHmOrfB7gGut311FZwM5CxxRDoAAAM9hsBX5v4VxGZI3mLRMZXaV9+jOdTDAOrI9K3hHlWER2JWJqXc8W/FluGSEApLI6ImN9ywwQ2MAjY1+l+EwlIIkbdljRTn1CgGuQeyiH9pXZuZEISzGYuoy8mVJx3ACN9Miu1VJKTl1K+n00KE1DoxSlK1LApSlAKUpQClKUB5dwBkkADua4pz1zD+1ZPCj/ocTAljg+KyE7jH3Nxg53x0qf8AapzGzMLG2fSWBM7oSGjGVKAfNsP+VVCGJUAVQFUbAAYrWTONxXiHgrwq35n19h7pSlaHlT6KjuAOWgRn+Nhls+vfbtUhUbcze7tnGUkYLjppPyGN87/kKEta5k4Lq8fLO3z+RJUqPe4nPwRKB6u3X+6MY/OsyLMTuyAfJG/56GHXjq18fsbVKxKj92U/3CP/AH1id5R91W+QOn6dSaGqjno1/veYOPZ8NSvxCSPH+If5VYuSOMCz4j5x5LsLFqzsrKfs8/XUwHzNVbhcj3P2kgCqpYCPr5lONRb1Bz27V44hxq3LJEZdJaRFLg4MYLDMgONio3H0rK6nU0LsqvjGKy03nHbPt9mM+h+laVqcJUCCIK5kAjTDk5LDSMMT3J6/jW3Uh60UpWnxXikVrGZZ3Eca9WboO3+YoDcrR4pxmC2AM8yR6jgamAz9B1NVy65xnZdVpYtOjbqxlEYII2IyhO+351UrSe4aV7niFi7ySkBY2ZHjhC5H2akHBYYJPfArRzSNlFsl/aHxWO793tImWSK4VpJGU6gFQqUzj+I6+4+E1zvmjhAvbvRCqtJJohBA1act53O/RQTn6VvrI9m97dNA6oWBiRiNKIM9CPhBZm2wMVMexmwFxO15qLLEph6DDSEIzufmdR7fjVOSnZen2X5/ouqUK6Md3+F9zqnA+DQ2cKwwLojXOBv3JJ6/WpClKvlAUpSgFKUoBSlKAVX+eeYVsLR5MgSMCkQP3nIOkY/Cp8muG88cYXiHEtKOskFmoaMqQRrkA1HUOo8orDIdRcqapWPsR9ihw0j7yzHxJDvuzbnrvgdAO1bNKVGeFsm7JOUurFKUoaCo/jVuzIGTGqJvEAPQ4B2/WpCvEyalI9QR+Yob1y5ZJm7yby5JxCIyzy6IycBYtm29SVP6GrEfZjZEYc3D/wBqeT+WcVm9mCabPT6SMPywKt1QTm8n0DTaWiEE4xXwKyeQ7LSVWIrqGCUYqfzG9V3mvkWG2tZp4JLgSRISoMzlc/MMa6RUTzXbmSznQbFkx+orWM3nqTzprkvNFP8AYpfLHs2V4Y2vZC5OHEcbFU82GGoYBLbnO+KvsnCojC8IjVI5FZWCKq7MCDsB13qP4Lxy3FpA7zxAGKPJLqN9Iz1PrXs82WXT3qIn5Nn+XWjcmxXXCtYisGx7P70BJbI51WLCME/eQjMZyTk7ZGfVTVsrkfMnGMzrc2Bm8WJGRmjtmmDAnIGCy4I8/wDi+VQ97NeXCAT2V7eH7xcx2w6kjCq0nTbvvVqM9tyNw32Owcf45FaQTTOwPhIzaQRk4GQMZG52qp8D4b7y6390A0rjVCp3ESMMhQpyAxB3IJ7b7VWuG+zwSTQSvbxWywv4jKrvI8hHwgvpTSARnvnI9K6UoxsO1RW2ZWESQhjdn2lKxXTsqMUXUwBKrnGTjYZwcZ9cVXJTNmqTe8xJZcWLEP4TQxpMRjSrPIERjlgARlc98U4/ccS8FpRJDaKi5I3lJJP8TIgXHTvWfkTk3hzwpJhZppFWWUFy3nIViSmrAIbFWKYb5IbJbYLv+3rX/tMH/Fj/ANa0r7nC0iYL4mskZ+yBkA6jcpnB2NZ/eo4JAiRPmRtOVGRtjc77AautSVzIVUkDUR2zj/I1ZISHtOaYpXCJFc5IyCbeZV/4jKF/Wti8ubknEMKj+tIwx8tlbPr29KwWE8s1uW1hiGYgx7awM6QDjbO2+9RnDJZ7208SbxLSTDag2SVAP8JVc5UHftmgPbw8Yyx8SyxvpULL+GSR/Kp/hPEluELLkaWKMrAgqynDAg/PoehGCNjUNyhLpMsQGQrA+JqJ1ZGxwVGMgdN62uNBrdhcxoz9FlRe693Awd12PzAxQE5SsVrcpKivGyujDKspBBHqCOtZaA517T+aJY2FlbNolkUPJIOqRksDpztqOw/GudLaLAVMSAKfK+NtuzH1xuP7xrJYTGZpbh8lp5ZHGc7KWJRd+wGNq3KjbPJcT1srLnFfpW3v/wB2ANKUrByRSlKAUpSgLL7J7vVHdxk+aK4O3orKpX8yH/I1e65h7OJ1gv7iL710iSL/AOX4ob6fEtdPqvYvMfRNDYrNPCS9EKieKSSSt4EOkAj7WQneMH4NKEYcth++2OhzUsaw2tsEzjqxLMfUn/4wK0RaKxw32d2UUYjdWnVeninP6DA/Sp6Pglsvw28I+kUf+lb9Ky5NhJIxwwKnwKq566QB/KslK1eI8Sit1LzSIgAJ8zAZwCdgTudjtWDJtUqoJzLc3uRwu3LaMFpLlXiQg5xoJwWIIOdvSpCHid5EALmzdnwN4NLL892b1/St/Cl6GnPEn6j+M3ssSAwwGdicFQ4TAwd8kHvgfjUHPzyoxpseIOSQMC1kGPqXwK2bo8SuVxbRR24JIZ586gPkqk75oq5egc4+pCcKuLni91LbzxrBBaEePCG1mTxAxjV22xjRnb+KrByJG00Uh8OK0kjnZJFgGclCpZdbE+VuhAHTpisnKnKj2M4fZzOg94cE7yK0jasHGx8TA9MVrc5Xj210rWskYmcBmjldgpUZBIQHzPsAO5NW4xSWEV28ss3FiluTdMSFQefc4wSu+kd9h2rfsbxJlDJupwRkY6gEfoRUfxS5jljeFtQ1rgnSRp1BipJx5fhJyfSvnKkxNuFJYmImPUVYatOwILAahjG4261sYImyuTYzSWscTPHvMrF+mtt1G2AidAOwArd/6QsziLwAdYAB15U6gSATp9A35V95o4GZ2jliWMyoQAZADpG/mAIPmUkH8K1+d+X1uLdvMVkxjxcgEAkZOQOwHagMPNvCZ28N7YMpVG8QQuEbPl0afun73xA4Aqy2EDLHiRy5OSSwGd99OBtt0qK5XsJktBFNJqwAsciHcpgaSWI+KtLkh7ka0vdJmBbSUVwDGCAhJO2r9cUBt2RWxlS3wFt5TptwB8LAFjHgdBjJH9k1Ya1uJWSzxtGxIDDqpwQeoYHsQcEVCcG4yY5hZ3RxNuYWznxY12DE5+MADVsNyKA5TSlKiPngpSlAKUpQClK8TPpVj6An8hmgSyT/AADgUgs572FNd0JMwjByUUKCg2xuTIc4PX5VeeE8SjuYlliYFWHY5we6n5g7H5is/I0Wmwt89WQN/iJb/OoC64DcWFw0tmniWsnx24IXw2Y5eVDvnoPJgdTvWLK+ZbH0LS4rrjDthFjpVc4XzvZ3W1vI0jbHSqNq3OBkHpvXuS84m7sIbBFQdHmnwW69EVfp32zVdVyfYtucUWCo2+49bwkq0imQZ+zU6nO2caFyc1jbli6mdXmvXiXAzFAiqMjrl3Lk53G2KnLLl62ibUkKaz1dlDMfq7Zb9aljR6mjt9Ch3PMV7czRW1tbPbGbWVnnA+FMFmEPXG4G5HxDrvVksvZ/aLIs8y+PcADMrk9Qc5C5wu+Tt61o8V41La8RCvAknjI3u7NKF0rHgyY+zJUsXUEZ30ivre0DGxjg2/71/wDTU8YKPQicm+peaVS051kfUI4IGYDOPevyz9j0zXxOa7oKTLFbRADr47Pj6jQtbGpdaVRbTi83EEJhvEUDP9GiL5wOupnxnJ6Y7CvZ4NfIoBklujnrJMkIHzxCgJ+hNAW264jDFjxJY0z01Oq9OvU/Sq9xWGyu5Y5BNEZImUkxtrYhTkKdDZC6sdq8XPJ/vCIZBGkgyTlXlKk4zpMkpXtvld/lW9wnlWODJ1lmOfN4cKHc5A+zjXYUBs3vFIk15WQkjfEb+bY4AJGPXvUJBzhAhOiBwTjP2tpk4GBkGfIOOxGan4uBRDGfEbByNUsrfoWxQcvWudXu0Oo758NM5PU5x1oCHuucHUnTaO6dmDqdX006tqjG5+ldWH7Lu2BG66HGQdiPMgFXhLSNQAEQAdAFA/TFZqAodlzndsmIuDXQCYADPEn0xqPy7ZrZn4txSdB4Vmts/UmWUP8AIrhU/HOaudKAovC+H8Xk1i7nhKlcaY1MecnzefSx6bdO9euG8nGG5W5ihhjkBIkJmkcyDcA5MQ0nc74Pb0q8UoD/2Q==" id="220" name="Google Shape;220;p19"/>
          <p:cNvSpPr txBox="1"/>
          <p:nvPr/>
        </p:nvSpPr>
        <p:spPr>
          <a:xfrm>
            <a:off x="50800" y="-1096962"/>
            <a:ext cx="2857500" cy="228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data:image/jpeg;base64,/9j/4AAQSkZJRgABAQAAAQABAAD/2wCEAAkGBxQREhUUEhQWFhQUGRsYGBgYGBYcIRwgHBsZGxgbHBcaHCggHBslHR0WITIiJSkrLi8uHB8zODMsNygtLisBCgoKDg0OGxAQGzIlICQsLSwyNDQsLCwsLDAsLCwsNSwsLCwsNSwsNCwsLSwtLCwsNCwsLSwsLDQsLCwsNCwsLP/AABEIAMAA8AMBIgACEQEDEQH/xAAcAAEAAgMBAQEAAAAAAAAAAAAABQYDBAcCAQj/xABGEAACAQMCBAMFBQQHBAsAAAABAgMABBESIQUGMUETIlEHFDJhcSNCgZGhFTNSsTRicoKSwdEkQ5PSFhdUZHODssLh4/H/xAAbAQEAAgMBAQAAAAAAAAAAAAAAAwQBAgUGB//EAC8RAAICAQIEAwcFAQEAAAAAAAABAgMRBCEFEjFBEyJRYXGRobHR8TKBweHwMyP/2gAMAwEAAhEDEQA/AO40pSgFKUoBSlKAUpSgFKUoBSlKAUrV4jxGK3TXPIkaersFHrjfqdjXPONe1JmZo7C2aXb9+zBUGcYKjSxfuCNulaznGCzJ4RlRb2RbebebIuHBPESV2lzoWNNWdOnO5IUfEOpGao8ntZkhn03FtiFwfC8MEuXJOlW8+kbdcGq3xufiF+ALm7VUznw0iGOuRlsg5GBvWWG18q+KRI676tOnf1xk1ydRxWMZLw2mu/X8FuvStrzbEZzXzhcXDpFdz+CJWGtIWYBE6OSepONwN9+1SHLHGOB8PkEkS3k8qtkTMhOTjBx023Pas6Wyhy4UB26n1x0rNmq0eMSit45fv/jBI9Im+pc+F+1jh05C+I0bE4xIhX8z0/WrjY8QimXVFIjj1VlP8jXGJog4wwyPSo88DhDB41Ecq7q69Qex+dT18ag/1xa+f2I5aN9mfoClcZ4XzhxGyI8VvfYh90KsbjsMHBB7enSuqcF47BdoGhcE4yUzhl6ZDL1BGcV1KdRXcsweStOuUP1IkqUpUxoKUpQClKUApSlAKUpQClKUApSlAKUpQClKUAqC5w5oi4dCZJPM5/dx5ILkEAgEA46jfFSPGOIpbQSzyfBEhdvoBn864pJdPezm8m+9nwF38kZ+HIOcORucVW1eqjp6+Z9exLVU7JYRju1mvX8a+dmzuIM5iTuML0LDJGqtxECjAAA9AMV6pXk7r7Lpc02dSEIwWEKUpUJuKUpQClKUArxC8kMglt3McgIJx0cA5KOO4OAM9RXulb12yrlzQeGayipLDOncoczpfxZwI5kA8WHVqMZbVpBbAznSd/lU/XAuGE2F976ieIrfvhk6gBp3jUYycBtifSu08vcehvovFgbUvQg9VOAdLDsRnpXr9LqI31qSe/f2M5NtbhLBKUpSrJGKUpQClKUApSlAKUpQClKUApSlAKUrzLIFBZjgAEk/IbmgOR+1y/8Aerq3slGVt38eY5B7ARjHUHzN3qPUYGB2rR4fee9vJesul7rBK5zpCjAAPp3rfrynEtR4tzS6R2Oppq+WHvFKUrnlgUpSgFKUoBSlKAUpSgFacN3Jw+f3y3XUcfbRDrLsQvmwdJXJ6A5rcr5U1F8qZqcfyaTgpxwzsnDOIR3ESywuHRwCCCD1+netqua+ya9ELS2WdgWnjz2ViuVAG2AxaulV7KqxWQU49GciUXF4YpSlbmopSlAKUpQClKUApSlAKUpQCq77Qbkx8PuSMbxuu/zUirFVJ9si54VP/d/9QoCgWFqIo1jXYIMD/wDa2KZpXhW23lncSwKUpWAKUpQClKUApSvEsgUFmIAAySe1Ae6xxzK2dLKcHBwQcH0OOhqS5f5ea+GudSltkgIw3mXGzgg+VPTufQd6/wAFt0jEyIulVuJ1C+gErAD8AAKuWaSVdXiT656EStUpYRJUpSqZKbfIM6vxRGQ5+zkjbHqDkj867FXD+RLYxcbRs4jkhf6aumMnufSu4V6/h6S08cM5N/8A0eRSlKuEIpSlAKUpQClKUApSlAKUpQCormnhXvdrND3dGA6dcHT1+eKlaUBwHgF749vHJsCw3A7HO9SNY+aYDZcUkjbAhusNAANgVVdY9B1Br5cy6FLeleP1mndVzj2fT9zr02c8EzPw2xmupCkAUIuzytvpbY6fDypbYg51Cpj/AKvWC/06fxCNiUj0Z9fDxqx8tf41K2llLBw9FstHisqvmU+UF8M7HHpkmqHbcDtWe1iFw11dyP8AaSidn0Ku7lGByhI0gEb/AJV2qdHVCOML4Z/BVnbJs2761ltJRDcYIf8AdSjbxMAa8pk6CMjbJzmvVT/OMfg8PmEz4SN08Fi3m0grp1MTktnI+e1VWO4cy6WjZFKaxqUg/FgZB6Z61zNbpOV80Ft3J6rM7PqbdeZHCjJOAKxST4ZUVHd2OAqKWI6btj4V3G52rR5g4AXZYrnUWfzgRsQsabYEnYyEhvUbDpVanTSmueW0fX7Ek7MbLdkoDmvfBeCvfzrny2sLK7N18Y7jwtORhRgkk5ztWPhVlJesEgwIgcSSb40g4dUcff8A5V1GCFUUKihVHQAAAfgKvaHSOL8Sa933IrbM+VHqKMKAqgBVAAA6ADoAK5hxSzFtdzRA51kzjt+8bLbf2ia6jVX564Q8saywjMsJBxv5kGdagAbtgnA9cVd1FXi1uJFCXK8lUpWCyu1mRZEOVbcVnrzjTTwy91I3jN0YPBnBK+DNE7EZ+EONY23I052713+uBcfg128q/wBRv0U123gN201vHI+NTjJx9TXo+DzzU4+j+pztYsTTJClKV1yoKUpQClKUApSlAKUpQClKUApSlAQXOXLicQtmiOkSL5oXYE6JADpfAPauQBHRntbpSkyeTJGBKB/vI/VT1+Wa6jzbzzDYnwgPFuWBKxZK5xj4n0kKNxXOeZeYn4q0Nv7otteOxEUwlDkAaWfH2a9QMYz+dU9ZpY3w9GujNqtVGuzkzu+3csHD7z3+x92Z0inTCFXI8ypgZx10uO4zjPfFWuzVQSWEazP8aq5b9SFJ/wAIqsQ+zyPWHe4nZ9IXKlU+pGkauvYsasPDeCxwktl3c/fdix+npUcW+Vc3Us99jfmYhSQuojtnGfxqj2PJtzLK015cr52yYo0PTbA8TK9B5fh+dXulYaTWGjJAT8CaC3MPDfDtyc+YgnHXBC4OTkk9qgOEezjGv3yZZhKxd0VCgZjuzMdW5Jweg6VfqVl79TGDxDEEUKowoGAPSvRFVHintAgRcwATNqK+ZjEuxIY+IUboR0xUnbcVuZIvFjt42yuVUT7E53HieH0+ems8r7jKPHEeCXDhvCvpImJyDoVgu/TBO9Y+U7O/iLrezpMOqMox/Dt8I/rV74JzG88jxyQeG0b+GSsniDXpDMudC9Ay798/KtXmTiUs8nuFiwFw4DSPnHhRklWcDbU3TAyOtbJSbwatpblB4/xlF4pIVB8G40qsoOUZ1Azhvxxt3IqUqJ9t1jFYRcOtrc/uTMx2GScxFWJA67tW3wiYvBEx6sin9K5PFtOoSVi77fAsaWxyTizHx2QrA4UZZwUUerP5VH4kiu6cOtBDGsa9FGBXG+BcLbiF5HGu0Nu6zSPjPmjZWEWkkddt98V22r/CqXXTzPv9Cvqp808LsKUpXUKwpSlAKUpQClKUApSlAKVA8wc32tmCJJA0gGREhBc9ei5+XfFc04tzne3wAA90hIIePIkZwQAVLaV0j4umetYbwV79VVQs2PH1Oiczc8WdgypM5Mj5wkal28uM5C/D1HXrv6VVuNe0mZ0/2GHBI2acYxkddIfOenUetUyzskiBEahc9cd6z1rzHCv45Nv/AMo49+5pwwGMk+eV2+KR2DM2OmpmOTWSfUV8uUkG6nPQ/UVsV8ZcjBrU43jT5/Ez5s5z3OncucXW8t0mXIzlWBGMMpw4x6Bgak65fyxzJHYO8c3lhk1SK2f95geTHcsFON+pq1cL5mk8URXtu1o0oBh1sCHPeMEADWNj3zmq8q3vg+gaXVRvqjNdya4txAW8ZcqzbgBVGSSTsAKr0l9xEef/AGXA8zRjXnSPiwf4vxxUpzVbu0OuFNcsRDomcavVc4OM+uKpHPFxa3NvqDqlxlVUtkMhbYgg+mTmonzZSRbWMPJdOV+MyXkazGLRDIoaM5XJH9YBjg1L3URZCoOCe9ebC0EMaxr8KDArPWz67GqOIcV9p/EeHslq0MKCJFQqYzhtI0sQc7qcbEVcw7cSjhksVe1dNRc6WijbUGGNA/eEEA5wcb771c/2gvi+CNWrTqOAcD5FugPfFbNSu3boRqvfqVDiV3cW0FrZw6ReXGpUZslNSYaRmOc75JH1q68u8DisoViiHzZjuzsfiZm6sxO5JqpcxoV4hwybVhY2mDDBOdapjp6EVb+P8ahs4TLO+leg9WJBwqjux7VNTjlyR2Pc4Z7RuX3a+SS7uI3kPnlRGOiNECADDjILEj64at/g3D5+IDwrNWSMADx5FcJgZxobHm6dR6ipLly44JLcAvZywyEgrJc4wWyAoBWRvN064rsMIAUBcacDGPTtiordJG2xTs3x0Xb+xXqPJ5PiRfK3LsPD7cQQA6QSxLHLMx6sxxual6Uq0aClKUApSlAKUpQClKw3d0kSM8jBVUEkk46UBkkcKCTsAMn8K5xzR7Q2ZzDYaWAysk51eRgfhVMDV06571VeZuaZeLNpQtHYgghd0eQ4IIcAkGPOfKeu1a0aBQFUYAGABWrkcTiHFVU3XVvL19DDFaANrctJIeskh1Me/U9B8hWaRwoJPQAk/hua9Vo3LmRvCU4C4Mn0PQA+px+QNaHnMytlzTefVm3DIGUMOhGR9D0r3XxVwAB0G1faET67ClKUBr3knh6JfDSXwWEmhxkNp6/Q4zvv9DXa7+wt+IQAkBgQTFJjzITsHQkZVgd/wFcKvEBnQNnSyMvyyc/hnGa6d7IOLBrY2bfvLIKrHGAVcv4ZB7nCnNbxPT8FtxF1N+1fya8n7Q4dkOnvtuoJEpYRuoGyqw8wc9CWAHfasPFOI8PnjdHi+IHzeBuD2bOM5B3rplK1dUW8nfVjOb+zjmtb63Cl9VxEB4vXuThs9N8dMnFbvF+bIopDBCPHu8ZWBTpJx1y5BC96sPMvK1txBVW5QnRnSVYqw1DDDUuDgjqO9bHAuA29lGI7eJUUADIAycZxqbqx3O59a18FZybeK8HKuOT8QtpUvLxxZW7FUdYsS7j4dXcggBTjFXfh/MdtNH4kcyuo6sM/P/Q1cKin5asycm1tyf8AwY/+WsyqTMKxoqEPEVv7+1FqRJFbNIbh+ykqPDXfGScN0zjFVn2x8VuJLtYYYxJFAqyMpbHmOrfB7gGut311FZwM5CxxRDoAAAM9hsBX5v4VxGZI3mLRMZXaV9+jOdTDAOrI9K3hHlWER2JWJqXc8W/FluGSEApLI6ImN9ywwQ2MAjY1+l+EwlIIkbdljRTn1CgGuQeyiH9pXZuZEISzGYuoy8mVJx3ACN9Miu1VJKTl1K+n00KE1DoxSlK1LApSlAKUpQClKUB5dwBkkADua4pz1zD+1ZPCj/ocTAljg+KyE7jH3Nxg53x0qf8AapzGzMLG2fSWBM7oSGjGVKAfNsP+VVCGJUAVQFUbAAYrWTONxXiHgrwq35n19h7pSlaHlT6KjuAOWgRn+Nhls+vfbtUhUbcze7tnGUkYLjppPyGN87/kKEta5k4Lq8fLO3z+RJUqPe4nPwRKB6u3X+6MY/OsyLMTuyAfJG/56GHXjq18fsbVKxKj92U/3CP/AH1id5R91W+QOn6dSaGqjno1/veYOPZ8NSvxCSPH+If5VYuSOMCz4j5x5LsLFqzsrKfs8/XUwHzNVbhcj3P2kgCqpYCPr5lONRb1Bz27V44hxq3LJEZdJaRFLg4MYLDMgONio3H0rK6nU0LsqvjGKy03nHbPt9mM+h+laVqcJUCCIK5kAjTDk5LDSMMT3J6/jW3Uh60UpWnxXikVrGZZ3Eca9WboO3+YoDcrR4pxmC2AM8yR6jgamAz9B1NVy65xnZdVpYtOjbqxlEYII2IyhO+351UrSe4aV7niFi7ySkBY2ZHjhC5H2akHBYYJPfArRzSNlFsl/aHxWO793tImWSK4VpJGU6gFQqUzj+I6+4+E1zvmjhAvbvRCqtJJohBA1act53O/RQTn6VvrI9m97dNA6oWBiRiNKIM9CPhBZm2wMVMexmwFxO15qLLEph6DDSEIzufmdR7fjVOSnZen2X5/ouqUK6Md3+F9zqnA+DQ2cKwwLojXOBv3JJ6/WpClKvlAUpSgFKUoBSlKAVX+eeYVsLR5MgSMCkQP3nIOkY/Cp8muG88cYXiHEtKOskFmoaMqQRrkA1HUOo8orDIdRcqapWPsR9ihw0j7yzHxJDvuzbnrvgdAO1bNKVGeFsm7JOUurFKUoaCo/jVuzIGTGqJvEAPQ4B2/WpCvEyalI9QR+Yob1y5ZJm7yby5JxCIyzy6IycBYtm29SVP6GrEfZjZEYc3D/wBqeT+WcVm9mCabPT6SMPywKt1QTm8n0DTaWiEE4xXwKyeQ7LSVWIrqGCUYqfzG9V3mvkWG2tZp4JLgSRISoMzlc/MMa6RUTzXbmSznQbFkx+orWM3nqTzprkvNFP8AYpfLHs2V4Y2vZC5OHEcbFU82GGoYBLbnO+KvsnCojC8IjVI5FZWCKq7MCDsB13qP4Lxy3FpA7zxAGKPJLqN9Iz1PrXs82WXT3qIn5Nn+XWjcmxXXCtYisGx7P70BJbI51WLCME/eQjMZyTk7ZGfVTVsrkfMnGMzrc2Bm8WJGRmjtmmDAnIGCy4I8/wDi+VQ97NeXCAT2V7eH7xcx2w6kjCq0nTbvvVqM9tyNw32Owcf45FaQTTOwPhIzaQRk4GQMZG52qp8D4b7y6390A0rjVCp3ESMMhQpyAxB3IJ7b7VWuG+zwSTQSvbxWywv4jKrvI8hHwgvpTSARnvnI9K6UoxsO1RW2ZWESQhjdn2lKxXTsqMUXUwBKrnGTjYZwcZ9cVXJTNmqTe8xJZcWLEP4TQxpMRjSrPIERjlgARlc98U4/ccS8FpRJDaKi5I3lJJP8TIgXHTvWfkTk3hzwpJhZppFWWUFy3nIViSmrAIbFWKYb5IbJbYLv+3rX/tMH/Fj/ANa0r7nC0iYL4mskZ+yBkA6jcpnB2NZ/eo4JAiRPmRtOVGRtjc77AautSVzIVUkDUR2zj/I1ZISHtOaYpXCJFc5IyCbeZV/4jKF/Wti8ubknEMKj+tIwx8tlbPr29KwWE8s1uW1hiGYgx7awM6QDjbO2+9RnDJZ7208SbxLSTDag2SVAP8JVc5UHftmgPbw8Yyx8SyxvpULL+GSR/Kp/hPEluELLkaWKMrAgqynDAg/PoehGCNjUNyhLpMsQGQrA+JqJ1ZGxwVGMgdN62uNBrdhcxoz9FlRe693Awd12PzAxQE5SsVrcpKivGyujDKspBBHqCOtZaA517T+aJY2FlbNolkUPJIOqRksDpztqOw/GudLaLAVMSAKfK+NtuzH1xuP7xrJYTGZpbh8lp5ZHGc7KWJRd+wGNq3KjbPJcT1srLnFfpW3v/wB2ANKUrByRSlKAUpSgLL7J7vVHdxk+aK4O3orKpX8yH/I1e65h7OJ1gv7iL710iSL/AOX4ob6fEtdPqvYvMfRNDYrNPCS9EKieKSSSt4EOkAj7WQneMH4NKEYcth++2OhzUsaw2tsEzjqxLMfUn/4wK0RaKxw32d2UUYjdWnVeninP6DA/Sp6Pglsvw28I+kUf+lb9Ky5NhJIxwwKnwKq566QB/KslK1eI8Sit1LzSIgAJ8zAZwCdgTudjtWDJtUqoJzLc3uRwu3LaMFpLlXiQg5xoJwWIIOdvSpCHid5EALmzdnwN4NLL892b1/St/Cl6GnPEn6j+M3ssSAwwGdicFQ4TAwd8kHvgfjUHPzyoxpseIOSQMC1kGPqXwK2bo8SuVxbRR24JIZ586gPkqk75oq5egc4+pCcKuLni91LbzxrBBaEePCG1mTxAxjV22xjRnb+KrByJG00Uh8OK0kjnZJFgGclCpZdbE+VuhAHTpisnKnKj2M4fZzOg94cE7yK0jasHGx8TA9MVrc5Xj210rWskYmcBmjldgpUZBIQHzPsAO5NW4xSWEV28ss3FiluTdMSFQefc4wSu+kd9h2rfsbxJlDJupwRkY6gEfoRUfxS5jljeFtQ1rgnSRp1BipJx5fhJyfSvnKkxNuFJYmImPUVYatOwILAahjG4261sYImyuTYzSWscTPHvMrF+mtt1G2AidAOwArd/6QsziLwAdYAB15U6gSATp9A35V95o4GZ2jliWMyoQAZADpG/mAIPmUkH8K1+d+X1uLdvMVkxjxcgEAkZOQOwHagMPNvCZ28N7YMpVG8QQuEbPl0afun73xA4Aqy2EDLHiRy5OSSwGd99OBtt0qK5XsJktBFNJqwAsciHcpgaSWI+KtLkh7ka0vdJmBbSUVwDGCAhJO2r9cUBt2RWxlS3wFt5TptwB8LAFjHgdBjJH9k1Ya1uJWSzxtGxIDDqpwQeoYHsQcEVCcG4yY5hZ3RxNuYWznxY12DE5+MADVsNyKA5TSlKiPngpSlAKUpQClK8TPpVj6An8hmgSyT/AADgUgs572FNd0JMwjByUUKCg2xuTIc4PX5VeeE8SjuYlliYFWHY5we6n5g7H5is/I0Wmwt89WQN/iJb/OoC64DcWFw0tmniWsnx24IXw2Y5eVDvnoPJgdTvWLK+ZbH0LS4rrjDthFjpVc4XzvZ3W1vI0jbHSqNq3OBkHpvXuS84m7sIbBFQdHmnwW69EVfp32zVdVyfYtucUWCo2+49bwkq0imQZ+zU6nO2caFyc1jbli6mdXmvXiXAzFAiqMjrl3Lk53G2KnLLl62ibUkKaz1dlDMfq7Zb9aljR6mjt9Ch3PMV7czRW1tbPbGbWVnnA+FMFmEPXG4G5HxDrvVksvZ/aLIs8y+PcADMrk9Qc5C5wu+Tt61o8V41La8RCvAknjI3u7NKF0rHgyY+zJUsXUEZ30ivre0DGxjg2/71/wDTU8YKPQicm+peaVS051kfUI4IGYDOPevyz9j0zXxOa7oKTLFbRADr47Pj6jQtbGpdaVRbTi83EEJhvEUDP9GiL5wOupnxnJ6Y7CvZ4NfIoBklujnrJMkIHzxCgJ+hNAW264jDFjxJY0z01Oq9OvU/Sq9xWGyu5Y5BNEZImUkxtrYhTkKdDZC6sdq8XPJ/vCIZBGkgyTlXlKk4zpMkpXtvld/lW9wnlWODJ1lmOfN4cKHc5A+zjXYUBs3vFIk15WQkjfEb+bY4AJGPXvUJBzhAhOiBwTjP2tpk4GBkGfIOOxGan4uBRDGfEbByNUsrfoWxQcvWudXu0Oo758NM5PU5x1oCHuucHUnTaO6dmDqdX006tqjG5+ldWH7Lu2BG66HGQdiPMgFXhLSNQAEQAdAFA/TFZqAodlzndsmIuDXQCYADPEn0xqPy7ZrZn4txSdB4Vmts/UmWUP8AIrhU/HOaudKAovC+H8Xk1i7nhKlcaY1MecnzefSx6bdO9euG8nGG5W5ihhjkBIkJmkcyDcA5MQ0nc74Pb0q8UoD/2Q==" id="221" name="Google Shape;221;p19"/>
          <p:cNvSpPr txBox="1"/>
          <p:nvPr/>
        </p:nvSpPr>
        <p:spPr>
          <a:xfrm>
            <a:off x="50800" y="-1096962"/>
            <a:ext cx="2857500" cy="228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19"/>
          <p:cNvSpPr txBox="1"/>
          <p:nvPr/>
        </p:nvSpPr>
        <p:spPr>
          <a:xfrm>
            <a:off x="250825" y="1485900"/>
            <a:ext cx="8570912" cy="5256212"/>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High quality teaching.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Cross curricular links – children are writing in all areas of the curriculum and are using rich texts.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Children are aware strengths and of their next steps.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Mock assessment week</a:t>
            </a:r>
            <a:r>
              <a:rPr lang="en-US" sz="2400">
                <a:solidFill>
                  <a:schemeClr val="dk1"/>
                </a:solidFill>
                <a:latin typeface="Twentieth Century"/>
                <a:ea typeface="Twentieth Century"/>
                <a:cs typeface="Twentieth Century"/>
                <a:sym typeface="Twentieth Century"/>
              </a:rPr>
              <a:t> - next week.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Intervention with Mrs Mitchell, Mrs Par</a:t>
            </a:r>
            <a:r>
              <a:rPr lang="en-US" sz="2400">
                <a:solidFill>
                  <a:schemeClr val="dk1"/>
                </a:solidFill>
                <a:latin typeface="Twentieth Century"/>
                <a:ea typeface="Twentieth Century"/>
                <a:cs typeface="Twentieth Century"/>
                <a:sym typeface="Twentieth Century"/>
              </a:rPr>
              <a:t>mar and Mrs Knowles.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Dedicated time in school for GAPs, Comprehension and Maths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Twentieth Century"/>
              <a:buNone/>
            </a:pPr>
            <a:r>
              <a:rPr b="0" i="0" lang="en-US" sz="2400" u="none" cap="none" strike="noStrike">
                <a:solidFill>
                  <a:schemeClr val="dk1"/>
                </a:solidFill>
                <a:latin typeface="Twentieth Century"/>
                <a:ea typeface="Twentieth Century"/>
                <a:cs typeface="Twentieth Century"/>
                <a:sym typeface="Twentieth Century"/>
              </a:rPr>
              <a:t>    CGP 10 minute test books.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Same day intervention to address gaps and misconceptions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Lots of reassurance and encouragement.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323850" y="1268412"/>
            <a:ext cx="8424862" cy="54006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 name="Google Shape;95;p2"/>
          <p:cNvSpPr txBox="1"/>
          <p:nvPr>
            <p:ph idx="1" type="body"/>
          </p:nvPr>
        </p:nvSpPr>
        <p:spPr>
          <a:xfrm>
            <a:off x="395287" y="960437"/>
            <a:ext cx="8218487" cy="58531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Comic Sans MS"/>
              <a:ea typeface="Comic Sans MS"/>
              <a:cs typeface="Comic Sans MS"/>
              <a:sym typeface="Comic Sans MS"/>
            </a:endParaRPr>
          </a:p>
          <a:p>
            <a:pPr indent="-342900" lvl="0" marL="342900" marR="0" rtl="0" algn="ctr">
              <a:lnSpc>
                <a:spcPct val="100000"/>
              </a:lnSpc>
              <a:spcBef>
                <a:spcPts val="180"/>
              </a:spcBef>
              <a:spcAft>
                <a:spcPts val="0"/>
              </a:spcAft>
              <a:buClr>
                <a:schemeClr val="dk1"/>
              </a:buClr>
              <a:buSzPts val="900"/>
              <a:buFont typeface="Arial"/>
              <a:buNone/>
            </a:pPr>
            <a:r>
              <a:t/>
            </a:r>
            <a:endParaRPr b="1" i="0" sz="9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Twentieth Century"/>
                <a:ea typeface="Twentieth Century"/>
                <a:cs typeface="Twentieth Century"/>
                <a:sym typeface="Twentieth Century"/>
              </a:rPr>
              <a:t>To share with you key information about the Year 6 SATs.</a:t>
            </a:r>
            <a:endParaRPr/>
          </a:p>
          <a:p>
            <a:pPr indent="-342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Twentieth Century"/>
                <a:ea typeface="Twentieth Century"/>
                <a:cs typeface="Twentieth Century"/>
                <a:sym typeface="Twentieth Century"/>
              </a:rPr>
              <a:t>To give you the opportunity to ask any questions you may have.</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Twentieth Century"/>
                <a:ea typeface="Twentieth Century"/>
                <a:cs typeface="Twentieth Century"/>
                <a:sym typeface="Twentieth Century"/>
              </a:rPr>
              <a:t>To share some websites and ways that you can help your child prepare for the exams.</a:t>
            </a:r>
            <a:endParaRPr/>
          </a:p>
          <a:p>
            <a:pPr indent="-114300" lvl="0" marL="342900" marR="0" rtl="0" algn="l">
              <a:lnSpc>
                <a:spcPct val="100000"/>
              </a:lnSpc>
              <a:spcBef>
                <a:spcPts val="720"/>
              </a:spcBef>
              <a:spcAft>
                <a:spcPts val="0"/>
              </a:spcAft>
              <a:buClr>
                <a:schemeClr val="dk1"/>
              </a:buClr>
              <a:buSzPts val="3600"/>
              <a:buFont typeface="Arial"/>
              <a:buNone/>
            </a:pPr>
            <a:r>
              <a:t/>
            </a:r>
            <a:endParaRPr b="0" i="0" sz="3600" u="none">
              <a:solidFill>
                <a:schemeClr val="dk1"/>
              </a:solidFill>
              <a:latin typeface="Twentieth Century"/>
              <a:ea typeface="Twentieth Century"/>
              <a:cs typeface="Twentieth Century"/>
              <a:sym typeface="Twentieth Century"/>
            </a:endParaRPr>
          </a:p>
        </p:txBody>
      </p:sp>
      <p:sp>
        <p:nvSpPr>
          <p:cNvPr id="96" name="Google Shape;96;p2"/>
          <p:cNvSpPr txBox="1"/>
          <p:nvPr>
            <p:ph type="title"/>
          </p:nvPr>
        </p:nvSpPr>
        <p:spPr>
          <a:xfrm>
            <a:off x="323850" y="193675"/>
            <a:ext cx="8351837" cy="858837"/>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Aims of this meeting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type="title"/>
          </p:nvPr>
        </p:nvSpPr>
        <p:spPr>
          <a:xfrm>
            <a:off x="179387" y="188912"/>
            <a:ext cx="8785225" cy="887412"/>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How you can help your child</a:t>
            </a:r>
            <a:endParaRPr/>
          </a:p>
        </p:txBody>
      </p:sp>
      <p:sp>
        <p:nvSpPr>
          <p:cNvPr id="229" name="Google Shape;229;p20"/>
          <p:cNvSpPr txBox="1"/>
          <p:nvPr/>
        </p:nvSpPr>
        <p:spPr>
          <a:xfrm>
            <a:off x="285750" y="1268412"/>
            <a:ext cx="8570912" cy="5434012"/>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Make sure your child attends school.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Listen to and encourage your child to read daily (fiction and non fiction texts).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Discuss the texts they are reading to ensure they have understood the content.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Test the children on their times tables and basic maths skills.  These maths facts will help speed up their mental calculations.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Help your child learn their weekly spellings.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Make sure your child has somewhere quiet to do complete their homework.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Encourage your child to keep a diary to encourage independent writing and stamina.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Give lots of reassurance and encouragement.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1"/>
          <p:cNvSpPr txBox="1"/>
          <p:nvPr>
            <p:ph type="title"/>
          </p:nvPr>
        </p:nvSpPr>
        <p:spPr>
          <a:xfrm>
            <a:off x="250825" y="238125"/>
            <a:ext cx="8640762" cy="887412"/>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Useful Websites</a:t>
            </a:r>
            <a:endParaRPr/>
          </a:p>
        </p:txBody>
      </p:sp>
      <p:sp>
        <p:nvSpPr>
          <p:cNvPr id="236" name="Google Shape;236;p21"/>
          <p:cNvSpPr txBox="1"/>
          <p:nvPr/>
        </p:nvSpPr>
        <p:spPr>
          <a:xfrm>
            <a:off x="258762" y="1268412"/>
            <a:ext cx="8570912" cy="53276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p:txBody>
      </p:sp>
      <p:pic>
        <p:nvPicPr>
          <p:cNvPr id="237" name="Google Shape;237;p21"/>
          <p:cNvPicPr preferRelativeResize="0"/>
          <p:nvPr/>
        </p:nvPicPr>
        <p:blipFill rotWithShape="1">
          <a:blip r:embed="rId3">
            <a:alphaModFix/>
          </a:blip>
          <a:srcRect b="0" l="0" r="0" t="0"/>
          <a:stretch/>
        </p:blipFill>
        <p:spPr>
          <a:xfrm>
            <a:off x="2484437" y="1776412"/>
            <a:ext cx="3743325" cy="2733675"/>
          </a:xfrm>
          <a:prstGeom prst="rect">
            <a:avLst/>
          </a:prstGeom>
          <a:noFill/>
          <a:ln>
            <a:noFill/>
          </a:ln>
        </p:spPr>
      </p:pic>
      <p:sp>
        <p:nvSpPr>
          <p:cNvPr id="238" name="Google Shape;238;p21"/>
          <p:cNvSpPr txBox="1"/>
          <p:nvPr/>
        </p:nvSpPr>
        <p:spPr>
          <a:xfrm>
            <a:off x="3101975" y="4832350"/>
            <a:ext cx="25066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www.purplemash.com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2"/>
          <p:cNvSpPr txBox="1"/>
          <p:nvPr>
            <p:ph type="title"/>
          </p:nvPr>
        </p:nvSpPr>
        <p:spPr>
          <a:xfrm>
            <a:off x="179387" y="238125"/>
            <a:ext cx="8640762" cy="887412"/>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Useful Websites</a:t>
            </a:r>
            <a:endParaRPr/>
          </a:p>
        </p:txBody>
      </p:sp>
      <p:sp>
        <p:nvSpPr>
          <p:cNvPr id="245" name="Google Shape;245;p22"/>
          <p:cNvSpPr txBox="1"/>
          <p:nvPr/>
        </p:nvSpPr>
        <p:spPr>
          <a:xfrm>
            <a:off x="250825" y="1341437"/>
            <a:ext cx="8570912" cy="53276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p:txBody>
      </p:sp>
      <p:sp>
        <p:nvSpPr>
          <p:cNvPr id="246" name="Google Shape;246;p22"/>
          <p:cNvSpPr txBox="1"/>
          <p:nvPr/>
        </p:nvSpPr>
        <p:spPr>
          <a:xfrm>
            <a:off x="1709737" y="1558925"/>
            <a:ext cx="5814900" cy="129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7030A0"/>
              </a:buClr>
              <a:buSzPts val="2800"/>
              <a:buFont typeface="Comic Sans MS"/>
              <a:buNone/>
            </a:pPr>
            <a:r>
              <a:rPr b="0" i="0" lang="en-US" sz="2800" u="sng" cap="none" strike="noStrike">
                <a:solidFill>
                  <a:schemeClr val="hlink"/>
                </a:solidFill>
                <a:latin typeface="Comic Sans MS"/>
                <a:ea typeface="Comic Sans MS"/>
                <a:cs typeface="Comic Sans MS"/>
                <a:sym typeface="Comic Sans MS"/>
                <a:hlinkClick r:id="rId3"/>
              </a:rPr>
              <a:t>www.bbc.co.uk/bitesize/ks2/</a:t>
            </a:r>
            <a:endParaRPr sz="2800" u="sng">
              <a:solidFill>
                <a:srgbClr val="7030A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7030A0"/>
              </a:buClr>
              <a:buSzPts val="2800"/>
              <a:buFont typeface="Comic Sans MS"/>
              <a:buNone/>
            </a:pPr>
            <a:r>
              <a:t/>
            </a:r>
            <a:endParaRPr sz="2800" u="sng">
              <a:solidFill>
                <a:srgbClr val="7030A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7030A0"/>
              </a:buClr>
              <a:buSzPts val="2800"/>
              <a:buFont typeface="Comic Sans MS"/>
              <a:buNone/>
            </a:pPr>
            <a:r>
              <a:rPr b="0" i="0" lang="en-US" sz="2800" u="sng" cap="none" strike="noStrike">
                <a:solidFill>
                  <a:srgbClr val="7030A0"/>
                </a:solidFill>
                <a:latin typeface="Comic Sans MS"/>
                <a:ea typeface="Comic Sans MS"/>
                <a:cs typeface="Comic Sans MS"/>
                <a:sym typeface="Comic Sans MS"/>
              </a:rPr>
              <a:t> </a:t>
            </a:r>
            <a:endParaRPr b="0" i="0" sz="1400" u="none" cap="none" strike="noStrike">
              <a:solidFill>
                <a:srgbClr val="000000"/>
              </a:solidFill>
              <a:latin typeface="Arial"/>
              <a:ea typeface="Arial"/>
              <a:cs typeface="Arial"/>
              <a:sym typeface="Arial"/>
            </a:endParaRPr>
          </a:p>
        </p:txBody>
      </p:sp>
      <p:pic>
        <p:nvPicPr>
          <p:cNvPr id="247" name="Google Shape;247;p22"/>
          <p:cNvPicPr preferRelativeResize="0"/>
          <p:nvPr/>
        </p:nvPicPr>
        <p:blipFill rotWithShape="1">
          <a:blip r:embed="rId4">
            <a:alphaModFix/>
          </a:blip>
          <a:srcRect b="7184" l="1849" r="4385" t="17318"/>
          <a:stretch/>
        </p:blipFill>
        <p:spPr>
          <a:xfrm>
            <a:off x="1403350" y="2349500"/>
            <a:ext cx="6264275" cy="37830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txBox="1"/>
          <p:nvPr>
            <p:ph type="title"/>
          </p:nvPr>
        </p:nvSpPr>
        <p:spPr>
          <a:xfrm>
            <a:off x="179387" y="238125"/>
            <a:ext cx="8640762" cy="887412"/>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Useful Websites</a:t>
            </a:r>
            <a:endParaRPr/>
          </a:p>
        </p:txBody>
      </p:sp>
      <p:sp>
        <p:nvSpPr>
          <p:cNvPr id="254" name="Google Shape;254;p23"/>
          <p:cNvSpPr txBox="1"/>
          <p:nvPr/>
        </p:nvSpPr>
        <p:spPr>
          <a:xfrm>
            <a:off x="250825" y="1341437"/>
            <a:ext cx="8570912" cy="53276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lang="en-US" sz="2400"/>
              <a:t>https://classroom.google.com/</a:t>
            </a:r>
            <a:endParaRPr b="0" i="0" sz="1400" u="none" cap="none" strike="noStrike">
              <a:solidFill>
                <a:srgbClr val="000000"/>
              </a:solidFill>
              <a:latin typeface="Arial"/>
              <a:ea typeface="Arial"/>
              <a:cs typeface="Arial"/>
              <a:sym typeface="Arial"/>
            </a:endParaRPr>
          </a:p>
        </p:txBody>
      </p:sp>
      <p:pic>
        <p:nvPicPr>
          <p:cNvPr id="255" name="Google Shape;255;p23"/>
          <p:cNvPicPr preferRelativeResize="0"/>
          <p:nvPr/>
        </p:nvPicPr>
        <p:blipFill>
          <a:blip r:embed="rId3">
            <a:alphaModFix/>
          </a:blip>
          <a:stretch>
            <a:fillRect/>
          </a:stretch>
        </p:blipFill>
        <p:spPr>
          <a:xfrm>
            <a:off x="498875" y="1770000"/>
            <a:ext cx="8088050" cy="4835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nvSpPr>
        <p:spPr>
          <a:xfrm>
            <a:off x="250825" y="333375"/>
            <a:ext cx="8570912" cy="6335712"/>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sz="8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rPr lang="en-US" sz="800">
                <a:solidFill>
                  <a:schemeClr val="dk1"/>
                </a:solidFill>
                <a:latin typeface="Comic Sans MS"/>
                <a:ea typeface="Comic Sans MS"/>
                <a:cs typeface="Comic Sans MS"/>
                <a:sym typeface="Comic Sans MS"/>
              </a:rPr>
              <a:t>Password:hexagon6</a:t>
            </a:r>
            <a:endParaRPr sz="8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sz="8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rPr lang="en-US" sz="800" u="sng">
                <a:solidFill>
                  <a:schemeClr val="hlink"/>
                </a:solidFill>
                <a:latin typeface="Comic Sans MS"/>
                <a:ea typeface="Comic Sans MS"/>
                <a:cs typeface="Comic Sans MS"/>
                <a:sym typeface="Comic Sans MS"/>
                <a:hlinkClick r:id="rId3"/>
              </a:rPr>
              <a:t>https://drive.google.com/file/d/1giaV59I3hafKWgHh0qcoCiW8kjujG00y/view</a:t>
            </a:r>
            <a:endParaRPr sz="8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sz="800">
              <a:solidFill>
                <a:schemeClr val="dk1"/>
              </a:solidFill>
              <a:latin typeface="Comic Sans MS"/>
              <a:ea typeface="Comic Sans MS"/>
              <a:cs typeface="Comic Sans MS"/>
              <a:sym typeface="Comic Sans MS"/>
            </a:endParaRPr>
          </a:p>
        </p:txBody>
      </p:sp>
      <p:pic>
        <p:nvPicPr>
          <p:cNvPr id="262" name="Google Shape;262;p24"/>
          <p:cNvPicPr preferRelativeResize="0"/>
          <p:nvPr/>
        </p:nvPicPr>
        <p:blipFill rotWithShape="1">
          <a:blip r:embed="rId4">
            <a:alphaModFix/>
          </a:blip>
          <a:srcRect b="0" l="0" r="0" t="0"/>
          <a:stretch/>
        </p:blipFill>
        <p:spPr>
          <a:xfrm>
            <a:off x="1670050" y="1036637"/>
            <a:ext cx="5732462" cy="5491161"/>
          </a:xfrm>
          <a:prstGeom prst="rect">
            <a:avLst/>
          </a:prstGeom>
          <a:noFill/>
          <a:ln>
            <a:noFill/>
          </a:ln>
        </p:spPr>
      </p:pic>
      <p:sp>
        <p:nvSpPr>
          <p:cNvPr id="263" name="Google Shape;263;p24"/>
          <p:cNvSpPr txBox="1"/>
          <p:nvPr/>
        </p:nvSpPr>
        <p:spPr>
          <a:xfrm>
            <a:off x="3051175" y="461962"/>
            <a:ext cx="2547937" cy="369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1800"/>
              <a:buFont typeface="Twentieth Century"/>
              <a:buNone/>
            </a:pPr>
            <a:r>
              <a:rPr b="1" i="0" lang="en-US" sz="1800" u="sng" cap="none" strike="noStrike">
                <a:solidFill>
                  <a:schemeClr val="dk1"/>
                </a:solidFill>
                <a:latin typeface="Twentieth Century"/>
                <a:ea typeface="Twentieth Century"/>
                <a:cs typeface="Twentieth Century"/>
                <a:sym typeface="Twentieth Century"/>
              </a:rPr>
              <a:t>MATHS TOPIC REVISION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nvSpPr>
        <p:spPr>
          <a:xfrm>
            <a:off x="250825" y="333375"/>
            <a:ext cx="8570912" cy="6335712"/>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omic Sans MS"/>
              <a:ea typeface="Comic Sans MS"/>
              <a:cs typeface="Comic Sans MS"/>
              <a:sym typeface="Comic Sans MS"/>
            </a:endParaRPr>
          </a:p>
        </p:txBody>
      </p:sp>
      <p:pic>
        <p:nvPicPr>
          <p:cNvPr id="270" name="Google Shape;270;p25"/>
          <p:cNvPicPr preferRelativeResize="0"/>
          <p:nvPr/>
        </p:nvPicPr>
        <p:blipFill rotWithShape="1">
          <a:blip r:embed="rId3">
            <a:alphaModFix/>
          </a:blip>
          <a:srcRect b="0" l="0" r="0" t="0"/>
          <a:stretch/>
        </p:blipFill>
        <p:spPr>
          <a:xfrm>
            <a:off x="946150" y="1341437"/>
            <a:ext cx="6800850" cy="4705350"/>
          </a:xfrm>
          <a:prstGeom prst="rect">
            <a:avLst/>
          </a:prstGeom>
          <a:noFill/>
          <a:ln>
            <a:noFill/>
          </a:ln>
        </p:spPr>
      </p:pic>
      <p:sp>
        <p:nvSpPr>
          <p:cNvPr id="271" name="Google Shape;271;p25"/>
          <p:cNvSpPr txBox="1"/>
          <p:nvPr/>
        </p:nvSpPr>
        <p:spPr>
          <a:xfrm>
            <a:off x="1116012" y="4221162"/>
            <a:ext cx="2735262" cy="1295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txBox="1"/>
          <p:nvPr>
            <p:ph type="title"/>
          </p:nvPr>
        </p:nvSpPr>
        <p:spPr>
          <a:xfrm>
            <a:off x="179387" y="238125"/>
            <a:ext cx="8640762" cy="887412"/>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Useful Websites</a:t>
            </a:r>
            <a:endParaRPr/>
          </a:p>
        </p:txBody>
      </p:sp>
      <p:sp>
        <p:nvSpPr>
          <p:cNvPr id="278" name="Google Shape;278;p26"/>
          <p:cNvSpPr txBox="1"/>
          <p:nvPr/>
        </p:nvSpPr>
        <p:spPr>
          <a:xfrm>
            <a:off x="280987" y="1341437"/>
            <a:ext cx="8570912" cy="532765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800"/>
              <a:buFont typeface="Twentieth Century"/>
              <a:buNone/>
            </a:pPr>
            <a:r>
              <a:rPr b="1" i="0" lang="en-US" sz="2800" u="sng" cap="none" strike="noStrike">
                <a:solidFill>
                  <a:schemeClr val="dk1"/>
                </a:solidFill>
                <a:latin typeface="Twentieth Century"/>
                <a:ea typeface="Twentieth Century"/>
                <a:cs typeface="Twentieth Century"/>
                <a:sym typeface="Twentieth Century"/>
              </a:rPr>
              <a:t>SATS BOOT CAMP</a:t>
            </a:r>
            <a:endParaRPr b="0" i="0" sz="1400" u="none" cap="none" strike="noStrike">
              <a:solidFill>
                <a:srgbClr val="000000"/>
              </a:solidFill>
              <a:latin typeface="Arial"/>
              <a:ea typeface="Arial"/>
              <a:cs typeface="Arial"/>
              <a:sym typeface="Arial"/>
            </a:endParaRPr>
          </a:p>
        </p:txBody>
      </p:sp>
      <p:pic>
        <p:nvPicPr>
          <p:cNvPr id="279" name="Google Shape;279;p26"/>
          <p:cNvPicPr preferRelativeResize="0"/>
          <p:nvPr/>
        </p:nvPicPr>
        <p:blipFill rotWithShape="1">
          <a:blip r:embed="rId3">
            <a:alphaModFix/>
          </a:blip>
          <a:srcRect b="0" l="0" r="0" t="0"/>
          <a:stretch/>
        </p:blipFill>
        <p:spPr>
          <a:xfrm>
            <a:off x="1095375" y="1963737"/>
            <a:ext cx="6808787" cy="4670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ph type="title"/>
          </p:nvPr>
        </p:nvSpPr>
        <p:spPr>
          <a:xfrm>
            <a:off x="179387" y="2349500"/>
            <a:ext cx="8785225" cy="1246187"/>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Font typeface="Twentieth Century"/>
              <a:buNone/>
            </a:pPr>
            <a:r>
              <a:rPr b="1" i="0" lang="en-US" sz="6600" u="none">
                <a:solidFill>
                  <a:schemeClr val="dk1"/>
                </a:solidFill>
                <a:latin typeface="Twentieth Century"/>
                <a:ea typeface="Twentieth Century"/>
                <a:cs typeface="Twentieth Century"/>
                <a:sym typeface="Twentieth Century"/>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nvSpPr>
        <p:spPr>
          <a:xfrm>
            <a:off x="323850" y="1268412"/>
            <a:ext cx="8424862" cy="54006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3"/>
          <p:cNvSpPr txBox="1"/>
          <p:nvPr>
            <p:ph idx="1" type="body"/>
          </p:nvPr>
        </p:nvSpPr>
        <p:spPr>
          <a:xfrm>
            <a:off x="457200" y="549275"/>
            <a:ext cx="8218487" cy="63293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400"/>
              <a:buFont typeface="Arial"/>
              <a:buNone/>
            </a:pPr>
            <a:r>
              <a:t/>
            </a:r>
            <a:endParaRPr b="1" i="0" sz="2400" u="none">
              <a:solidFill>
                <a:schemeClr val="dk1"/>
              </a:solidFill>
              <a:latin typeface="Comic Sans MS"/>
              <a:ea typeface="Comic Sans MS"/>
              <a:cs typeface="Comic Sans MS"/>
              <a:sym typeface="Comic Sans MS"/>
            </a:endParaRPr>
          </a:p>
          <a:p>
            <a:pPr indent="-342900" lvl="0" marL="342900" marR="0" rtl="0" algn="ctr">
              <a:lnSpc>
                <a:spcPct val="100000"/>
              </a:lnSpc>
              <a:spcBef>
                <a:spcPts val="480"/>
              </a:spcBef>
              <a:spcAft>
                <a:spcPts val="0"/>
              </a:spcAft>
              <a:buClr>
                <a:schemeClr val="dk1"/>
              </a:buClr>
              <a:buSzPts val="2400"/>
              <a:buFont typeface="Arial"/>
              <a:buNone/>
            </a:pPr>
            <a:r>
              <a:t/>
            </a:r>
            <a:endParaRPr b="1" i="0" sz="2400" u="none">
              <a:solidFill>
                <a:schemeClr val="dk1"/>
              </a:solidFill>
              <a:latin typeface="Comic Sans MS"/>
              <a:ea typeface="Comic Sans MS"/>
              <a:cs typeface="Comic Sans MS"/>
              <a:sym typeface="Comic Sans MS"/>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Twentieth Century"/>
                <a:ea typeface="Twentieth Century"/>
                <a:cs typeface="Twentieth Century"/>
                <a:sym typeface="Twentieth Century"/>
              </a:rPr>
              <a:t>SATs are Standard Assessment Tests.  These are taken by all Year 6 children.</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Twentieth Century"/>
                <a:ea typeface="Twentieth Century"/>
                <a:cs typeface="Twentieth Century"/>
                <a:sym typeface="Twentieth Century"/>
              </a:rPr>
              <a:t>The tests will take place from </a:t>
            </a:r>
            <a:r>
              <a:rPr lang="en-US" sz="2800">
                <a:latin typeface="Twentieth Century"/>
                <a:ea typeface="Twentieth Century"/>
                <a:cs typeface="Twentieth Century"/>
                <a:sym typeface="Twentieth Century"/>
              </a:rPr>
              <a:t>Monday</a:t>
            </a:r>
            <a:r>
              <a:rPr lang="en-US" sz="2800">
                <a:latin typeface="Twentieth Century"/>
                <a:ea typeface="Twentieth Century"/>
                <a:cs typeface="Twentieth Century"/>
                <a:sym typeface="Twentieth Century"/>
              </a:rPr>
              <a:t> 13</a:t>
            </a:r>
            <a:r>
              <a:rPr b="0" baseline="30000" i="0" lang="en-US" sz="2800" u="none">
                <a:solidFill>
                  <a:schemeClr val="dk1"/>
                </a:solidFill>
                <a:latin typeface="Twentieth Century"/>
                <a:ea typeface="Twentieth Century"/>
                <a:cs typeface="Twentieth Century"/>
                <a:sym typeface="Twentieth Century"/>
              </a:rPr>
              <a:t>th</a:t>
            </a:r>
            <a:r>
              <a:rPr b="0" i="0" lang="en-US" sz="2800" u="none">
                <a:solidFill>
                  <a:schemeClr val="dk1"/>
                </a:solidFill>
                <a:latin typeface="Twentieth Century"/>
                <a:ea typeface="Twentieth Century"/>
                <a:cs typeface="Twentieth Century"/>
                <a:sym typeface="Twentieth Century"/>
              </a:rPr>
              <a:t> May to </a:t>
            </a:r>
            <a:r>
              <a:rPr lang="en-US" sz="2800">
                <a:latin typeface="Twentieth Century"/>
                <a:ea typeface="Twentieth Century"/>
                <a:cs typeface="Twentieth Century"/>
                <a:sym typeface="Twentieth Century"/>
              </a:rPr>
              <a:t>Thursday</a:t>
            </a:r>
            <a:r>
              <a:rPr lang="en-US" sz="2800">
                <a:latin typeface="Twentieth Century"/>
                <a:ea typeface="Twentieth Century"/>
                <a:cs typeface="Twentieth Century"/>
                <a:sym typeface="Twentieth Century"/>
              </a:rPr>
              <a:t> </a:t>
            </a:r>
            <a:r>
              <a:rPr b="0" i="0" lang="en-US" sz="2800" u="none">
                <a:solidFill>
                  <a:schemeClr val="dk1"/>
                </a:solidFill>
                <a:latin typeface="Twentieth Century"/>
                <a:ea typeface="Twentieth Century"/>
                <a:cs typeface="Twentieth Century"/>
                <a:sym typeface="Twentieth Century"/>
              </a:rPr>
              <a:t>1</a:t>
            </a:r>
            <a:r>
              <a:rPr lang="en-US" sz="2800">
                <a:latin typeface="Twentieth Century"/>
                <a:ea typeface="Twentieth Century"/>
                <a:cs typeface="Twentieth Century"/>
                <a:sym typeface="Twentieth Century"/>
              </a:rPr>
              <a:t>6</a:t>
            </a:r>
            <a:r>
              <a:rPr b="0" baseline="30000" i="0" lang="en-US" sz="2800" u="none">
                <a:solidFill>
                  <a:schemeClr val="dk1"/>
                </a:solidFill>
                <a:latin typeface="Twentieth Century"/>
                <a:ea typeface="Twentieth Century"/>
                <a:cs typeface="Twentieth Century"/>
                <a:sym typeface="Twentieth Century"/>
              </a:rPr>
              <a:t>th</a:t>
            </a:r>
            <a:r>
              <a:rPr b="0" i="0" lang="en-US" sz="2800" u="none">
                <a:solidFill>
                  <a:schemeClr val="dk1"/>
                </a:solidFill>
                <a:latin typeface="Twentieth Century"/>
                <a:ea typeface="Twentieth Century"/>
                <a:cs typeface="Twentieth Century"/>
                <a:sym typeface="Twentieth Century"/>
              </a:rPr>
              <a:t> May 20</a:t>
            </a:r>
            <a:r>
              <a:rPr lang="en-US" sz="2800">
                <a:latin typeface="Twentieth Century"/>
                <a:ea typeface="Twentieth Century"/>
                <a:cs typeface="Twentieth Century"/>
                <a:sym typeface="Twentieth Century"/>
              </a:rPr>
              <a:t>24</a:t>
            </a:r>
            <a:r>
              <a:rPr b="0" i="0" lang="en-US" sz="2800" u="none">
                <a:solidFill>
                  <a:schemeClr val="dk1"/>
                </a:solidFill>
                <a:latin typeface="Twentieth Century"/>
                <a:ea typeface="Twentieth Century"/>
                <a:cs typeface="Twentieth Century"/>
                <a:sym typeface="Twentieth Century"/>
              </a:rPr>
              <a:t>.</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Twentieth Century"/>
                <a:ea typeface="Twentieth Century"/>
                <a:cs typeface="Twentieth Century"/>
                <a:sym typeface="Twentieth Century"/>
              </a:rPr>
              <a:t>The tests will give the children a scaled score in Grammar, Punctuation and Spelling (GAPS), Reading and Maths.</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Twentieth Century"/>
                <a:ea typeface="Twentieth Century"/>
                <a:cs typeface="Twentieth Century"/>
                <a:sym typeface="Twentieth Century"/>
              </a:rPr>
              <a:t>The children do not sit a writing test.  Instead, levels are given by their class teacher based on a portfolio of evidence collected throughout the year.</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Twentieth Century"/>
                <a:ea typeface="Twentieth Century"/>
                <a:cs typeface="Twentieth Century"/>
                <a:sym typeface="Twentieth Century"/>
              </a:rPr>
              <a:t>Children no longer have to sit a science test.</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Twentieth Century"/>
              <a:ea typeface="Twentieth Century"/>
              <a:cs typeface="Twentieth Century"/>
              <a:sym typeface="Twentieth Century"/>
            </a:endParaRPr>
          </a:p>
        </p:txBody>
      </p:sp>
      <p:sp>
        <p:nvSpPr>
          <p:cNvPr id="103" name="Google Shape;103;p3"/>
          <p:cNvSpPr txBox="1"/>
          <p:nvPr>
            <p:ph type="title"/>
          </p:nvPr>
        </p:nvSpPr>
        <p:spPr>
          <a:xfrm>
            <a:off x="323850" y="193675"/>
            <a:ext cx="8351837" cy="858837"/>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Twentieth Century"/>
              <a:buNone/>
            </a:pPr>
            <a:r>
              <a:rPr b="1" i="0" lang="en-US" sz="4400" u="none">
                <a:solidFill>
                  <a:schemeClr val="dk1"/>
                </a:solidFill>
                <a:latin typeface="Twentieth Century"/>
                <a:ea typeface="Twentieth Century"/>
                <a:cs typeface="Twentieth Century"/>
                <a:sym typeface="Twentieth Century"/>
              </a:rPr>
              <a:t>What are SATs?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755650" y="333375"/>
            <a:ext cx="7775575"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The SATs Timetable</a:t>
            </a:r>
            <a:endParaRPr/>
          </a:p>
        </p:txBody>
      </p:sp>
      <p:graphicFrame>
        <p:nvGraphicFramePr>
          <p:cNvPr id="109" name="Google Shape;109;p4"/>
          <p:cNvGraphicFramePr/>
          <p:nvPr/>
        </p:nvGraphicFramePr>
        <p:xfrm>
          <a:off x="250825" y="1628775"/>
          <a:ext cx="3000000" cy="3000000"/>
        </p:xfrm>
        <a:graphic>
          <a:graphicData uri="http://schemas.openxmlformats.org/drawingml/2006/table">
            <a:tbl>
              <a:tblPr>
                <a:noFill/>
                <a:tableStyleId>{86D87323-792D-4F16-BCC3-B08E5C7B3985}</a:tableStyleId>
              </a:tblPr>
              <a:tblGrid>
                <a:gridCol w="3557575"/>
                <a:gridCol w="5084750"/>
              </a:tblGrid>
              <a:tr h="661975">
                <a:tc>
                  <a:txBody>
                    <a:bodyPr/>
                    <a:lstStyle/>
                    <a:p>
                      <a:pPr indent="0" lvl="0" marL="0" marR="0" rtl="0" algn="ctr">
                        <a:lnSpc>
                          <a:spcPct val="100000"/>
                        </a:lnSpc>
                        <a:spcBef>
                          <a:spcPts val="0"/>
                        </a:spcBef>
                        <a:spcAft>
                          <a:spcPts val="0"/>
                        </a:spcAft>
                        <a:buClr>
                          <a:schemeClr val="dk1"/>
                        </a:buClr>
                        <a:buSzPts val="3200"/>
                        <a:buFont typeface="Twentieth Century"/>
                        <a:buNone/>
                      </a:pPr>
                      <a:r>
                        <a:rPr b="1" i="0" lang="en-US" sz="3200" u="none" cap="none" strike="noStrike">
                          <a:solidFill>
                            <a:schemeClr val="dk1"/>
                          </a:solidFill>
                          <a:latin typeface="Twentieth Century"/>
                          <a:ea typeface="Twentieth Century"/>
                          <a:cs typeface="Twentieth Century"/>
                          <a:sym typeface="Twentieth Century"/>
                        </a:rPr>
                        <a:t>Date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3200"/>
                        <a:buFont typeface="Twentieth Century"/>
                        <a:buNone/>
                      </a:pPr>
                      <a:r>
                        <a:rPr b="1" i="0" lang="en-US" sz="3200" u="none" cap="none" strike="noStrike">
                          <a:solidFill>
                            <a:schemeClr val="dk1"/>
                          </a:solidFill>
                          <a:latin typeface="Twentieth Century"/>
                          <a:ea typeface="Twentieth Century"/>
                          <a:cs typeface="Twentieth Century"/>
                          <a:sym typeface="Twentieth Century"/>
                        </a:rPr>
                        <a:t>Activity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4550">
                <a:tc>
                  <a:txBody>
                    <a:bodyPr/>
                    <a:lstStyle/>
                    <a:p>
                      <a:pPr indent="0" lvl="0" marL="0" marR="0" rtl="0" algn="ctr">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Monday 13</a:t>
                      </a:r>
                      <a:r>
                        <a:rPr baseline="30000" lang="en-US" sz="2800">
                          <a:solidFill>
                            <a:schemeClr val="dk1"/>
                          </a:solidFill>
                          <a:latin typeface="Twentieth Century"/>
                          <a:ea typeface="Twentieth Century"/>
                          <a:cs typeface="Twentieth Century"/>
                          <a:sym typeface="Twentieth Century"/>
                        </a:rPr>
                        <a:t>th</a:t>
                      </a:r>
                      <a:r>
                        <a:rPr b="0" i="0" lang="en-US" sz="2800" u="none" cap="none" strike="noStrike">
                          <a:solidFill>
                            <a:schemeClr val="dk1"/>
                          </a:solidFill>
                          <a:latin typeface="Twentieth Century"/>
                          <a:ea typeface="Twentieth Century"/>
                          <a:cs typeface="Twentieth Century"/>
                          <a:sym typeface="Twentieth Century"/>
                        </a:rPr>
                        <a:t> May</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English grammar, punctuation and spelling test – papers 1 and 2</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6150">
                <a:tc>
                  <a:txBody>
                    <a:bodyPr/>
                    <a:lstStyle/>
                    <a:p>
                      <a:pPr indent="0" lvl="0" marL="0" marR="0" rtl="0" algn="ctr">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Tuesday</a:t>
                      </a:r>
                      <a:r>
                        <a:rPr b="0" i="0" lang="en-US" sz="2800" u="none" cap="none" strike="noStrike">
                          <a:solidFill>
                            <a:schemeClr val="dk1"/>
                          </a:solidFill>
                          <a:latin typeface="Twentieth Century"/>
                          <a:ea typeface="Twentieth Century"/>
                          <a:cs typeface="Twentieth Century"/>
                          <a:sym typeface="Twentieth Century"/>
                        </a:rPr>
                        <a:t> 1</a:t>
                      </a:r>
                      <a:r>
                        <a:rPr lang="en-US" sz="2800">
                          <a:solidFill>
                            <a:schemeClr val="dk1"/>
                          </a:solidFill>
                          <a:latin typeface="Twentieth Century"/>
                          <a:ea typeface="Twentieth Century"/>
                          <a:cs typeface="Twentieth Century"/>
                          <a:sym typeface="Twentieth Century"/>
                        </a:rPr>
                        <a:t>4</a:t>
                      </a:r>
                      <a:r>
                        <a:rPr b="0" baseline="30000" i="0" lang="en-US" sz="2800" u="none" cap="none" strike="noStrike">
                          <a:solidFill>
                            <a:schemeClr val="dk1"/>
                          </a:solidFill>
                          <a:latin typeface="Twentieth Century"/>
                          <a:ea typeface="Twentieth Century"/>
                          <a:cs typeface="Twentieth Century"/>
                          <a:sym typeface="Twentieth Century"/>
                        </a:rPr>
                        <a:t>th</a:t>
                      </a:r>
                      <a:r>
                        <a:rPr b="0" i="0" lang="en-US" sz="2800" u="none" cap="none" strike="noStrike">
                          <a:solidFill>
                            <a:schemeClr val="dk1"/>
                          </a:solidFill>
                          <a:latin typeface="Twentieth Century"/>
                          <a:ea typeface="Twentieth Century"/>
                          <a:cs typeface="Twentieth Century"/>
                          <a:sym typeface="Twentieth Century"/>
                        </a:rPr>
                        <a:t> May</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English Reading</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4550">
                <a:tc>
                  <a:txBody>
                    <a:bodyPr/>
                    <a:lstStyle/>
                    <a:p>
                      <a:pPr indent="0" lvl="0" marL="0" marR="0" rtl="0" algn="ctr">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Wednesday 15</a:t>
                      </a:r>
                      <a:r>
                        <a:rPr b="0" baseline="30000" i="0" lang="en-US" sz="2800" u="none" cap="none" strike="noStrike">
                          <a:solidFill>
                            <a:schemeClr val="dk1"/>
                          </a:solidFill>
                          <a:latin typeface="Twentieth Century"/>
                          <a:ea typeface="Twentieth Century"/>
                          <a:cs typeface="Twentieth Century"/>
                          <a:sym typeface="Twentieth Century"/>
                        </a:rPr>
                        <a:t>th</a:t>
                      </a:r>
                      <a:r>
                        <a:rPr b="0" i="0" lang="en-US" sz="2800" u="none" cap="none" strike="noStrike">
                          <a:solidFill>
                            <a:schemeClr val="dk1"/>
                          </a:solidFill>
                          <a:latin typeface="Twentieth Century"/>
                          <a:ea typeface="Twentieth Century"/>
                          <a:cs typeface="Twentieth Century"/>
                          <a:sym typeface="Twentieth Century"/>
                        </a:rPr>
                        <a:t> May</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Mathematics papers 1 and 2</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44550">
                <a:tc>
                  <a:txBody>
                    <a:bodyPr/>
                    <a:lstStyle/>
                    <a:p>
                      <a:pPr indent="0" lvl="0" marL="0" marR="0" rtl="0" algn="ctr">
                        <a:lnSpc>
                          <a:spcPct val="100000"/>
                        </a:lnSpc>
                        <a:spcBef>
                          <a:spcPts val="0"/>
                        </a:spcBef>
                        <a:spcAft>
                          <a:spcPts val="0"/>
                        </a:spcAft>
                        <a:buClr>
                          <a:schemeClr val="dk1"/>
                        </a:buClr>
                        <a:buSzPts val="2800"/>
                        <a:buFont typeface="Twentieth Century"/>
                        <a:buNone/>
                      </a:pPr>
                      <a:r>
                        <a:rPr lang="en-US" sz="2800">
                          <a:solidFill>
                            <a:schemeClr val="dk1"/>
                          </a:solidFill>
                          <a:latin typeface="Twentieth Century"/>
                          <a:ea typeface="Twentieth Century"/>
                          <a:cs typeface="Twentieth Century"/>
                          <a:sym typeface="Twentieth Century"/>
                        </a:rPr>
                        <a:t>Thursday</a:t>
                      </a:r>
                      <a:r>
                        <a:rPr lang="en-US" sz="2800" u="none" cap="none" strike="noStrike">
                          <a:solidFill>
                            <a:schemeClr val="dk1"/>
                          </a:solidFill>
                          <a:latin typeface="Twentieth Century"/>
                          <a:ea typeface="Twentieth Century"/>
                          <a:cs typeface="Twentieth Century"/>
                          <a:sym typeface="Twentieth Century"/>
                        </a:rPr>
                        <a:t> </a:t>
                      </a:r>
                      <a:r>
                        <a:rPr b="0" i="0" lang="en-US" sz="2800" u="none" cap="none" strike="noStrike">
                          <a:solidFill>
                            <a:schemeClr val="dk1"/>
                          </a:solidFill>
                          <a:latin typeface="Twentieth Century"/>
                          <a:ea typeface="Twentieth Century"/>
                          <a:cs typeface="Twentieth Century"/>
                          <a:sym typeface="Twentieth Century"/>
                        </a:rPr>
                        <a:t>1</a:t>
                      </a:r>
                      <a:r>
                        <a:rPr lang="en-US" sz="2800">
                          <a:solidFill>
                            <a:schemeClr val="dk1"/>
                          </a:solidFill>
                          <a:latin typeface="Twentieth Century"/>
                          <a:ea typeface="Twentieth Century"/>
                          <a:cs typeface="Twentieth Century"/>
                          <a:sym typeface="Twentieth Century"/>
                        </a:rPr>
                        <a:t>6</a:t>
                      </a:r>
                      <a:r>
                        <a:rPr b="0" baseline="30000" i="0" lang="en-US" sz="2800" u="none" cap="none" strike="noStrike">
                          <a:solidFill>
                            <a:schemeClr val="dk1"/>
                          </a:solidFill>
                          <a:latin typeface="Twentieth Century"/>
                          <a:ea typeface="Twentieth Century"/>
                          <a:cs typeface="Twentieth Century"/>
                          <a:sym typeface="Twentieth Century"/>
                        </a:rPr>
                        <a:t>th</a:t>
                      </a:r>
                      <a:r>
                        <a:rPr b="0" i="0" lang="en-US" sz="2800" u="none" cap="none" strike="noStrike">
                          <a:solidFill>
                            <a:schemeClr val="dk1"/>
                          </a:solidFill>
                          <a:latin typeface="Twentieth Century"/>
                          <a:ea typeface="Twentieth Century"/>
                          <a:cs typeface="Twentieth Century"/>
                          <a:sym typeface="Twentieth Century"/>
                        </a:rPr>
                        <a:t> May</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Twentieth Century"/>
                        <a:buNone/>
                      </a:pPr>
                      <a:r>
                        <a:rPr b="0" i="0" lang="en-US" sz="2800" u="none" cap="none" strike="noStrike">
                          <a:solidFill>
                            <a:schemeClr val="dk1"/>
                          </a:solidFill>
                          <a:latin typeface="Twentieth Century"/>
                          <a:ea typeface="Twentieth Century"/>
                          <a:cs typeface="Twentieth Century"/>
                          <a:sym typeface="Twentieth Century"/>
                        </a:rPr>
                        <a:t>Mathematics paper 3</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250825" y="115887"/>
            <a:ext cx="8569325"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Scaled Scores</a:t>
            </a:r>
            <a:endParaRPr/>
          </a:p>
        </p:txBody>
      </p:sp>
      <p:sp>
        <p:nvSpPr>
          <p:cNvPr id="115" name="Google Shape;115;p5"/>
          <p:cNvSpPr txBox="1"/>
          <p:nvPr>
            <p:ph idx="1" type="body"/>
          </p:nvPr>
        </p:nvSpPr>
        <p:spPr>
          <a:xfrm>
            <a:off x="250825" y="1052512"/>
            <a:ext cx="8642350" cy="5616575"/>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200"/>
              <a:buFont typeface="Arial"/>
              <a:buNone/>
            </a:pPr>
            <a:r>
              <a:t/>
            </a:r>
            <a:endParaRPr b="1" i="0" sz="1200" u="none">
              <a:solidFill>
                <a:schemeClr val="dk1"/>
              </a:solidFill>
              <a:latin typeface="Comic Sans MS"/>
              <a:ea typeface="Comic Sans MS"/>
              <a:cs typeface="Comic Sans MS"/>
              <a:sym typeface="Comic Sans MS"/>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SATs show us what pupils can do independently and the children will be given a standardised scale score. These scores range from 80 to 120.</a:t>
            </a:r>
            <a:endParaRPr b="0" i="0" sz="16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It is expected that the average Year 6 child will score 100. </a:t>
            </a:r>
            <a:endParaRPr b="0" i="0" sz="16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lang="en-US" sz="2400">
                <a:latin typeface="Twentieth Century"/>
                <a:ea typeface="Twentieth Century"/>
                <a:cs typeface="Twentieth Century"/>
                <a:sym typeface="Twentieth Century"/>
              </a:rPr>
              <a:t>Normally we</a:t>
            </a:r>
            <a:r>
              <a:rPr b="0" i="0" lang="en-US" sz="2400" u="none">
                <a:solidFill>
                  <a:schemeClr val="dk1"/>
                </a:solidFill>
                <a:latin typeface="Twentieth Century"/>
                <a:ea typeface="Twentieth Century"/>
                <a:cs typeface="Twentieth Century"/>
                <a:sym typeface="Twentieth Century"/>
              </a:rPr>
              <a:t> set individual targets based on what the children achieved in their Year 2 SATs. </a:t>
            </a:r>
            <a:r>
              <a:rPr lang="en-US" sz="2400">
                <a:latin typeface="Twentieth Century"/>
                <a:ea typeface="Twentieth Century"/>
                <a:cs typeface="Twentieth Century"/>
                <a:sym typeface="Twentieth Century"/>
              </a:rPr>
              <a:t>However</a:t>
            </a:r>
            <a:r>
              <a:rPr b="0" i="0" lang="en-US" sz="2400" u="none">
                <a:solidFill>
                  <a:schemeClr val="dk1"/>
                </a:solidFill>
                <a:latin typeface="Twentieth Century"/>
                <a:ea typeface="Twentieth Century"/>
                <a:cs typeface="Twentieth Century"/>
                <a:sym typeface="Twentieth Century"/>
              </a:rPr>
              <a:t> d</a:t>
            </a:r>
            <a:r>
              <a:rPr lang="en-US" sz="2400">
                <a:latin typeface="Twentieth Century"/>
                <a:ea typeface="Twentieth Century"/>
                <a:cs typeface="Twentieth Century"/>
                <a:sym typeface="Twentieth Century"/>
              </a:rPr>
              <a:t>ue to the pandemic, this particular year group haven’t had this form of end of Key Stage assessment. Therefore, their targets are based on teacher assessment.</a:t>
            </a:r>
            <a:r>
              <a:rPr b="0" i="0" lang="en-US" sz="2400" u="none">
                <a:solidFill>
                  <a:schemeClr val="dk1"/>
                </a:solidFill>
                <a:latin typeface="Twentieth Century"/>
                <a:ea typeface="Twentieth Century"/>
                <a:cs typeface="Twentieth Century"/>
                <a:sym typeface="Twentieth Century"/>
              </a:rPr>
              <a:t> For some children, achieving 100 will be a real success.  For others we will be expecting them to achieve well over 100.   </a:t>
            </a:r>
            <a:endParaRPr b="0" i="0" sz="16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All children sit the same test.  Within the tests there will be questions aimed at those children working at greater depth. </a:t>
            </a:r>
            <a:endParaRPr/>
          </a:p>
          <a:p>
            <a:pPr indent="-254000" lvl="0" marL="342900" marR="0" rtl="0" algn="l">
              <a:lnSpc>
                <a:spcPct val="100000"/>
              </a:lnSpc>
              <a:spcBef>
                <a:spcPts val="280"/>
              </a:spcBef>
              <a:spcAft>
                <a:spcPts val="0"/>
              </a:spcAft>
              <a:buClr>
                <a:schemeClr val="dk1"/>
              </a:buClr>
              <a:buSzPts val="1400"/>
              <a:buFont typeface="Arial"/>
              <a:buNone/>
            </a:pPr>
            <a:r>
              <a:t/>
            </a:r>
            <a:endParaRPr b="0" i="0" sz="1400" u="none">
              <a:solidFill>
                <a:schemeClr val="dk1"/>
              </a:solidFill>
              <a:latin typeface="Comic Sans MS"/>
              <a:ea typeface="Comic Sans MS"/>
              <a:cs typeface="Comic Sans MS"/>
              <a:sym typeface="Comic Sans MS"/>
            </a:endParaRPr>
          </a:p>
          <a:p>
            <a:pPr indent="-254000" lvl="0" marL="342900" marR="0" rtl="0" algn="l">
              <a:lnSpc>
                <a:spcPct val="100000"/>
              </a:lnSpc>
              <a:spcBef>
                <a:spcPts val="280"/>
              </a:spcBef>
              <a:spcAft>
                <a:spcPts val="0"/>
              </a:spcAft>
              <a:buClr>
                <a:schemeClr val="dk1"/>
              </a:buClr>
              <a:buSzPts val="1400"/>
              <a:buFont typeface="Arial"/>
              <a:buNone/>
            </a:pPr>
            <a:r>
              <a:t/>
            </a:r>
            <a:endParaRPr b="0" i="0" sz="1400" u="none">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900112" y="260350"/>
            <a:ext cx="7154862" cy="6192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250825" y="115887"/>
            <a:ext cx="8569325"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The GAPS Test</a:t>
            </a:r>
            <a:endParaRPr/>
          </a:p>
        </p:txBody>
      </p:sp>
      <p:sp>
        <p:nvSpPr>
          <p:cNvPr id="126" name="Google Shape;126;p7"/>
          <p:cNvSpPr txBox="1"/>
          <p:nvPr>
            <p:ph idx="1" type="body"/>
          </p:nvPr>
        </p:nvSpPr>
        <p:spPr>
          <a:xfrm>
            <a:off x="250825" y="1052512"/>
            <a:ext cx="8642350" cy="56165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GAPS test is made up of 2 components, worth a total of 70 marks:</a:t>
            </a:r>
            <a:endParaRPr/>
          </a:p>
          <a:p>
            <a:pPr indent="-342900" lvl="0" marL="342900" marR="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Twentieth Century"/>
                <a:ea typeface="Twentieth Century"/>
                <a:cs typeface="Twentieth Century"/>
                <a:sym typeface="Twentieth Century"/>
              </a:rPr>
              <a:t>1.  A booklet of short-answer questions (50 marks)</a:t>
            </a:r>
            <a:endParaRPr/>
          </a:p>
          <a:p>
            <a:pPr indent="-342900" lvl="0" marL="342900" marR="0" rtl="0" algn="l">
              <a:lnSpc>
                <a:spcPct val="100000"/>
              </a:lnSpc>
              <a:spcBef>
                <a:spcPts val="480"/>
              </a:spcBef>
              <a:spcAft>
                <a:spcPts val="0"/>
              </a:spcAft>
              <a:buClr>
                <a:schemeClr val="dk1"/>
              </a:buClr>
              <a:buSzPts val="2400"/>
              <a:buFont typeface="Arial"/>
              <a:buNone/>
            </a:pPr>
            <a:r>
              <a:rPr b="0" i="0" lang="en-US" sz="2400" u="none">
                <a:solidFill>
                  <a:schemeClr val="dk1"/>
                </a:solidFill>
                <a:latin typeface="Twentieth Century"/>
                <a:ea typeface="Twentieth Century"/>
                <a:cs typeface="Twentieth Century"/>
                <a:sym typeface="Twentieth Century"/>
              </a:rPr>
              <a:t>2. A spelling task (20 marks)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short-answer questions consists of between 40 and 50 questions assessing grammar, punctuation and vocabulary. Each question is worth 1 or 2 marks with a total for the paper of 50 marks. The questions may include multiple choice, circling/underlining key words or a  require a short response from the child.</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spelling task consists of 20 sentences which are read aloud by the test administrator. Each sentence has a word missing which the pupil must complete. The task is worth a total of 20 marks.</a:t>
            </a:r>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type="title"/>
          </p:nvPr>
        </p:nvSpPr>
        <p:spPr>
          <a:xfrm>
            <a:off x="1187450" y="115887"/>
            <a:ext cx="6985000"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The GAPS Test</a:t>
            </a:r>
            <a:endParaRPr/>
          </a:p>
        </p:txBody>
      </p:sp>
      <p:pic>
        <p:nvPicPr>
          <p:cNvPr id="132" name="Google Shape;132;p8"/>
          <p:cNvPicPr preferRelativeResize="0"/>
          <p:nvPr/>
        </p:nvPicPr>
        <p:blipFill rotWithShape="1">
          <a:blip r:embed="rId3">
            <a:alphaModFix/>
          </a:blip>
          <a:srcRect b="0" l="0" r="0" t="0"/>
          <a:stretch/>
        </p:blipFill>
        <p:spPr>
          <a:xfrm>
            <a:off x="1331912" y="1052512"/>
            <a:ext cx="6696075" cy="559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250825" y="115887"/>
            <a:ext cx="8569325" cy="742950"/>
          </a:xfrm>
          <a:prstGeom prst="rect">
            <a:avLst/>
          </a:prstGeom>
          <a:solidFill>
            <a:schemeClr val="lt1"/>
          </a:solidFill>
          <a:ln cap="flat" cmpd="sng" w="76200">
            <a:solidFill>
              <a:schemeClr val="dk1"/>
            </a:solidFill>
            <a:prstDash val="solid"/>
            <a:miter lim="524288"/>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Twentieth Century"/>
              <a:buNone/>
            </a:pPr>
            <a:r>
              <a:rPr b="1" i="0" lang="en-US" sz="3600" u="none">
                <a:solidFill>
                  <a:schemeClr val="dk1"/>
                </a:solidFill>
                <a:latin typeface="Twentieth Century"/>
                <a:ea typeface="Twentieth Century"/>
                <a:cs typeface="Twentieth Century"/>
                <a:sym typeface="Twentieth Century"/>
              </a:rPr>
              <a:t>The Reading Test</a:t>
            </a:r>
            <a:endParaRPr/>
          </a:p>
        </p:txBody>
      </p:sp>
      <p:sp>
        <p:nvSpPr>
          <p:cNvPr id="138" name="Google Shape;138;p9"/>
          <p:cNvSpPr txBox="1"/>
          <p:nvPr>
            <p:ph idx="1" type="body"/>
          </p:nvPr>
        </p:nvSpPr>
        <p:spPr>
          <a:xfrm>
            <a:off x="250825" y="1052512"/>
            <a:ext cx="8642350" cy="561657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200"/>
              <a:buFont typeface="Arial"/>
              <a:buNone/>
            </a:pPr>
            <a:r>
              <a:t/>
            </a:r>
            <a:endParaRPr b="0" i="0" sz="200" u="none">
              <a:solidFill>
                <a:schemeClr val="dk1"/>
              </a:solidFill>
              <a:latin typeface="Twentieth Century"/>
              <a:ea typeface="Twentieth Century"/>
              <a:cs typeface="Twentieth Century"/>
              <a:sym typeface="Twentieth Century"/>
            </a:endParaRPr>
          </a:p>
          <a:p>
            <a:pPr indent="-330200" lvl="0" marL="342900" marR="0" rtl="0" algn="l">
              <a:lnSpc>
                <a:spcPct val="100000"/>
              </a:lnSpc>
              <a:spcBef>
                <a:spcPts val="40"/>
              </a:spcBef>
              <a:spcAft>
                <a:spcPts val="0"/>
              </a:spcAft>
              <a:buClr>
                <a:schemeClr val="dk1"/>
              </a:buClr>
              <a:buSzPts val="200"/>
              <a:buFont typeface="Arial"/>
              <a:buNone/>
            </a:pPr>
            <a:r>
              <a:t/>
            </a:r>
            <a:endParaRPr b="0" i="0" sz="200" u="none">
              <a:solidFill>
                <a:schemeClr val="dk1"/>
              </a:solidFill>
              <a:latin typeface="Twentieth Century"/>
              <a:ea typeface="Twentieth Century"/>
              <a:cs typeface="Twentieth Century"/>
              <a:sym typeface="Twentieth Century"/>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reading booklet usually contains 3 texts. The least demanding text comes first, with the following texts increasing in level of difficulty. Pupils have one hour to read the texts and complete the questions at their own pace.</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The reading answer booklet consists of approximately 35 to 40 questions (totalling 50 marks). There are different types of questions: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shorter, closed response items (such as multiple choice and matching questions)</a:t>
            </a:r>
            <a:endParaRPr/>
          </a:p>
          <a:p>
            <a:pPr indent="-342900" lvl="0" marL="342900" marR="0" rtl="0" algn="l">
              <a:lnSpc>
                <a:spcPct val="100000"/>
              </a:lnSpc>
              <a:spcBef>
                <a:spcPts val="480"/>
              </a:spcBef>
              <a:spcAft>
                <a:spcPts val="0"/>
              </a:spcAft>
              <a:buClr>
                <a:schemeClr val="dk1"/>
              </a:buClr>
              <a:buSzPts val="2400"/>
              <a:buFont typeface="Arial"/>
              <a:buChar char="•"/>
            </a:pPr>
            <a:r>
              <a:rPr lang="en-US"/>
              <a:t>s</a:t>
            </a:r>
            <a:r>
              <a:rPr b="0" i="0" lang="en-US" sz="2400" u="none" cap="none" strike="noStrike">
                <a:solidFill>
                  <a:schemeClr val="dk1"/>
                </a:solidFill>
                <a:latin typeface="Twentieth Century"/>
                <a:ea typeface="Twentieth Century"/>
                <a:cs typeface="Twentieth Century"/>
                <a:sym typeface="Twentieth Century"/>
              </a:rPr>
              <a:t>horter, open response items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Twentieth Century"/>
                <a:ea typeface="Twentieth Century"/>
                <a:cs typeface="Twentieth Century"/>
                <a:sym typeface="Twentieth Century"/>
              </a:rPr>
              <a:t>longer, open response items that require children to explain and comment on the texts in order to demonstrate a full understanding</a:t>
            </a:r>
            <a:r>
              <a:rPr b="0" i="0" lang="en-US" sz="1400" u="none">
                <a:solidFill>
                  <a:schemeClr val="dk1"/>
                </a:solidFill>
                <a:latin typeface="Twentieth Century"/>
                <a:ea typeface="Twentieth Century"/>
                <a:cs typeface="Twentieth Century"/>
                <a:sym typeface="Twentieth Century"/>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2011-09-08T14:33:21Z</dcterms:created>
  <dc:creator>Barber</dc:creator>
</cp:coreProperties>
</file>

<file path=docProps/custom.xml><?xml version="1.0" encoding="utf-8"?>
<Properties xmlns="http://schemas.openxmlformats.org/officeDocument/2006/custom-properties" xmlns:vt="http://schemas.openxmlformats.org/officeDocument/2006/docPropsVTypes"/>
</file>