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76" r:id="rId8"/>
    <p:sldId id="262" r:id="rId9"/>
    <p:sldId id="263" r:id="rId10"/>
    <p:sldId id="264" r:id="rId11"/>
    <p:sldId id="265" r:id="rId12"/>
    <p:sldId id="266" r:id="rId13"/>
    <p:sldId id="267" r:id="rId14"/>
    <p:sldId id="268" r:id="rId15"/>
    <p:sldId id="269" r:id="rId16"/>
    <p:sldId id="272" r:id="rId17"/>
    <p:sldId id="274" r:id="rId18"/>
    <p:sldId id="275" r:id="rId19"/>
  </p:sldIdLst>
  <p:sldSz cx="9144000" cy="9144000"/>
  <p:notesSz cx="9144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ehbMG7jIMSw/D0EWDeXCjTng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86BB25-2F23-4021-9FCF-E0D5F9B98A58}">
  <a:tblStyle styleId="{6F86BB25-2F23-4021-9FCF-E0D5F9B98A5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7D5E6A-FE27-45AE-9ED0-B40F6E0EFF7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20" y="81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3: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7: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9: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0: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4: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5: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6: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914400" y="4343400"/>
            <a:ext cx="7315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2"/>
          <p:cNvSpPr txBox="1">
            <a:spLocks noGrp="1"/>
          </p:cNvSpPr>
          <p:nvPr>
            <p:ph type="title"/>
          </p:nvPr>
        </p:nvSpPr>
        <p:spPr>
          <a:xfrm>
            <a:off x="1124813" y="323850"/>
            <a:ext cx="6894372" cy="100203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17428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2"/>
          <p:cNvSpPr txBox="1">
            <a:spLocks noGrp="1"/>
          </p:cNvSpPr>
          <p:nvPr>
            <p:ph type="body" idx="1"/>
          </p:nvPr>
        </p:nvSpPr>
        <p:spPr>
          <a:xfrm>
            <a:off x="834466" y="2030476"/>
            <a:ext cx="7615555" cy="330454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2"/>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
        <p:cNvGrpSpPr/>
        <p:nvPr/>
      </p:nvGrpSpPr>
      <p:grpSpPr>
        <a:xfrm>
          <a:off x="0" y="0"/>
          <a:ext cx="0" cy="0"/>
          <a:chOff x="0" y="0"/>
          <a:chExt cx="0" cy="0"/>
        </a:xfrm>
      </p:grpSpPr>
      <p:sp>
        <p:nvSpPr>
          <p:cNvPr id="19" name="Google Shape;19;p23"/>
          <p:cNvSpPr txBox="1">
            <a:spLocks noGrp="1"/>
          </p:cNvSpPr>
          <p:nvPr>
            <p:ph type="title"/>
          </p:nvPr>
        </p:nvSpPr>
        <p:spPr>
          <a:xfrm>
            <a:off x="1124813" y="323850"/>
            <a:ext cx="6894372" cy="100203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17428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23"/>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2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1124813" y="323850"/>
            <a:ext cx="6894372" cy="100203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17428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
        <p:nvSpPr>
          <p:cNvPr id="31" name="Google Shape;31;p25"/>
          <p:cNvSpPr txBox="1">
            <a:spLocks noGrp="1"/>
          </p:cNvSpPr>
          <p:nvPr>
            <p:ph type="ctrTitle"/>
          </p:nvPr>
        </p:nvSpPr>
        <p:spPr>
          <a:xfrm>
            <a:off x="884021" y="333882"/>
            <a:ext cx="7375956" cy="100139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17428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5"/>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6"/>
        <p:cNvGrpSpPr/>
        <p:nvPr/>
      </p:nvGrpSpPr>
      <p:grpSpPr>
        <a:xfrm>
          <a:off x="0" y="0"/>
          <a:ext cx="0" cy="0"/>
          <a:chOff x="0" y="0"/>
          <a:chExt cx="0" cy="0"/>
        </a:xfrm>
      </p:grpSpPr>
      <p:sp>
        <p:nvSpPr>
          <p:cNvPr id="37" name="Google Shape;37;p26"/>
          <p:cNvSpPr/>
          <p:nvPr/>
        </p:nvSpPr>
        <p:spPr>
          <a:xfrm>
            <a:off x="0" y="0"/>
            <a:ext cx="6858000" cy="9144000"/>
          </a:xfrm>
          <a:custGeom>
            <a:avLst/>
            <a:gdLst/>
            <a:ahLst/>
            <a:cxnLst/>
            <a:rect l="l" t="t" r="r" b="b"/>
            <a:pathLst>
              <a:path w="6858000" h="9144000" extrusionOk="0">
                <a:moveTo>
                  <a:pt x="6858000" y="9144000"/>
                </a:moveTo>
                <a:lnTo>
                  <a:pt x="6858000" y="0"/>
                </a:lnTo>
                <a:lnTo>
                  <a:pt x="0" y="0"/>
                </a:lnTo>
                <a:lnTo>
                  <a:pt x="0" y="9144000"/>
                </a:lnTo>
                <a:lnTo>
                  <a:pt x="6858000" y="9144000"/>
                </a:lnTo>
                <a:close/>
              </a:path>
            </a:pathLst>
          </a:custGeom>
          <a:solidFill>
            <a:srgbClr val="CCEB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26"/>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0" y="0"/>
            <a:ext cx="9144000" cy="68580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CCEB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21"/>
          <p:cNvSpPr txBox="1">
            <a:spLocks noGrp="1"/>
          </p:cNvSpPr>
          <p:nvPr>
            <p:ph type="title"/>
          </p:nvPr>
        </p:nvSpPr>
        <p:spPr>
          <a:xfrm>
            <a:off x="1124813" y="323850"/>
            <a:ext cx="6894372" cy="100203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0" i="0" u="none" strike="noStrike" cap="none">
                <a:solidFill>
                  <a:srgbClr val="17428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1"/>
          <p:cNvSpPr txBox="1">
            <a:spLocks noGrp="1"/>
          </p:cNvSpPr>
          <p:nvPr>
            <p:ph type="body" idx="1"/>
          </p:nvPr>
        </p:nvSpPr>
        <p:spPr>
          <a:xfrm>
            <a:off x="834466" y="2030476"/>
            <a:ext cx="7615555" cy="330454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1"/>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5.pn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parkside.herts.sch.uk/wp-content/uploads/2023/09/Reception-Curriculum-Information-and-Home-Learning-Autumn-One.pptx" TargetMode="External"/><Relationship Id="rId5" Type="http://schemas.openxmlformats.org/officeDocument/2006/relationships/image" Target="../media/image28.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mailto:earlyyears@parkside.herts.sch.uk" TargetMode="External"/><Relationship Id="rId5" Type="http://schemas.openxmlformats.org/officeDocument/2006/relationships/image" Target="../media/image5.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46" name="Google Shape;46;p1"/>
          <p:cNvSpPr/>
          <p:nvPr/>
        </p:nvSpPr>
        <p:spPr>
          <a:xfrm>
            <a:off x="0" y="6045565"/>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
          <p:cNvSpPr/>
          <p:nvPr/>
        </p:nvSpPr>
        <p:spPr>
          <a:xfrm>
            <a:off x="7385304" y="5535024"/>
            <a:ext cx="1758696" cy="1309114"/>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
          <p:cNvSpPr txBox="1">
            <a:spLocks noGrp="1"/>
          </p:cNvSpPr>
          <p:nvPr>
            <p:ph type="title"/>
          </p:nvPr>
        </p:nvSpPr>
        <p:spPr>
          <a:xfrm>
            <a:off x="1688338" y="2020951"/>
            <a:ext cx="5765165" cy="1123315"/>
          </a:xfrm>
          <a:prstGeom prst="rect">
            <a:avLst/>
          </a:prstGeom>
          <a:noFill/>
          <a:ln>
            <a:noFill/>
          </a:ln>
        </p:spPr>
        <p:txBody>
          <a:bodyPr spcFirstLastPara="1" wrap="square" lIns="0" tIns="12700" rIns="0" bIns="0" anchor="t" anchorCtr="0">
            <a:spAutoFit/>
          </a:bodyPr>
          <a:lstStyle/>
          <a:p>
            <a:pPr marL="12700" marR="5080" lvl="0" indent="1668779" algn="l" rtl="0">
              <a:lnSpc>
                <a:spcPct val="100000"/>
              </a:lnSpc>
              <a:spcBef>
                <a:spcPts val="0"/>
              </a:spcBef>
              <a:spcAft>
                <a:spcPts val="0"/>
              </a:spcAft>
              <a:buNone/>
            </a:pPr>
            <a:r>
              <a:rPr lang="en-GB" sz="3600">
                <a:solidFill>
                  <a:srgbClr val="00AF50"/>
                </a:solidFill>
              </a:rPr>
              <a:t>Welcome to  Parkside Community School</a:t>
            </a:r>
            <a:endParaRPr sz="3600"/>
          </a:p>
        </p:txBody>
      </p:sp>
      <p:sp>
        <p:nvSpPr>
          <p:cNvPr id="49" name="Google Shape;49;p1"/>
          <p:cNvSpPr txBox="1"/>
          <p:nvPr/>
        </p:nvSpPr>
        <p:spPr>
          <a:xfrm>
            <a:off x="1919985" y="3411759"/>
            <a:ext cx="5302885" cy="2528108"/>
          </a:xfrm>
          <a:prstGeom prst="rect">
            <a:avLst/>
          </a:prstGeom>
          <a:noFill/>
          <a:ln>
            <a:noFill/>
          </a:ln>
        </p:spPr>
        <p:txBody>
          <a:bodyPr spcFirstLastPara="1" wrap="square" lIns="0" tIns="267950" rIns="0" bIns="0" anchor="t" anchorCtr="0">
            <a:spAutoFit/>
          </a:bodyPr>
          <a:lstStyle/>
          <a:p>
            <a:pPr marL="0" marR="0" lvl="0" indent="0" algn="ctr" rtl="0">
              <a:lnSpc>
                <a:spcPct val="100000"/>
              </a:lnSpc>
              <a:spcBef>
                <a:spcPts val="0"/>
              </a:spcBef>
              <a:spcAft>
                <a:spcPts val="0"/>
              </a:spcAft>
              <a:buNone/>
            </a:pPr>
            <a:r>
              <a:rPr lang="en-GB" sz="3600" dirty="0">
                <a:solidFill>
                  <a:srgbClr val="00AF50"/>
                </a:solidFill>
                <a:latin typeface="Arial"/>
                <a:ea typeface="Arial"/>
                <a:cs typeface="Arial"/>
                <a:sym typeface="Arial"/>
              </a:rPr>
              <a:t>Meet the Teacher Meeting</a:t>
            </a:r>
            <a:endParaRPr sz="3600" dirty="0">
              <a:solidFill>
                <a:schemeClr val="dk1"/>
              </a:solidFill>
              <a:latin typeface="Arial"/>
              <a:ea typeface="Arial"/>
              <a:cs typeface="Arial"/>
              <a:sym typeface="Arial"/>
            </a:endParaRPr>
          </a:p>
          <a:p>
            <a:pPr marL="1334770" marR="1327785" lvl="0" indent="0" algn="ctr" rtl="0">
              <a:lnSpc>
                <a:spcPct val="120100"/>
              </a:lnSpc>
              <a:spcBef>
                <a:spcPts val="885"/>
              </a:spcBef>
              <a:spcAft>
                <a:spcPts val="0"/>
              </a:spcAft>
              <a:buNone/>
            </a:pPr>
            <a:r>
              <a:rPr lang="en-GB" sz="2800">
                <a:solidFill>
                  <a:schemeClr val="dk1"/>
                </a:solidFill>
                <a:latin typeface="Arial"/>
                <a:ea typeface="Arial"/>
                <a:cs typeface="Arial"/>
                <a:sym typeface="Arial"/>
              </a:rPr>
              <a:t>September 2023  Miss Pereira</a:t>
            </a:r>
            <a:endParaRPr sz="2800" dirty="0">
              <a:solidFill>
                <a:schemeClr val="dk1"/>
              </a:solidFill>
              <a:latin typeface="Arial"/>
              <a:ea typeface="Arial"/>
              <a:cs typeface="Arial"/>
              <a:sym typeface="Arial"/>
            </a:endParaRPr>
          </a:p>
        </p:txBody>
      </p:sp>
      <p:sp>
        <p:nvSpPr>
          <p:cNvPr id="50" name="Google Shape;50;p1"/>
          <p:cNvSpPr/>
          <p:nvPr/>
        </p:nvSpPr>
        <p:spPr>
          <a:xfrm>
            <a:off x="7357591" y="88384"/>
            <a:ext cx="1688592" cy="1690116"/>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
          <p:cNvSpPr/>
          <p:nvPr/>
        </p:nvSpPr>
        <p:spPr>
          <a:xfrm>
            <a:off x="12441" y="-39102"/>
            <a:ext cx="1694688" cy="1754123"/>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150" name="Google Shape;150;p9"/>
          <p:cNvSpPr/>
          <p:nvPr/>
        </p:nvSpPr>
        <p:spPr>
          <a:xfrm>
            <a:off x="6220" y="6071627"/>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9"/>
          <p:cNvSpPr/>
          <p:nvPr/>
        </p:nvSpPr>
        <p:spPr>
          <a:xfrm>
            <a:off x="7679435" y="5809504"/>
            <a:ext cx="1456944" cy="1060696"/>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9"/>
          <p:cNvSpPr/>
          <p:nvPr/>
        </p:nvSpPr>
        <p:spPr>
          <a:xfrm>
            <a:off x="7679435" y="67056"/>
            <a:ext cx="847344" cy="1484376"/>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9"/>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9"/>
          <p:cNvSpPr txBox="1">
            <a:spLocks noGrp="1"/>
          </p:cNvSpPr>
          <p:nvPr>
            <p:ph type="title"/>
          </p:nvPr>
        </p:nvSpPr>
        <p:spPr>
          <a:xfrm>
            <a:off x="2688717" y="547242"/>
            <a:ext cx="279527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3600">
                <a:solidFill>
                  <a:srgbClr val="E18600"/>
                </a:solidFill>
              </a:rPr>
              <a:t>Daily routines</a:t>
            </a:r>
            <a:endParaRPr sz="3600"/>
          </a:p>
        </p:txBody>
      </p:sp>
      <p:graphicFrame>
        <p:nvGraphicFramePr>
          <p:cNvPr id="155" name="Google Shape;155;p9"/>
          <p:cNvGraphicFramePr/>
          <p:nvPr>
            <p:extLst>
              <p:ext uri="{D42A27DB-BD31-4B8C-83A1-F6EECF244321}">
                <p14:modId xmlns:p14="http://schemas.microsoft.com/office/powerpoint/2010/main" val="1052375056"/>
              </p:ext>
            </p:extLst>
          </p:nvPr>
        </p:nvGraphicFramePr>
        <p:xfrm>
          <a:off x="765110" y="1610832"/>
          <a:ext cx="7921702" cy="4189075"/>
        </p:xfrm>
        <a:graphic>
          <a:graphicData uri="http://schemas.openxmlformats.org/drawingml/2006/table">
            <a:tbl>
              <a:tblPr firstRow="1" bandRow="1">
                <a:noFill/>
                <a:tableStyleId>{857D5E6A-FE27-45AE-9ED0-B40F6E0EFF75}</a:tableStyleId>
              </a:tblPr>
              <a:tblGrid>
                <a:gridCol w="3949577">
                  <a:extLst>
                    <a:ext uri="{9D8B030D-6E8A-4147-A177-3AD203B41FA5}">
                      <a16:colId xmlns:a16="http://schemas.microsoft.com/office/drawing/2014/main" val="20000"/>
                    </a:ext>
                  </a:extLst>
                </a:gridCol>
                <a:gridCol w="3972125">
                  <a:extLst>
                    <a:ext uri="{9D8B030D-6E8A-4147-A177-3AD203B41FA5}">
                      <a16:colId xmlns:a16="http://schemas.microsoft.com/office/drawing/2014/main" val="20001"/>
                    </a:ext>
                  </a:extLst>
                </a:gridCol>
              </a:tblGrid>
              <a:tr h="1779575">
                <a:tc>
                  <a:txBody>
                    <a:bodyPr/>
                    <a:lstStyle/>
                    <a:p>
                      <a:pPr marL="0" marR="0" lvl="0" indent="0" algn="l" rtl="0">
                        <a:spcBef>
                          <a:spcPts val="0"/>
                        </a:spcBef>
                        <a:spcAft>
                          <a:spcPts val="0"/>
                        </a:spcAft>
                        <a:buNone/>
                      </a:pPr>
                      <a:r>
                        <a:rPr lang="en-GB" sz="1800" dirty="0">
                          <a:latin typeface="Tw Cen MT" panose="020B0602020104020603" pitchFamily="34" charset="0"/>
                          <a:ea typeface="Arial"/>
                          <a:cs typeface="Arial"/>
                          <a:sym typeface="Arial"/>
                        </a:rPr>
                        <a:t>8.40 to 11.45 am</a:t>
                      </a:r>
                      <a:endParaRPr dirty="0">
                        <a:latin typeface="Tw Cen MT" panose="020B0602020104020603" pitchFamily="34" charset="0"/>
                      </a:endParaRPr>
                    </a:p>
                  </a:txBody>
                  <a:tcPr marL="91450" marR="91450" marT="45725" marB="45725"/>
                </a:tc>
                <a:tc>
                  <a:txBody>
                    <a:bodyPr/>
                    <a:lstStyle/>
                    <a:p>
                      <a:pPr marL="285750" marR="0" lvl="0" indent="-285750" algn="l" rtl="0">
                        <a:spcBef>
                          <a:spcPts val="0"/>
                        </a:spcBef>
                        <a:spcAft>
                          <a:spcPts val="0"/>
                        </a:spcAft>
                        <a:buSzPts val="1800"/>
                        <a:buFont typeface="Arial"/>
                        <a:buChar char="•"/>
                      </a:pPr>
                      <a:r>
                        <a:rPr lang="en-GB" sz="1800" dirty="0">
                          <a:latin typeface="Tw Cen MT" panose="020B0602020104020603" pitchFamily="34" charset="0"/>
                          <a:ea typeface="Arial"/>
                          <a:cs typeface="Arial"/>
                          <a:sym typeface="Arial"/>
                        </a:rPr>
                        <a:t>Self Registration</a:t>
                      </a:r>
                      <a:endParaRPr dirty="0">
                        <a:latin typeface="Tw Cen MT" panose="020B0602020104020603" pitchFamily="34" charset="0"/>
                      </a:endParaRP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ea typeface="Arial"/>
                          <a:cs typeface="Arial"/>
                          <a:sym typeface="Arial"/>
                        </a:rPr>
                        <a:t>Busy Fingers</a:t>
                      </a:r>
                      <a:endParaRPr dirty="0">
                        <a:latin typeface="Tw Cen MT" panose="020B0602020104020603" pitchFamily="34" charset="0"/>
                      </a:endParaRP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ea typeface="Arial"/>
                          <a:cs typeface="Arial"/>
                          <a:sym typeface="Arial"/>
                        </a:rPr>
                        <a:t>Register</a:t>
                      </a: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cs typeface="Arial"/>
                          <a:sym typeface="Arial"/>
                        </a:rPr>
                        <a:t>Literacy</a:t>
                      </a:r>
                      <a:endParaRPr dirty="0">
                        <a:latin typeface="Tw Cen MT" panose="020B0602020104020603" pitchFamily="34" charset="0"/>
                      </a:endParaRP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ea typeface="Arial"/>
                          <a:cs typeface="Arial"/>
                          <a:sym typeface="Arial"/>
                        </a:rPr>
                        <a:t>Child-initiated learning</a:t>
                      </a: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cs typeface="Arial"/>
                          <a:sym typeface="Arial"/>
                        </a:rPr>
                        <a:t>Phonics</a:t>
                      </a:r>
                      <a:endParaRPr dirty="0">
                        <a:latin typeface="Tw Cen MT" panose="020B0602020104020603" pitchFamily="34" charset="0"/>
                      </a:endParaRP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ea typeface="Arial"/>
                          <a:cs typeface="Arial"/>
                          <a:sym typeface="Arial"/>
                        </a:rPr>
                        <a:t>Story</a:t>
                      </a:r>
                      <a:endParaRPr dirty="0">
                        <a:latin typeface="Tw Cen MT" panose="020B0602020104020603" pitchFamily="34" charset="0"/>
                      </a:endParaRPr>
                    </a:p>
                  </a:txBody>
                  <a:tcPr marL="91450" marR="91450" marT="45725" marB="45725"/>
                </a:tc>
                <a:extLst>
                  <a:ext uri="{0D108BD9-81ED-4DB2-BD59-A6C34878D82A}">
                    <a16:rowId xmlns:a16="http://schemas.microsoft.com/office/drawing/2014/main" val="10000"/>
                  </a:ext>
                </a:extLst>
              </a:tr>
              <a:tr h="500975">
                <a:tc>
                  <a:txBody>
                    <a:bodyPr/>
                    <a:lstStyle/>
                    <a:p>
                      <a:pPr marL="0" marR="0" lvl="0" indent="0" algn="l" rtl="0">
                        <a:spcBef>
                          <a:spcPts val="0"/>
                        </a:spcBef>
                        <a:spcAft>
                          <a:spcPts val="0"/>
                        </a:spcAft>
                        <a:buNone/>
                      </a:pPr>
                      <a:r>
                        <a:rPr lang="en-GB" sz="1800">
                          <a:latin typeface="Tw Cen MT" panose="020B0602020104020603" pitchFamily="34" charset="0"/>
                          <a:ea typeface="Arial"/>
                          <a:cs typeface="Arial"/>
                          <a:sym typeface="Arial"/>
                        </a:rPr>
                        <a:t>11.45 to 1.pm</a:t>
                      </a:r>
                      <a:endParaRPr>
                        <a:latin typeface="Tw Cen MT" panose="020B0602020104020603" pitchFamily="34" charset="0"/>
                      </a:endParaRPr>
                    </a:p>
                  </a:txBody>
                  <a:tcPr marL="91450" marR="91450" marT="45725" marB="45725"/>
                </a:tc>
                <a:tc>
                  <a:txBody>
                    <a:bodyPr/>
                    <a:lstStyle/>
                    <a:p>
                      <a:pPr marL="0" marR="0" lvl="0" indent="0" algn="l" rtl="0">
                        <a:spcBef>
                          <a:spcPts val="0"/>
                        </a:spcBef>
                        <a:spcAft>
                          <a:spcPts val="0"/>
                        </a:spcAft>
                        <a:buNone/>
                      </a:pPr>
                      <a:r>
                        <a:rPr lang="en-GB" sz="1800">
                          <a:latin typeface="Tw Cen MT" panose="020B0602020104020603" pitchFamily="34" charset="0"/>
                          <a:ea typeface="Arial"/>
                          <a:cs typeface="Arial"/>
                          <a:sym typeface="Arial"/>
                        </a:rPr>
                        <a:t>Lunch</a:t>
                      </a:r>
                      <a:endParaRPr>
                        <a:latin typeface="Tw Cen MT" panose="020B0602020104020603" pitchFamily="34" charset="0"/>
                      </a:endParaRPr>
                    </a:p>
                  </a:txBody>
                  <a:tcPr marL="91450" marR="91450" marT="45725" marB="45725"/>
                </a:tc>
                <a:extLst>
                  <a:ext uri="{0D108BD9-81ED-4DB2-BD59-A6C34878D82A}">
                    <a16:rowId xmlns:a16="http://schemas.microsoft.com/office/drawing/2014/main" val="10001"/>
                  </a:ext>
                </a:extLst>
              </a:tr>
              <a:tr h="1294250">
                <a:tc>
                  <a:txBody>
                    <a:bodyPr/>
                    <a:lstStyle/>
                    <a:p>
                      <a:pPr marL="0" marR="0" lvl="0" indent="0" algn="l" rtl="0">
                        <a:spcBef>
                          <a:spcPts val="0"/>
                        </a:spcBef>
                        <a:spcAft>
                          <a:spcPts val="0"/>
                        </a:spcAft>
                        <a:buNone/>
                      </a:pPr>
                      <a:r>
                        <a:rPr lang="en-GB" sz="1800">
                          <a:latin typeface="Tw Cen MT" panose="020B0602020104020603" pitchFamily="34" charset="0"/>
                          <a:ea typeface="Arial"/>
                          <a:cs typeface="Arial"/>
                          <a:sym typeface="Arial"/>
                        </a:rPr>
                        <a:t>1 pm to 3.15 pm</a:t>
                      </a:r>
                      <a:endParaRPr>
                        <a:latin typeface="Tw Cen MT" panose="020B0602020104020603" pitchFamily="34" charset="0"/>
                      </a:endParaRPr>
                    </a:p>
                  </a:txBody>
                  <a:tcPr marL="91450" marR="91450" marT="45725" marB="45725"/>
                </a:tc>
                <a:tc>
                  <a:txBody>
                    <a:bodyPr/>
                    <a:lstStyle/>
                    <a:p>
                      <a:pPr marL="285750" marR="0" lvl="0" indent="-285750" algn="l" rtl="0">
                        <a:spcBef>
                          <a:spcPts val="0"/>
                        </a:spcBef>
                        <a:spcAft>
                          <a:spcPts val="0"/>
                        </a:spcAft>
                        <a:buSzPts val="1800"/>
                        <a:buFont typeface="Arial"/>
                        <a:buChar char="•"/>
                      </a:pPr>
                      <a:r>
                        <a:rPr lang="en-GB" sz="1800" dirty="0">
                          <a:latin typeface="Tw Cen MT" panose="020B0602020104020603" pitchFamily="34" charset="0"/>
                          <a:ea typeface="Arial"/>
                          <a:cs typeface="Arial"/>
                          <a:sym typeface="Arial"/>
                        </a:rPr>
                        <a:t>Register</a:t>
                      </a:r>
                      <a:endParaRPr dirty="0">
                        <a:latin typeface="Tw Cen MT" panose="020B0602020104020603" pitchFamily="34" charset="0"/>
                      </a:endParaRP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ea typeface="Arial"/>
                          <a:cs typeface="Arial"/>
                          <a:sym typeface="Arial"/>
                        </a:rPr>
                        <a:t>Calm down time</a:t>
                      </a: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cs typeface="Arial"/>
                          <a:sym typeface="Arial"/>
                        </a:rPr>
                        <a:t>Maths</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lang="en-GB" sz="1400" dirty="0">
                          <a:latin typeface="Tw Cen MT" panose="020B0602020104020603" pitchFamily="34" charset="0"/>
                          <a:ea typeface="Arial"/>
                          <a:cs typeface="Arial"/>
                          <a:sym typeface="Arial"/>
                        </a:rPr>
                        <a:t>Child-initiated learning</a:t>
                      </a: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ea typeface="Arial"/>
                          <a:cs typeface="Arial"/>
                          <a:sym typeface="Arial"/>
                        </a:rPr>
                        <a:t>Story</a:t>
                      </a:r>
                      <a:endParaRPr dirty="0">
                        <a:latin typeface="Tw Cen MT" panose="020B0602020104020603" pitchFamily="34" charset="0"/>
                      </a:endParaRPr>
                    </a:p>
                    <a:p>
                      <a:pPr marL="285750" marR="0" lvl="0" indent="-285750" algn="l" rtl="0">
                        <a:spcBef>
                          <a:spcPts val="0"/>
                        </a:spcBef>
                        <a:spcAft>
                          <a:spcPts val="0"/>
                        </a:spcAft>
                        <a:buSzPts val="1800"/>
                        <a:buFont typeface="Arial"/>
                        <a:buChar char="•"/>
                      </a:pPr>
                      <a:r>
                        <a:rPr lang="en-GB" sz="1800" dirty="0">
                          <a:latin typeface="Tw Cen MT" panose="020B0602020104020603" pitchFamily="34" charset="0"/>
                          <a:ea typeface="Arial"/>
                          <a:cs typeface="Arial"/>
                          <a:sym typeface="Arial"/>
                        </a:rPr>
                        <a:t>Home</a:t>
                      </a:r>
                      <a:endParaRPr dirty="0">
                        <a:latin typeface="Tw Cen MT" panose="020B0602020104020603" pitchFamily="34" charset="0"/>
                      </a:endParaRPr>
                    </a:p>
                  </a:txBody>
                  <a:tcPr marL="91450" marR="91450" marT="45725" marB="45725"/>
                </a:tc>
                <a:extLst>
                  <a:ext uri="{0D108BD9-81ED-4DB2-BD59-A6C34878D82A}">
                    <a16:rowId xmlns:a16="http://schemas.microsoft.com/office/drawing/2014/main" val="10002"/>
                  </a:ext>
                </a:extLst>
              </a:tr>
            </a:tbl>
          </a:graphicData>
        </a:graphic>
      </p:graphicFrame>
      <p:sp>
        <p:nvSpPr>
          <p:cNvPr id="156" name="Google Shape;156;p9"/>
          <p:cNvSpPr txBox="1"/>
          <p:nvPr/>
        </p:nvSpPr>
        <p:spPr>
          <a:xfrm>
            <a:off x="362963" y="7239000"/>
            <a:ext cx="8476237"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There is one session a week of the following subjects: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PSED</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Music</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PE is every Monday at 2 pm</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Library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162" name="Google Shape;162;p10"/>
          <p:cNvSpPr/>
          <p:nvPr/>
        </p:nvSpPr>
        <p:spPr>
          <a:xfrm>
            <a:off x="26437" y="6169911"/>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10"/>
          <p:cNvSpPr/>
          <p:nvPr/>
        </p:nvSpPr>
        <p:spPr>
          <a:xfrm>
            <a:off x="7588834" y="5825484"/>
            <a:ext cx="1520953" cy="1143000"/>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0"/>
          <p:cNvSpPr/>
          <p:nvPr/>
        </p:nvSpPr>
        <p:spPr>
          <a:xfrm>
            <a:off x="7679435" y="67056"/>
            <a:ext cx="847344" cy="1484376"/>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0"/>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0"/>
          <p:cNvSpPr txBox="1">
            <a:spLocks noGrp="1"/>
          </p:cNvSpPr>
          <p:nvPr>
            <p:ph type="title"/>
          </p:nvPr>
        </p:nvSpPr>
        <p:spPr>
          <a:xfrm>
            <a:off x="772622" y="599598"/>
            <a:ext cx="6894372" cy="492443"/>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a:t>The Learning Environment</a:t>
            </a:r>
            <a:endParaRPr/>
          </a:p>
        </p:txBody>
      </p:sp>
      <p:pic>
        <p:nvPicPr>
          <p:cNvPr id="167" name="Google Shape;167;p1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466127" y="1676400"/>
            <a:ext cx="2844800" cy="2133600"/>
          </a:xfrm>
          <a:prstGeom prst="rect">
            <a:avLst/>
          </a:prstGeom>
          <a:noFill/>
          <a:ln>
            <a:noFill/>
          </a:ln>
        </p:spPr>
      </p:pic>
      <p:pic>
        <p:nvPicPr>
          <p:cNvPr id="168" name="Google Shape;168;p1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10800000">
            <a:off x="3431196" y="1650440"/>
            <a:ext cx="2844801" cy="2133601"/>
          </a:xfrm>
          <a:prstGeom prst="rect">
            <a:avLst/>
          </a:prstGeom>
          <a:noFill/>
          <a:ln>
            <a:noFill/>
          </a:ln>
        </p:spPr>
      </p:pic>
      <p:pic>
        <p:nvPicPr>
          <p:cNvPr id="169" name="Google Shape;169;p10"/>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10800000">
            <a:off x="466125" y="3898354"/>
            <a:ext cx="2844801" cy="2133601"/>
          </a:xfrm>
          <a:prstGeom prst="rect">
            <a:avLst/>
          </a:prstGeom>
          <a:noFill/>
          <a:ln>
            <a:noFill/>
          </a:ln>
        </p:spPr>
      </p:pic>
      <p:pic>
        <p:nvPicPr>
          <p:cNvPr id="170" name="Google Shape;170;p1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rot="5400000">
            <a:off x="6011459" y="2006349"/>
            <a:ext cx="3154748" cy="2366061"/>
          </a:xfrm>
          <a:prstGeom prst="rect">
            <a:avLst/>
          </a:prstGeom>
          <a:noFill/>
          <a:ln>
            <a:noFill/>
          </a:ln>
        </p:spPr>
      </p:pic>
      <p:pic>
        <p:nvPicPr>
          <p:cNvPr id="171" name="Google Shape;171;p1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rot="10800000" flipH="1">
            <a:off x="3457838" y="3898355"/>
            <a:ext cx="2844800" cy="213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177" name="Google Shape;177;p11"/>
          <p:cNvSpPr/>
          <p:nvPr/>
        </p:nvSpPr>
        <p:spPr>
          <a:xfrm>
            <a:off x="7666994" y="-43142"/>
            <a:ext cx="847344" cy="1484376"/>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11"/>
          <p:cNvSpPr/>
          <p:nvPr/>
        </p:nvSpPr>
        <p:spPr>
          <a:xfrm>
            <a:off x="617221" y="178663"/>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1"/>
          <p:cNvSpPr txBox="1">
            <a:spLocks noGrp="1"/>
          </p:cNvSpPr>
          <p:nvPr>
            <p:ph type="title"/>
          </p:nvPr>
        </p:nvSpPr>
        <p:spPr>
          <a:xfrm>
            <a:off x="772622" y="599598"/>
            <a:ext cx="6894372" cy="492443"/>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a:t>Our behaviour expectations</a:t>
            </a:r>
            <a:endParaRPr/>
          </a:p>
        </p:txBody>
      </p:sp>
      <p:sp>
        <p:nvSpPr>
          <p:cNvPr id="180" name="Google Shape;180;p11"/>
          <p:cNvSpPr txBox="1"/>
          <p:nvPr/>
        </p:nvSpPr>
        <p:spPr>
          <a:xfrm>
            <a:off x="-40434" y="1588069"/>
            <a:ext cx="9165771" cy="552837"/>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GB" sz="2800" b="0" i="0">
                <a:solidFill>
                  <a:srgbClr val="17428A"/>
                </a:solidFill>
                <a:latin typeface="Arial"/>
                <a:ea typeface="Arial"/>
                <a:cs typeface="Arial"/>
                <a:sym typeface="Arial"/>
              </a:rPr>
              <a:t>Be kind, share and take turns</a:t>
            </a:r>
            <a:endParaRPr/>
          </a:p>
        </p:txBody>
      </p:sp>
      <p:sp>
        <p:nvSpPr>
          <p:cNvPr id="181" name="Google Shape;181;p11"/>
          <p:cNvSpPr txBox="1"/>
          <p:nvPr/>
        </p:nvSpPr>
        <p:spPr>
          <a:xfrm>
            <a:off x="-59094" y="2187331"/>
            <a:ext cx="9165771" cy="511000"/>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GB" sz="2800" b="0" i="0">
                <a:solidFill>
                  <a:srgbClr val="17428A"/>
                </a:solidFill>
                <a:latin typeface="Arial"/>
                <a:ea typeface="Arial"/>
                <a:cs typeface="Arial"/>
                <a:sym typeface="Arial"/>
              </a:rPr>
              <a:t>Be respectful</a:t>
            </a:r>
            <a:endParaRPr/>
          </a:p>
        </p:txBody>
      </p:sp>
      <p:sp>
        <p:nvSpPr>
          <p:cNvPr id="182" name="Google Shape;182;p11"/>
          <p:cNvSpPr txBox="1"/>
          <p:nvPr/>
        </p:nvSpPr>
        <p:spPr>
          <a:xfrm>
            <a:off x="-48210" y="2717887"/>
            <a:ext cx="9143999" cy="591577"/>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GB" sz="2800" b="0" i="0">
                <a:solidFill>
                  <a:srgbClr val="17428A"/>
                </a:solidFill>
                <a:latin typeface="Arial"/>
                <a:ea typeface="Arial"/>
                <a:cs typeface="Arial"/>
                <a:sym typeface="Arial"/>
              </a:rPr>
              <a:t>Everyone learning</a:t>
            </a:r>
            <a:endParaRPr/>
          </a:p>
        </p:txBody>
      </p:sp>
      <p:sp>
        <p:nvSpPr>
          <p:cNvPr id="183" name="Google Shape;183;p11"/>
          <p:cNvSpPr txBox="1"/>
          <p:nvPr/>
        </p:nvSpPr>
        <p:spPr>
          <a:xfrm>
            <a:off x="-59094" y="3347935"/>
            <a:ext cx="9143998" cy="616077"/>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GB" sz="2800" b="0" i="0">
                <a:solidFill>
                  <a:srgbClr val="17428A"/>
                </a:solidFill>
                <a:latin typeface="Arial"/>
                <a:ea typeface="Arial"/>
                <a:cs typeface="Arial"/>
                <a:sym typeface="Arial"/>
              </a:rPr>
              <a:t>Move quietly around school</a:t>
            </a:r>
            <a:endParaRPr/>
          </a:p>
        </p:txBody>
      </p:sp>
      <p:sp>
        <p:nvSpPr>
          <p:cNvPr id="184" name="Google Shape;184;p11"/>
          <p:cNvSpPr txBox="1"/>
          <p:nvPr/>
        </p:nvSpPr>
        <p:spPr>
          <a:xfrm>
            <a:off x="-59094" y="4012062"/>
            <a:ext cx="9165769" cy="485924"/>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GB" sz="2800" b="0" i="0">
                <a:solidFill>
                  <a:srgbClr val="17428A"/>
                </a:solidFill>
                <a:latin typeface="Arial"/>
                <a:ea typeface="Arial"/>
                <a:cs typeface="Arial"/>
                <a:sym typeface="Arial"/>
              </a:rPr>
              <a:t>Take care of school property</a:t>
            </a:r>
            <a:endParaRPr/>
          </a:p>
        </p:txBody>
      </p:sp>
      <p:sp>
        <p:nvSpPr>
          <p:cNvPr id="185" name="Google Shape;185;p11"/>
          <p:cNvSpPr txBox="1"/>
          <p:nvPr/>
        </p:nvSpPr>
        <p:spPr>
          <a:xfrm>
            <a:off x="-32659" y="4546036"/>
            <a:ext cx="9117563" cy="591577"/>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GB" sz="2800" b="0" i="0">
                <a:solidFill>
                  <a:srgbClr val="17428A"/>
                </a:solidFill>
                <a:latin typeface="Arial"/>
                <a:ea typeface="Arial"/>
                <a:cs typeface="Arial"/>
                <a:sym typeface="Arial"/>
              </a:rPr>
              <a:t>Accept the choices you make </a:t>
            </a:r>
            <a:endParaRPr/>
          </a:p>
        </p:txBody>
      </p:sp>
      <p:pic>
        <p:nvPicPr>
          <p:cNvPr id="14" name="Picture 13">
            <a:extLst>
              <a:ext uri="{FF2B5EF4-FFF2-40B4-BE49-F238E27FC236}">
                <a16:creationId xmlns:a16="http://schemas.microsoft.com/office/drawing/2014/main" id="{97659853-032A-4222-9FAB-331B7C50B2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22" y="5180114"/>
            <a:ext cx="2685816" cy="3963886"/>
          </a:xfrm>
          <a:prstGeom prst="rect">
            <a:avLst/>
          </a:prstGeom>
        </p:spPr>
      </p:pic>
      <p:pic>
        <p:nvPicPr>
          <p:cNvPr id="15" name="Picture 14">
            <a:extLst>
              <a:ext uri="{FF2B5EF4-FFF2-40B4-BE49-F238E27FC236}">
                <a16:creationId xmlns:a16="http://schemas.microsoft.com/office/drawing/2014/main" id="{7CA2FA00-597E-4CDC-A9B1-EC37262A62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0253" y="5200584"/>
            <a:ext cx="2100413" cy="39638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193" name="Google Shape;193;p12"/>
          <p:cNvSpPr/>
          <p:nvPr/>
        </p:nvSpPr>
        <p:spPr>
          <a:xfrm>
            <a:off x="-30684" y="6025895"/>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2"/>
          <p:cNvSpPr/>
          <p:nvPr/>
        </p:nvSpPr>
        <p:spPr>
          <a:xfrm>
            <a:off x="7385304" y="5608574"/>
            <a:ext cx="1758696" cy="1309114"/>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2"/>
          <p:cNvSpPr/>
          <p:nvPr/>
        </p:nvSpPr>
        <p:spPr>
          <a:xfrm>
            <a:off x="7604759" y="0"/>
            <a:ext cx="928116" cy="1626108"/>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2"/>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17428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2"/>
          <p:cNvSpPr txBox="1"/>
          <p:nvPr/>
        </p:nvSpPr>
        <p:spPr>
          <a:xfrm>
            <a:off x="729792" y="1559179"/>
            <a:ext cx="7473950" cy="4266922"/>
          </a:xfrm>
          <a:prstGeom prst="rect">
            <a:avLst/>
          </a:prstGeom>
          <a:noFill/>
          <a:ln>
            <a:noFill/>
          </a:ln>
        </p:spPr>
        <p:txBody>
          <a:bodyPr spcFirstLastPara="1" wrap="square" lIns="0" tIns="12050" rIns="0" bIns="0" anchor="t" anchorCtr="0">
            <a:spAutoFit/>
          </a:bodyPr>
          <a:lstStyle/>
          <a:p>
            <a:pPr marL="355600" marR="0" lvl="0" indent="-342900" algn="l" rtl="0">
              <a:lnSpc>
                <a:spcPct val="100000"/>
              </a:lnSpc>
              <a:spcBef>
                <a:spcPts val="0"/>
              </a:spcBef>
              <a:spcAft>
                <a:spcPts val="0"/>
              </a:spcAft>
              <a:buClr>
                <a:srgbClr val="A94E91"/>
              </a:buClr>
              <a:buSzPts val="2200"/>
              <a:buFont typeface="Arial"/>
              <a:buChar char="•"/>
            </a:pPr>
            <a:r>
              <a:rPr lang="en-GB" sz="2200" dirty="0">
                <a:solidFill>
                  <a:schemeClr val="dk1"/>
                </a:solidFill>
                <a:latin typeface="Arial"/>
                <a:ea typeface="Arial"/>
                <a:cs typeface="Arial"/>
                <a:sym typeface="Arial"/>
              </a:rPr>
              <a:t>A </a:t>
            </a:r>
            <a:r>
              <a:rPr lang="en-GB" sz="2200" u="sng" dirty="0">
                <a:solidFill>
                  <a:schemeClr val="dk1"/>
                </a:solidFill>
                <a:latin typeface="Arial"/>
                <a:ea typeface="Arial"/>
                <a:cs typeface="Arial"/>
                <a:sym typeface="Arial"/>
              </a:rPr>
              <a:t>water</a:t>
            </a:r>
            <a:r>
              <a:rPr lang="en-GB" sz="2200" dirty="0">
                <a:solidFill>
                  <a:schemeClr val="dk1"/>
                </a:solidFill>
                <a:latin typeface="Arial"/>
                <a:ea typeface="Arial"/>
                <a:cs typeface="Arial"/>
                <a:sym typeface="Arial"/>
              </a:rPr>
              <a:t> bottle</a:t>
            </a:r>
            <a:endParaRPr sz="2200" dirty="0">
              <a:solidFill>
                <a:schemeClr val="dk1"/>
              </a:solidFill>
              <a:latin typeface="Arial"/>
              <a:ea typeface="Arial"/>
              <a:cs typeface="Arial"/>
              <a:sym typeface="Arial"/>
            </a:endParaRPr>
          </a:p>
          <a:p>
            <a:pPr marL="355600" marR="384810" lvl="0" indent="-342900" algn="l" rtl="0">
              <a:lnSpc>
                <a:spcPct val="80000"/>
              </a:lnSpc>
              <a:spcBef>
                <a:spcPts val="525"/>
              </a:spcBef>
              <a:spcAft>
                <a:spcPts val="0"/>
              </a:spcAft>
              <a:buClr>
                <a:srgbClr val="A94E91"/>
              </a:buClr>
              <a:buSzPts val="2200"/>
              <a:buFont typeface="Arial"/>
              <a:buChar char="•"/>
            </a:pPr>
            <a:r>
              <a:rPr lang="en-GB" sz="2200" dirty="0">
                <a:solidFill>
                  <a:schemeClr val="dk1"/>
                </a:solidFill>
                <a:latin typeface="Arial"/>
                <a:ea typeface="Arial"/>
                <a:cs typeface="Arial"/>
                <a:sym typeface="Arial"/>
              </a:rPr>
              <a:t>A book bag (this will be given to your child on their first  day)</a:t>
            </a:r>
            <a:endParaRPr sz="2200" dirty="0">
              <a:solidFill>
                <a:schemeClr val="dk1"/>
              </a:solidFill>
              <a:latin typeface="Arial"/>
              <a:ea typeface="Arial"/>
              <a:cs typeface="Arial"/>
              <a:sym typeface="Arial"/>
            </a:endParaRPr>
          </a:p>
          <a:p>
            <a:pPr marL="355600" marR="0" lvl="0" indent="-342900" algn="l" rtl="0">
              <a:lnSpc>
                <a:spcPct val="100000"/>
              </a:lnSpc>
              <a:spcBef>
                <a:spcPts val="5"/>
              </a:spcBef>
              <a:spcAft>
                <a:spcPts val="0"/>
              </a:spcAft>
              <a:buClr>
                <a:srgbClr val="A94E91"/>
              </a:buClr>
              <a:buSzPts val="2200"/>
              <a:buFont typeface="Arial"/>
              <a:buChar char="•"/>
            </a:pPr>
            <a:r>
              <a:rPr lang="en-GB" sz="2200" dirty="0">
                <a:solidFill>
                  <a:schemeClr val="dk1"/>
                </a:solidFill>
                <a:latin typeface="Arial"/>
                <a:ea typeface="Arial"/>
                <a:cs typeface="Arial"/>
                <a:sym typeface="Arial"/>
              </a:rPr>
              <a:t>Spare clothes in case any accidents occur</a:t>
            </a:r>
            <a:endParaRPr sz="2200" dirty="0">
              <a:solidFill>
                <a:schemeClr val="dk1"/>
              </a:solidFill>
              <a:latin typeface="Arial"/>
              <a:ea typeface="Arial"/>
              <a:cs typeface="Arial"/>
              <a:sym typeface="Arial"/>
            </a:endParaRPr>
          </a:p>
          <a:p>
            <a:pPr marL="355600" marR="132715" lvl="0" indent="-342900" algn="l" rtl="0">
              <a:lnSpc>
                <a:spcPct val="80100"/>
              </a:lnSpc>
              <a:spcBef>
                <a:spcPts val="530"/>
              </a:spcBef>
              <a:spcAft>
                <a:spcPts val="0"/>
              </a:spcAft>
              <a:buClr>
                <a:srgbClr val="A94E91"/>
              </a:buClr>
              <a:buSzPts val="2200"/>
              <a:buFont typeface="Arial"/>
              <a:buChar char="•"/>
            </a:pPr>
            <a:r>
              <a:rPr lang="en-GB" sz="2200" dirty="0">
                <a:solidFill>
                  <a:schemeClr val="dk1"/>
                </a:solidFill>
                <a:latin typeface="Arial"/>
                <a:ea typeface="Arial"/>
                <a:cs typeface="Arial"/>
                <a:sym typeface="Arial"/>
              </a:rPr>
              <a:t>Clothing appropriate for the weather, e.g. warm coat, hat  and gloves in the winter; a waterproof coat when it is  raining; sun hat and sun cream in the summer.</a:t>
            </a:r>
          </a:p>
          <a:p>
            <a:pPr marL="355600" marR="132715" lvl="0" indent="-342900" algn="l" rtl="0">
              <a:lnSpc>
                <a:spcPct val="80100"/>
              </a:lnSpc>
              <a:spcBef>
                <a:spcPts val="530"/>
              </a:spcBef>
              <a:spcAft>
                <a:spcPts val="0"/>
              </a:spcAft>
              <a:buClr>
                <a:srgbClr val="A94E91"/>
              </a:buClr>
              <a:buSzPts val="2200"/>
              <a:buFont typeface="Arial"/>
              <a:buChar char="•"/>
            </a:pPr>
            <a:r>
              <a:rPr lang="en-GB" sz="2200" dirty="0">
                <a:solidFill>
                  <a:schemeClr val="dk1"/>
                </a:solidFill>
              </a:rPr>
              <a:t>Hats and sun cream for warm weather</a:t>
            </a:r>
          </a:p>
          <a:p>
            <a:pPr marL="355600" marR="132715" lvl="0" indent="-342900" algn="l" rtl="0">
              <a:lnSpc>
                <a:spcPct val="80100"/>
              </a:lnSpc>
              <a:spcBef>
                <a:spcPts val="530"/>
              </a:spcBef>
              <a:spcAft>
                <a:spcPts val="0"/>
              </a:spcAft>
              <a:buClr>
                <a:srgbClr val="A94E91"/>
              </a:buClr>
              <a:buSzPts val="2200"/>
              <a:buFont typeface="Arial"/>
              <a:buChar char="•"/>
            </a:pPr>
            <a:endParaRPr lang="en-GB" sz="2200" dirty="0">
              <a:solidFill>
                <a:schemeClr val="dk1"/>
              </a:solidFill>
              <a:latin typeface="Arial"/>
              <a:ea typeface="Arial"/>
              <a:cs typeface="Arial"/>
              <a:sym typeface="Arial"/>
            </a:endParaRPr>
          </a:p>
          <a:p>
            <a:pPr marL="12700" marR="132715" lvl="0" algn="ctr" rtl="0">
              <a:lnSpc>
                <a:spcPct val="80100"/>
              </a:lnSpc>
              <a:spcBef>
                <a:spcPts val="530"/>
              </a:spcBef>
              <a:spcAft>
                <a:spcPts val="0"/>
              </a:spcAft>
              <a:buClr>
                <a:srgbClr val="A94E91"/>
              </a:buClr>
              <a:buSzPts val="2200"/>
            </a:pPr>
            <a:r>
              <a:rPr lang="en-GB" sz="2200" b="1" dirty="0">
                <a:solidFill>
                  <a:schemeClr val="dk1"/>
                </a:solidFill>
                <a:effectLst>
                  <a:outerShdw blurRad="38100" dist="38100" dir="2700000" algn="tl">
                    <a:srgbClr val="000000">
                      <a:alpha val="43137"/>
                    </a:srgbClr>
                  </a:outerShdw>
                </a:effectLst>
                <a:latin typeface="Arial"/>
                <a:ea typeface="Arial"/>
                <a:cs typeface="Arial"/>
                <a:sym typeface="Arial"/>
              </a:rPr>
              <a:t>LUNCHBOXES not to be put in ruck sacks</a:t>
            </a:r>
            <a:endParaRPr sz="2200" b="1" dirty="0">
              <a:solidFill>
                <a:schemeClr val="dk1"/>
              </a:solidFill>
              <a:effectLst>
                <a:outerShdw blurRad="38100" dist="38100" dir="2700000" algn="tl">
                  <a:srgbClr val="000000">
                    <a:alpha val="43137"/>
                  </a:srgbClr>
                </a:outerShdw>
              </a:effectLst>
              <a:latin typeface="Arial"/>
              <a:ea typeface="Arial"/>
              <a:cs typeface="Arial"/>
              <a:sym typeface="Arial"/>
            </a:endParaRPr>
          </a:p>
          <a:p>
            <a:pPr marL="0" marR="0" lvl="0" indent="0" algn="l" rtl="0">
              <a:lnSpc>
                <a:spcPct val="100000"/>
              </a:lnSpc>
              <a:spcBef>
                <a:spcPts val="50"/>
              </a:spcBef>
              <a:spcAft>
                <a:spcPts val="0"/>
              </a:spcAft>
              <a:buNone/>
            </a:pPr>
            <a:endParaRPr sz="2250" dirty="0">
              <a:solidFill>
                <a:schemeClr val="dk1"/>
              </a:solidFill>
              <a:latin typeface="Arial"/>
              <a:ea typeface="Arial"/>
              <a:cs typeface="Arial"/>
              <a:sym typeface="Arial"/>
            </a:endParaRPr>
          </a:p>
          <a:p>
            <a:pPr marL="210184" marR="0" lvl="0" indent="0" algn="ctr" rtl="0">
              <a:lnSpc>
                <a:spcPct val="107954"/>
              </a:lnSpc>
              <a:spcBef>
                <a:spcPts val="0"/>
              </a:spcBef>
              <a:spcAft>
                <a:spcPts val="0"/>
              </a:spcAft>
              <a:buNone/>
            </a:pPr>
            <a:r>
              <a:rPr lang="en-GB" sz="2200" i="1" dirty="0">
                <a:solidFill>
                  <a:schemeClr val="dk1"/>
                </a:solidFill>
                <a:latin typeface="Arial"/>
                <a:ea typeface="Arial"/>
                <a:cs typeface="Arial"/>
                <a:sym typeface="Arial"/>
              </a:rPr>
              <a:t>Please ensure that all belongings and items of clothing are</a:t>
            </a:r>
            <a:endParaRPr sz="2200" dirty="0">
              <a:solidFill>
                <a:schemeClr val="dk1"/>
              </a:solidFill>
              <a:latin typeface="Arial"/>
              <a:ea typeface="Arial"/>
              <a:cs typeface="Arial"/>
              <a:sym typeface="Arial"/>
            </a:endParaRPr>
          </a:p>
          <a:p>
            <a:pPr marL="219709" marR="0" lvl="0" indent="0" algn="ctr" rtl="0">
              <a:lnSpc>
                <a:spcPct val="107954"/>
              </a:lnSpc>
              <a:spcBef>
                <a:spcPts val="0"/>
              </a:spcBef>
              <a:spcAft>
                <a:spcPts val="0"/>
              </a:spcAft>
              <a:buNone/>
            </a:pPr>
            <a:r>
              <a:rPr lang="en-GB" sz="2200" i="1" dirty="0">
                <a:solidFill>
                  <a:schemeClr val="dk1"/>
                </a:solidFill>
                <a:latin typeface="Arial"/>
                <a:ea typeface="Arial"/>
                <a:cs typeface="Arial"/>
                <a:sym typeface="Arial"/>
              </a:rPr>
              <a:t>named to avoid any missing items!</a:t>
            </a:r>
            <a:endParaRPr sz="2200" dirty="0">
              <a:solidFill>
                <a:schemeClr val="dk1"/>
              </a:solidFill>
              <a:latin typeface="Arial"/>
              <a:ea typeface="Arial"/>
              <a:cs typeface="Arial"/>
              <a:sym typeface="Arial"/>
            </a:endParaRPr>
          </a:p>
        </p:txBody>
      </p:sp>
      <p:sp>
        <p:nvSpPr>
          <p:cNvPr id="198" name="Google Shape;198;p12"/>
          <p:cNvSpPr txBox="1">
            <a:spLocks noGrp="1"/>
          </p:cNvSpPr>
          <p:nvPr>
            <p:ph type="title"/>
          </p:nvPr>
        </p:nvSpPr>
        <p:spPr>
          <a:xfrm>
            <a:off x="1124813" y="323850"/>
            <a:ext cx="6894372" cy="1002030"/>
          </a:xfrm>
          <a:prstGeom prst="rect">
            <a:avLst/>
          </a:prstGeom>
          <a:noFill/>
          <a:ln>
            <a:noFill/>
          </a:ln>
        </p:spPr>
        <p:txBody>
          <a:bodyPr spcFirstLastPara="1" wrap="square" lIns="0" tIns="12700" rIns="0" bIns="0" anchor="t" anchorCtr="0">
            <a:spAutoFit/>
          </a:bodyPr>
          <a:lstStyle/>
          <a:p>
            <a:pPr marL="1263650" marR="5080" lvl="0" indent="-1251585" algn="l" rtl="0">
              <a:lnSpc>
                <a:spcPct val="100000"/>
              </a:lnSpc>
              <a:spcBef>
                <a:spcPts val="0"/>
              </a:spcBef>
              <a:spcAft>
                <a:spcPts val="0"/>
              </a:spcAft>
              <a:buNone/>
            </a:pPr>
            <a:r>
              <a:rPr lang="en-GB"/>
              <a:t>What your child needs to bring to  school with them…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204" name="Google Shape;204;p13"/>
          <p:cNvSpPr/>
          <p:nvPr/>
        </p:nvSpPr>
        <p:spPr>
          <a:xfrm>
            <a:off x="0" y="6146584"/>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3"/>
          <p:cNvSpPr/>
          <p:nvPr/>
        </p:nvSpPr>
        <p:spPr>
          <a:xfrm>
            <a:off x="7772400" y="6044287"/>
            <a:ext cx="1371600" cy="944056"/>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3"/>
          <p:cNvSpPr/>
          <p:nvPr/>
        </p:nvSpPr>
        <p:spPr>
          <a:xfrm>
            <a:off x="7604759" y="0"/>
            <a:ext cx="928116" cy="1626108"/>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3"/>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17428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3"/>
          <p:cNvSpPr txBox="1">
            <a:spLocks noGrp="1"/>
          </p:cNvSpPr>
          <p:nvPr>
            <p:ph type="title"/>
          </p:nvPr>
        </p:nvSpPr>
        <p:spPr>
          <a:xfrm>
            <a:off x="1917319" y="537209"/>
            <a:ext cx="437515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3600"/>
              <a:t>Reception Baseline</a:t>
            </a:r>
            <a:endParaRPr sz="3600"/>
          </a:p>
        </p:txBody>
      </p:sp>
      <p:sp>
        <p:nvSpPr>
          <p:cNvPr id="209" name="Google Shape;209;p13"/>
          <p:cNvSpPr txBox="1"/>
          <p:nvPr/>
        </p:nvSpPr>
        <p:spPr>
          <a:xfrm>
            <a:off x="626362" y="1828800"/>
            <a:ext cx="8336919" cy="378565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0070C0"/>
              </a:buClr>
              <a:buSzPts val="2000"/>
              <a:buFont typeface="Noto Sans Symbols"/>
              <a:buChar char="⮚"/>
            </a:pPr>
            <a:r>
              <a:rPr lang="en-GB" sz="2000">
                <a:solidFill>
                  <a:srgbClr val="0070C0"/>
                </a:solidFill>
                <a:latin typeface="Calibri"/>
                <a:ea typeface="Calibri"/>
                <a:cs typeface="Calibri"/>
                <a:sym typeface="Calibri"/>
              </a:rPr>
              <a:t>Each child will sit the DFE Reception Baseline Assessment within a 2 week time frame. </a:t>
            </a:r>
            <a:endParaRPr/>
          </a:p>
          <a:p>
            <a:pPr marL="285750" marR="0" lvl="0" indent="-285750" algn="l" rtl="0">
              <a:spcBef>
                <a:spcPts val="0"/>
              </a:spcBef>
              <a:spcAft>
                <a:spcPts val="0"/>
              </a:spcAft>
              <a:buClr>
                <a:srgbClr val="0070C0"/>
              </a:buClr>
              <a:buSzPts val="2000"/>
              <a:buFont typeface="Noto Sans Symbols"/>
              <a:buChar char="⮚"/>
            </a:pPr>
            <a:r>
              <a:rPr lang="en-GB" sz="2000">
                <a:solidFill>
                  <a:srgbClr val="0070C0"/>
                </a:solidFill>
                <a:latin typeface="Calibri"/>
                <a:ea typeface="Calibri"/>
                <a:cs typeface="Calibri"/>
                <a:sym typeface="Calibri"/>
              </a:rPr>
              <a:t>The test will take no more than 20 minutes.</a:t>
            </a:r>
            <a:endParaRPr/>
          </a:p>
          <a:p>
            <a:pPr marL="285750" marR="0" lvl="0" indent="-285750" algn="l" rtl="0">
              <a:spcBef>
                <a:spcPts val="0"/>
              </a:spcBef>
              <a:spcAft>
                <a:spcPts val="0"/>
              </a:spcAft>
              <a:buClr>
                <a:srgbClr val="0070C0"/>
              </a:buClr>
              <a:buSzPts val="2000"/>
              <a:buFont typeface="Noto Sans Symbols"/>
              <a:buChar char="⮚"/>
            </a:pPr>
            <a:r>
              <a:rPr lang="en-GB" sz="2000">
                <a:solidFill>
                  <a:srgbClr val="0070C0"/>
                </a:solidFill>
                <a:latin typeface="Calibri"/>
                <a:ea typeface="Calibri"/>
                <a:cs typeface="Calibri"/>
                <a:sym typeface="Calibri"/>
              </a:rPr>
              <a:t>It will involve using visual aids and practical resources.</a:t>
            </a:r>
            <a:endParaRPr/>
          </a:p>
          <a:p>
            <a:pPr marL="285750" marR="0" lvl="0" indent="-285750" algn="l" rtl="0">
              <a:spcBef>
                <a:spcPts val="0"/>
              </a:spcBef>
              <a:spcAft>
                <a:spcPts val="0"/>
              </a:spcAft>
              <a:buClr>
                <a:srgbClr val="0070C0"/>
              </a:buClr>
              <a:buSzPts val="2000"/>
              <a:buFont typeface="Noto Sans Symbols"/>
              <a:buChar char="⮚"/>
            </a:pPr>
            <a:r>
              <a:rPr lang="en-GB" sz="2000">
                <a:solidFill>
                  <a:srgbClr val="0070C0"/>
                </a:solidFill>
                <a:latin typeface="Calibri"/>
                <a:ea typeface="Calibri"/>
                <a:cs typeface="Calibri"/>
                <a:sym typeface="Calibri"/>
              </a:rPr>
              <a:t>The purpose of the test is to identify attainment in the following areas, on entry to school:</a:t>
            </a:r>
            <a:endParaRPr/>
          </a:p>
          <a:p>
            <a:pPr marL="285750" marR="0" lvl="0" indent="-285750" algn="l" rtl="0">
              <a:spcBef>
                <a:spcPts val="0"/>
              </a:spcBef>
              <a:spcAft>
                <a:spcPts val="0"/>
              </a:spcAft>
              <a:buClr>
                <a:srgbClr val="FF0000"/>
              </a:buClr>
              <a:buSzPts val="2000"/>
              <a:buFont typeface="Noto Sans Symbols"/>
              <a:buChar char="⮚"/>
            </a:pPr>
            <a:r>
              <a:rPr lang="en-GB" sz="2000" b="1" i="1">
                <a:solidFill>
                  <a:srgbClr val="FF0000"/>
                </a:solidFill>
                <a:latin typeface="Calibri"/>
                <a:ea typeface="Calibri"/>
                <a:cs typeface="Calibri"/>
                <a:sym typeface="Calibri"/>
              </a:rPr>
              <a:t>Early Vocabulary</a:t>
            </a:r>
            <a:endParaRPr/>
          </a:p>
          <a:p>
            <a:pPr marL="285750" marR="0" lvl="0" indent="-285750" algn="l" rtl="0">
              <a:spcBef>
                <a:spcPts val="0"/>
              </a:spcBef>
              <a:spcAft>
                <a:spcPts val="0"/>
              </a:spcAft>
              <a:buClr>
                <a:srgbClr val="FF0000"/>
              </a:buClr>
              <a:buSzPts val="2000"/>
              <a:buFont typeface="Noto Sans Symbols"/>
              <a:buChar char="⮚"/>
            </a:pPr>
            <a:r>
              <a:rPr lang="en-GB" sz="2000" b="1" i="1">
                <a:solidFill>
                  <a:srgbClr val="FF0000"/>
                </a:solidFill>
                <a:latin typeface="Calibri"/>
                <a:ea typeface="Calibri"/>
                <a:cs typeface="Calibri"/>
                <a:sym typeface="Calibri"/>
              </a:rPr>
              <a:t>Phonological Awareness</a:t>
            </a:r>
            <a:endParaRPr/>
          </a:p>
          <a:p>
            <a:pPr marL="285750" marR="0" lvl="0" indent="-285750" algn="l" rtl="0">
              <a:spcBef>
                <a:spcPts val="0"/>
              </a:spcBef>
              <a:spcAft>
                <a:spcPts val="0"/>
              </a:spcAft>
              <a:buClr>
                <a:srgbClr val="FF0000"/>
              </a:buClr>
              <a:buSzPts val="2000"/>
              <a:buFont typeface="Noto Sans Symbols"/>
              <a:buChar char="⮚"/>
            </a:pPr>
            <a:r>
              <a:rPr lang="en-GB" sz="2000" b="1" i="1">
                <a:solidFill>
                  <a:srgbClr val="FF0000"/>
                </a:solidFill>
                <a:latin typeface="Calibri"/>
                <a:ea typeface="Calibri"/>
                <a:cs typeface="Calibri"/>
                <a:sym typeface="Calibri"/>
              </a:rPr>
              <a:t>Early Comprehension</a:t>
            </a:r>
            <a:endParaRPr/>
          </a:p>
          <a:p>
            <a:pPr marL="285750" marR="0" lvl="0" indent="-285750" algn="l" rtl="0">
              <a:spcBef>
                <a:spcPts val="0"/>
              </a:spcBef>
              <a:spcAft>
                <a:spcPts val="0"/>
              </a:spcAft>
              <a:buClr>
                <a:srgbClr val="FF0000"/>
              </a:buClr>
              <a:buSzPts val="2000"/>
              <a:buFont typeface="Noto Sans Symbols"/>
              <a:buChar char="⮚"/>
            </a:pPr>
            <a:r>
              <a:rPr lang="en-GB" sz="2000" b="1" i="1">
                <a:solidFill>
                  <a:srgbClr val="FF0000"/>
                </a:solidFill>
                <a:latin typeface="Calibri"/>
                <a:ea typeface="Calibri"/>
                <a:cs typeface="Calibri"/>
                <a:sym typeface="Calibri"/>
              </a:rPr>
              <a:t>Early Number</a:t>
            </a:r>
            <a:endParaRPr/>
          </a:p>
          <a:p>
            <a:pPr marL="285750" marR="0" lvl="0" indent="-285750" algn="l" rtl="0">
              <a:spcBef>
                <a:spcPts val="0"/>
              </a:spcBef>
              <a:spcAft>
                <a:spcPts val="0"/>
              </a:spcAft>
              <a:buClr>
                <a:srgbClr val="FF0000"/>
              </a:buClr>
              <a:buSzPts val="2000"/>
              <a:buFont typeface="Noto Sans Symbols"/>
              <a:buChar char="⮚"/>
            </a:pPr>
            <a:r>
              <a:rPr lang="en-GB" sz="2000" b="1" i="1">
                <a:solidFill>
                  <a:srgbClr val="FF0000"/>
                </a:solidFill>
                <a:latin typeface="Calibri"/>
                <a:ea typeface="Calibri"/>
                <a:cs typeface="Calibri"/>
                <a:sym typeface="Calibri"/>
              </a:rPr>
              <a:t>Understanding mathematical Language -1 more/less</a:t>
            </a:r>
            <a:endParaRPr/>
          </a:p>
          <a:p>
            <a:pPr marL="285750" marR="0" lvl="0" indent="-285750" algn="l" rtl="0">
              <a:spcBef>
                <a:spcPts val="0"/>
              </a:spcBef>
              <a:spcAft>
                <a:spcPts val="0"/>
              </a:spcAft>
              <a:buClr>
                <a:srgbClr val="FF0000"/>
              </a:buClr>
              <a:buSzPts val="2000"/>
              <a:buFont typeface="Noto Sans Symbols"/>
              <a:buChar char="⮚"/>
            </a:pPr>
            <a:r>
              <a:rPr lang="en-GB" sz="2000" b="1" i="1">
                <a:solidFill>
                  <a:srgbClr val="FF0000"/>
                </a:solidFill>
                <a:latin typeface="Calibri"/>
                <a:ea typeface="Calibri"/>
                <a:cs typeface="Calibri"/>
                <a:sym typeface="Calibri"/>
              </a:rPr>
              <a:t>Early calculation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215" name="Google Shape;215;p14"/>
          <p:cNvSpPr/>
          <p:nvPr/>
        </p:nvSpPr>
        <p:spPr>
          <a:xfrm>
            <a:off x="0" y="6146584"/>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4"/>
          <p:cNvSpPr/>
          <p:nvPr/>
        </p:nvSpPr>
        <p:spPr>
          <a:xfrm>
            <a:off x="7772400" y="6044287"/>
            <a:ext cx="1371600" cy="944056"/>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4"/>
          <p:cNvSpPr/>
          <p:nvPr/>
        </p:nvSpPr>
        <p:spPr>
          <a:xfrm>
            <a:off x="7604759" y="0"/>
            <a:ext cx="928116" cy="1626108"/>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4"/>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17428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4"/>
          <p:cNvSpPr txBox="1">
            <a:spLocks noGrp="1"/>
          </p:cNvSpPr>
          <p:nvPr>
            <p:ph type="title"/>
          </p:nvPr>
        </p:nvSpPr>
        <p:spPr>
          <a:xfrm>
            <a:off x="1917319" y="537209"/>
            <a:ext cx="437515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3600"/>
              <a:t>Phonics and Reading</a:t>
            </a:r>
            <a:endParaRPr sz="3600"/>
          </a:p>
        </p:txBody>
      </p:sp>
      <p:sp>
        <p:nvSpPr>
          <p:cNvPr id="220" name="Google Shape;220;p14"/>
          <p:cNvSpPr txBox="1"/>
          <p:nvPr/>
        </p:nvSpPr>
        <p:spPr>
          <a:xfrm>
            <a:off x="180718" y="7239000"/>
            <a:ext cx="8734682" cy="120028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dirty="0">
                <a:solidFill>
                  <a:schemeClr val="dk1"/>
                </a:solidFill>
                <a:latin typeface="Calibri"/>
                <a:ea typeface="Calibri"/>
                <a:cs typeface="Calibri"/>
                <a:sym typeface="Calibri"/>
              </a:rPr>
              <a:t>Phonics and Reading Home Learning</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My Little Sound Books</a:t>
            </a: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cs typeface="Calibri"/>
                <a:sym typeface="Calibri"/>
              </a:rPr>
              <a:t>Sound Blending books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Bedtime stories</a:t>
            </a:r>
            <a:endParaRPr dirty="0"/>
          </a:p>
        </p:txBody>
      </p:sp>
      <p:sp>
        <p:nvSpPr>
          <p:cNvPr id="221" name="Google Shape;221;p14"/>
          <p:cNvSpPr/>
          <p:nvPr/>
        </p:nvSpPr>
        <p:spPr>
          <a:xfrm>
            <a:off x="573817" y="1517780"/>
            <a:ext cx="8336918"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Calibri"/>
                <a:ea typeface="Calibri"/>
                <a:cs typeface="Calibri"/>
                <a:sym typeface="Calibri"/>
              </a:rPr>
              <a:t>How will my child learn to read?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Children are taught the early sounds in Set 1. This covers the alphabet and a few ‘special friends’ which are two letters which make one sound such as ‘sh’. They will learn to spot and recognise them quickly through fun activities and also to write them using ‘phrases’ to help them remember the correct formation. </a:t>
            </a:r>
            <a:endParaRPr/>
          </a:p>
        </p:txBody>
      </p:sp>
      <p:pic>
        <p:nvPicPr>
          <p:cNvPr id="222" name="Google Shape;222;p14"/>
          <p:cNvPicPr preferRelativeResize="0"/>
          <p:nvPr/>
        </p:nvPicPr>
        <p:blipFill rotWithShape="1">
          <a:blip r:embed="rId6">
            <a:alphaModFix/>
          </a:blip>
          <a:srcRect/>
          <a:stretch/>
        </p:blipFill>
        <p:spPr>
          <a:xfrm>
            <a:off x="7582156" y="2871669"/>
            <a:ext cx="1381125" cy="1047750"/>
          </a:xfrm>
          <a:prstGeom prst="rect">
            <a:avLst/>
          </a:prstGeom>
          <a:noFill/>
          <a:ln>
            <a:noFill/>
          </a:ln>
        </p:spPr>
      </p:pic>
      <p:sp>
        <p:nvSpPr>
          <p:cNvPr id="223" name="Google Shape;223;p14"/>
          <p:cNvSpPr/>
          <p:nvPr/>
        </p:nvSpPr>
        <p:spPr>
          <a:xfrm>
            <a:off x="611271" y="3041811"/>
            <a:ext cx="687927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The children will use the taught sounds learnt to ‘blend’ words together so c-a-t becomes cat. They will use ‘Fred Talk’ to break down the sounds and then say or read the word. </a:t>
            </a:r>
            <a:endParaRPr/>
          </a:p>
        </p:txBody>
      </p:sp>
      <p:pic>
        <p:nvPicPr>
          <p:cNvPr id="224" name="Google Shape;224;p14"/>
          <p:cNvPicPr preferRelativeResize="0"/>
          <p:nvPr/>
        </p:nvPicPr>
        <p:blipFill rotWithShape="1">
          <a:blip r:embed="rId7">
            <a:alphaModFix/>
          </a:blip>
          <a:srcRect/>
          <a:stretch/>
        </p:blipFill>
        <p:spPr>
          <a:xfrm>
            <a:off x="643722" y="4072054"/>
            <a:ext cx="2247900" cy="1238250"/>
          </a:xfrm>
          <a:prstGeom prst="rect">
            <a:avLst/>
          </a:prstGeom>
          <a:noFill/>
          <a:ln>
            <a:noFill/>
          </a:ln>
        </p:spPr>
      </p:pic>
      <p:pic>
        <p:nvPicPr>
          <p:cNvPr id="225" name="Google Shape;225;p14"/>
          <p:cNvPicPr preferRelativeResize="0"/>
          <p:nvPr/>
        </p:nvPicPr>
        <p:blipFill rotWithShape="1">
          <a:blip r:embed="rId8">
            <a:alphaModFix/>
          </a:blip>
          <a:srcRect/>
          <a:stretch/>
        </p:blipFill>
        <p:spPr>
          <a:xfrm>
            <a:off x="5647609" y="6126195"/>
            <a:ext cx="1905000" cy="1038225"/>
          </a:xfrm>
          <a:prstGeom prst="rect">
            <a:avLst/>
          </a:prstGeom>
          <a:noFill/>
          <a:ln>
            <a:noFill/>
          </a:ln>
        </p:spPr>
      </p:pic>
      <p:sp>
        <p:nvSpPr>
          <p:cNvPr id="226" name="Google Shape;226;p14"/>
          <p:cNvSpPr/>
          <p:nvPr/>
        </p:nvSpPr>
        <p:spPr>
          <a:xfrm>
            <a:off x="3027556" y="4039721"/>
            <a:ext cx="593572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Your child will be given RWI Blending books. To help your child with these, ask them to try to ‘Fred Talk’ the word and blend it together … when they turn the page they will see if they were right! Encourage them to sound out carefully using pure sounds and give lots of praise and support for effort and success. You should also continue to read their library book and encourage them to spot any sounds.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7"/>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273" name="Google Shape;273;p17"/>
          <p:cNvSpPr/>
          <p:nvPr/>
        </p:nvSpPr>
        <p:spPr>
          <a:xfrm>
            <a:off x="0" y="6195822"/>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7"/>
          <p:cNvSpPr/>
          <p:nvPr/>
        </p:nvSpPr>
        <p:spPr>
          <a:xfrm>
            <a:off x="7848600" y="6097331"/>
            <a:ext cx="1295400" cy="897064"/>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7"/>
          <p:cNvSpPr/>
          <p:nvPr/>
        </p:nvSpPr>
        <p:spPr>
          <a:xfrm>
            <a:off x="7604759" y="0"/>
            <a:ext cx="928116" cy="1626108"/>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7"/>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17428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7"/>
          <p:cNvSpPr txBox="1">
            <a:spLocks noGrp="1"/>
          </p:cNvSpPr>
          <p:nvPr>
            <p:ph type="title"/>
          </p:nvPr>
        </p:nvSpPr>
        <p:spPr>
          <a:xfrm>
            <a:off x="1124813" y="323850"/>
            <a:ext cx="6894372" cy="1002030"/>
          </a:xfrm>
          <a:prstGeom prst="rect">
            <a:avLst/>
          </a:prstGeom>
          <a:noFill/>
          <a:ln>
            <a:noFill/>
          </a:ln>
        </p:spPr>
        <p:txBody>
          <a:bodyPr spcFirstLastPara="1" wrap="square" lIns="0" tIns="12700" rIns="0" bIns="0" anchor="t" anchorCtr="0">
            <a:spAutoFit/>
          </a:bodyPr>
          <a:lstStyle/>
          <a:p>
            <a:pPr marL="831850" marR="5080" lvl="0" indent="-831850" algn="l" rtl="0">
              <a:lnSpc>
                <a:spcPct val="100000"/>
              </a:lnSpc>
              <a:spcBef>
                <a:spcPts val="0"/>
              </a:spcBef>
              <a:spcAft>
                <a:spcPts val="0"/>
              </a:spcAft>
              <a:buNone/>
            </a:pPr>
            <a:r>
              <a:rPr lang="en-GB"/>
              <a:t>We support learning at home in a  variety of different ways</a:t>
            </a:r>
            <a:endParaRPr/>
          </a:p>
        </p:txBody>
      </p:sp>
      <p:sp>
        <p:nvSpPr>
          <p:cNvPr id="278" name="Google Shape;278;p17"/>
          <p:cNvSpPr txBox="1"/>
          <p:nvPr/>
        </p:nvSpPr>
        <p:spPr>
          <a:xfrm>
            <a:off x="483921" y="1531567"/>
            <a:ext cx="8479500" cy="5584211"/>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GB" sz="2000" b="1" dirty="0">
                <a:solidFill>
                  <a:schemeClr val="dk1"/>
                </a:solidFill>
                <a:latin typeface="Arial"/>
                <a:ea typeface="Arial"/>
                <a:cs typeface="Arial"/>
                <a:sym typeface="Arial"/>
              </a:rPr>
              <a:t>Look out for:</a:t>
            </a:r>
            <a:endParaRPr sz="2000" dirty="0">
              <a:solidFill>
                <a:schemeClr val="dk1"/>
              </a:solidFill>
              <a:latin typeface="Arial"/>
              <a:ea typeface="Arial"/>
              <a:cs typeface="Arial"/>
              <a:sym typeface="Arial"/>
            </a:endParaRPr>
          </a:p>
          <a:p>
            <a:pPr marL="0" marR="0" lvl="0" indent="0" algn="l" rtl="0">
              <a:lnSpc>
                <a:spcPct val="100000"/>
              </a:lnSpc>
              <a:spcBef>
                <a:spcPts val="20"/>
              </a:spcBef>
              <a:spcAft>
                <a:spcPts val="0"/>
              </a:spcAft>
              <a:buNone/>
            </a:pPr>
            <a:endParaRPr sz="2900" dirty="0">
              <a:solidFill>
                <a:schemeClr val="dk1"/>
              </a:solidFill>
              <a:latin typeface="Arial"/>
              <a:ea typeface="Arial"/>
              <a:cs typeface="Arial"/>
              <a:sym typeface="Arial"/>
            </a:endParaRPr>
          </a:p>
          <a:p>
            <a:pPr marL="355600" marR="0" lvl="0" indent="-342900" algn="l" rtl="0">
              <a:lnSpc>
                <a:spcPct val="100000"/>
              </a:lnSpc>
              <a:spcBef>
                <a:spcPts val="5"/>
              </a:spcBef>
              <a:spcAft>
                <a:spcPts val="0"/>
              </a:spcAft>
              <a:buClr>
                <a:srgbClr val="17428A"/>
              </a:buClr>
              <a:buSzPts val="3200"/>
              <a:buFont typeface="Arial"/>
              <a:buChar char="•"/>
            </a:pPr>
            <a:r>
              <a:rPr lang="en-GB" sz="3200" dirty="0">
                <a:solidFill>
                  <a:schemeClr val="dk1"/>
                </a:solidFill>
                <a:latin typeface="Arial"/>
                <a:ea typeface="Arial"/>
                <a:cs typeface="Arial"/>
                <a:sym typeface="Arial"/>
              </a:rPr>
              <a:t>Parent consultations meetings</a:t>
            </a:r>
            <a:endParaRPr dirty="0"/>
          </a:p>
          <a:p>
            <a:pPr marL="355600" marR="0" lvl="0" indent="-342900" algn="l" rtl="0">
              <a:lnSpc>
                <a:spcPct val="100000"/>
              </a:lnSpc>
              <a:spcBef>
                <a:spcPts val="480"/>
              </a:spcBef>
              <a:spcAft>
                <a:spcPts val="0"/>
              </a:spcAft>
              <a:buClr>
                <a:srgbClr val="17428A"/>
              </a:buClr>
              <a:buSzPts val="3200"/>
              <a:buFont typeface="Arial"/>
              <a:buChar char="•"/>
            </a:pPr>
            <a:r>
              <a:rPr lang="en-GB" sz="3200" dirty="0">
                <a:solidFill>
                  <a:schemeClr val="dk1"/>
                </a:solidFill>
                <a:latin typeface="Arial"/>
                <a:ea typeface="Arial"/>
                <a:cs typeface="Arial"/>
                <a:sym typeface="Arial"/>
              </a:rPr>
              <a:t>Half – termly home learning grids. The work to be posted on tapestry.</a:t>
            </a:r>
            <a:endParaRPr sz="3200" dirty="0">
              <a:solidFill>
                <a:schemeClr val="dk1"/>
              </a:solidFill>
              <a:latin typeface="Arial"/>
              <a:ea typeface="Arial"/>
              <a:cs typeface="Arial"/>
              <a:sym typeface="Arial"/>
            </a:endParaRPr>
          </a:p>
          <a:p>
            <a:pPr marL="355600" marR="193675" lvl="0" indent="-342900" algn="l" rtl="0">
              <a:lnSpc>
                <a:spcPct val="100000"/>
              </a:lnSpc>
              <a:spcBef>
                <a:spcPts val="484"/>
              </a:spcBef>
              <a:spcAft>
                <a:spcPts val="0"/>
              </a:spcAft>
              <a:buClr>
                <a:srgbClr val="17428A"/>
              </a:buClr>
              <a:buSzPts val="3200"/>
              <a:buFont typeface="Arial"/>
              <a:buChar char="•"/>
            </a:pPr>
            <a:r>
              <a:rPr lang="en-GB" sz="3200" dirty="0">
                <a:solidFill>
                  <a:schemeClr val="dk1"/>
                </a:solidFill>
                <a:latin typeface="Arial"/>
                <a:ea typeface="Arial"/>
                <a:cs typeface="Arial"/>
                <a:sym typeface="Arial"/>
              </a:rPr>
              <a:t>Information and tips in newsletters, on social media and the  school website.</a:t>
            </a:r>
            <a:endParaRPr sz="3200" dirty="0">
              <a:solidFill>
                <a:schemeClr val="dk1"/>
              </a:solidFill>
              <a:latin typeface="Arial"/>
              <a:ea typeface="Arial"/>
              <a:cs typeface="Arial"/>
              <a:sym typeface="Arial"/>
            </a:endParaRPr>
          </a:p>
          <a:p>
            <a:pPr marL="355600" marR="193675" lvl="0" indent="-342900" algn="l" rtl="0">
              <a:lnSpc>
                <a:spcPct val="100000"/>
              </a:lnSpc>
              <a:spcBef>
                <a:spcPts val="484"/>
              </a:spcBef>
              <a:spcAft>
                <a:spcPts val="0"/>
              </a:spcAft>
              <a:buClr>
                <a:srgbClr val="17428A"/>
              </a:buClr>
              <a:buSzPts val="3200"/>
              <a:buFont typeface="Arial"/>
              <a:buChar char="•"/>
            </a:pPr>
            <a:r>
              <a:rPr lang="en-GB" sz="3200" dirty="0">
                <a:solidFill>
                  <a:schemeClr val="dk1"/>
                </a:solidFill>
                <a:latin typeface="Arial"/>
                <a:ea typeface="Arial"/>
                <a:cs typeface="Arial"/>
                <a:sym typeface="Arial"/>
              </a:rPr>
              <a:t>Reading books</a:t>
            </a:r>
            <a:endParaRPr dirty="0"/>
          </a:p>
          <a:p>
            <a:pPr marL="355600" marR="193675" lvl="0" indent="-342900" algn="l" rtl="0">
              <a:lnSpc>
                <a:spcPct val="100000"/>
              </a:lnSpc>
              <a:spcBef>
                <a:spcPts val="484"/>
              </a:spcBef>
              <a:spcAft>
                <a:spcPts val="0"/>
              </a:spcAft>
              <a:buClr>
                <a:srgbClr val="17428A"/>
              </a:buClr>
              <a:buSzPts val="3200"/>
              <a:buFont typeface="Arial"/>
              <a:buChar char="•"/>
            </a:pPr>
            <a:r>
              <a:rPr lang="en-GB" sz="3200" dirty="0">
                <a:solidFill>
                  <a:schemeClr val="dk1"/>
                </a:solidFill>
                <a:latin typeface="Arial"/>
                <a:ea typeface="Arial"/>
                <a:cs typeface="Arial"/>
                <a:sym typeface="Arial"/>
              </a:rPr>
              <a:t>Phonic Books –My Little Sound Book</a:t>
            </a:r>
          </a:p>
          <a:p>
            <a:pPr marL="355600" marR="193675" indent="-342900">
              <a:spcBef>
                <a:spcPts val="484"/>
              </a:spcBef>
              <a:buClr>
                <a:srgbClr val="17428A"/>
              </a:buClr>
              <a:buSzPts val="3200"/>
              <a:buFont typeface="Arial"/>
              <a:buChar char="•"/>
            </a:pPr>
            <a:r>
              <a:rPr lang="en-GB" sz="3200" dirty="0">
                <a:hlinkClick r:id="rId6"/>
              </a:rPr>
              <a:t>Curriculum Letter and Home Learning Ideas</a:t>
            </a:r>
          </a:p>
          <a:p>
            <a:pPr marL="12700" marR="193675" lvl="0" algn="l" rtl="0">
              <a:lnSpc>
                <a:spcPct val="100000"/>
              </a:lnSpc>
              <a:spcBef>
                <a:spcPts val="484"/>
              </a:spcBef>
              <a:spcAft>
                <a:spcPts val="0"/>
              </a:spcAft>
              <a:buClr>
                <a:srgbClr val="17428A"/>
              </a:buClr>
              <a:buSzPts val="3200"/>
            </a:pPr>
            <a:endParaRPr sz="3200" dirty="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238D421A-5ACA-44BE-9917-2E3412795D31}"/>
              </a:ext>
            </a:extLst>
          </p:cNvPr>
          <p:cNvSpPr/>
          <p:nvPr/>
        </p:nvSpPr>
        <p:spPr>
          <a:xfrm>
            <a:off x="1484377" y="6648313"/>
            <a:ext cx="7011923" cy="738664"/>
          </a:xfrm>
          <a:prstGeom prst="rect">
            <a:avLst/>
          </a:prstGeom>
        </p:spPr>
        <p:txBody>
          <a:bodyPr wrap="square">
            <a:spAutoFit/>
          </a:bodyPr>
          <a:lstStyle/>
          <a:p>
            <a:r>
              <a:rPr lang="en-GB" dirty="0">
                <a:hlinkClick r:id="rId6"/>
              </a:rPr>
              <a:t>https://parkside.herts.sch.uk/wp-content/uploads/2023/09/Reception-Curriculum-Information-and-Home-Learning-Autumn-One.pptx</a:t>
            </a:r>
            <a:endParaRPr lang="en-GB" dirty="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9"/>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298" name="Google Shape;298;p19"/>
          <p:cNvSpPr/>
          <p:nvPr/>
        </p:nvSpPr>
        <p:spPr>
          <a:xfrm>
            <a:off x="320040" y="5940552"/>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9"/>
          <p:cNvSpPr/>
          <p:nvPr/>
        </p:nvSpPr>
        <p:spPr>
          <a:xfrm>
            <a:off x="7190231" y="5515354"/>
            <a:ext cx="1758696" cy="1309114"/>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9"/>
          <p:cNvSpPr/>
          <p:nvPr/>
        </p:nvSpPr>
        <p:spPr>
          <a:xfrm>
            <a:off x="7679435" y="67056"/>
            <a:ext cx="847344" cy="1484376"/>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9"/>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9"/>
          <p:cNvSpPr txBox="1">
            <a:spLocks noGrp="1"/>
          </p:cNvSpPr>
          <p:nvPr>
            <p:ph type="title"/>
          </p:nvPr>
        </p:nvSpPr>
        <p:spPr>
          <a:xfrm>
            <a:off x="2600325" y="547242"/>
            <a:ext cx="2972435"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3600">
                <a:solidFill>
                  <a:srgbClr val="E18600"/>
                </a:solidFill>
              </a:rPr>
              <a:t>Question Time</a:t>
            </a:r>
            <a:endParaRPr sz="3600"/>
          </a:p>
        </p:txBody>
      </p:sp>
      <p:sp>
        <p:nvSpPr>
          <p:cNvPr id="303" name="Google Shape;303;p19"/>
          <p:cNvSpPr txBox="1"/>
          <p:nvPr/>
        </p:nvSpPr>
        <p:spPr>
          <a:xfrm>
            <a:off x="930046" y="6431381"/>
            <a:ext cx="196215"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GB" sz="1200">
                <a:solidFill>
                  <a:srgbClr val="888888"/>
                </a:solidFill>
                <a:latin typeface="Arial"/>
                <a:ea typeface="Arial"/>
                <a:cs typeface="Arial"/>
                <a:sym typeface="Arial"/>
              </a:rPr>
              <a:t>20</a:t>
            </a:r>
            <a:endParaRPr sz="1200">
              <a:solidFill>
                <a:schemeClr val="dk1"/>
              </a:solidFill>
              <a:latin typeface="Arial"/>
              <a:ea typeface="Arial"/>
              <a:cs typeface="Arial"/>
              <a:sym typeface="Arial"/>
            </a:endParaRPr>
          </a:p>
        </p:txBody>
      </p:sp>
      <p:sp>
        <p:nvSpPr>
          <p:cNvPr id="304" name="Google Shape;304;p19"/>
          <p:cNvSpPr txBox="1"/>
          <p:nvPr/>
        </p:nvSpPr>
        <p:spPr>
          <a:xfrm>
            <a:off x="863904" y="2200782"/>
            <a:ext cx="7501890" cy="2798843"/>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No question is a silly question…</a:t>
            </a:r>
            <a:endParaRPr/>
          </a:p>
          <a:p>
            <a:pPr marL="0" marR="0" lvl="0" indent="0" algn="l" rtl="0">
              <a:lnSpc>
                <a:spcPct val="100000"/>
              </a:lnSpc>
              <a:spcBef>
                <a:spcPts val="40"/>
              </a:spcBef>
              <a:spcAft>
                <a:spcPts val="0"/>
              </a:spcAft>
              <a:buNone/>
            </a:pPr>
            <a:endParaRPr sz="2050">
              <a:solidFill>
                <a:schemeClr val="dk1"/>
              </a:solidFill>
              <a:latin typeface="Arial"/>
              <a:ea typeface="Arial"/>
              <a:cs typeface="Arial"/>
              <a:sym typeface="Arial"/>
            </a:endParaRPr>
          </a:p>
          <a:p>
            <a:pPr marL="12700" marR="5080" lvl="0" indent="0" algn="l" rtl="0">
              <a:lnSpc>
                <a:spcPct val="100000"/>
              </a:lnSpc>
              <a:spcBef>
                <a:spcPts val="0"/>
              </a:spcBef>
              <a:spcAft>
                <a:spcPts val="0"/>
              </a:spcAft>
              <a:buNone/>
            </a:pPr>
            <a:r>
              <a:rPr lang="en-GB" sz="2000">
                <a:solidFill>
                  <a:schemeClr val="dk1"/>
                </a:solidFill>
                <a:latin typeface="Arial"/>
                <a:ea typeface="Arial"/>
                <a:cs typeface="Arial"/>
                <a:sym typeface="Arial"/>
              </a:rPr>
              <a:t>If anyone has anything they would like to ask please feel free to do  by emailing; </a:t>
            </a:r>
            <a:r>
              <a:rPr lang="en-GB" sz="2000" u="sng">
                <a:solidFill>
                  <a:schemeClr val="dk1"/>
                </a:solidFill>
                <a:latin typeface="Arial"/>
                <a:ea typeface="Arial"/>
                <a:cs typeface="Arial"/>
                <a:sym typeface="Arial"/>
              </a:rPr>
              <a:t>michelle.pereira</a:t>
            </a:r>
            <a:r>
              <a:rPr lang="en-GB" sz="2000" u="sng">
                <a:solidFill>
                  <a:srgbClr val="1A2856"/>
                </a:solidFill>
                <a:latin typeface="Arial"/>
                <a:ea typeface="Arial"/>
                <a:cs typeface="Arial"/>
                <a:sym typeface="Arial"/>
                <a:hlinkClick r:id="rId6">
                  <a:extLst>
                    <a:ext uri="{A12FA001-AC4F-418D-AE19-62706E023703}">
                      <ahyp:hlinkClr xmlns:ahyp="http://schemas.microsoft.com/office/drawing/2018/hyperlinkcolor" val="tx"/>
                    </a:ext>
                  </a:extLst>
                </a:hlinkClick>
              </a:rPr>
              <a:t>@parkside.herts.sch.uk </a:t>
            </a:r>
            <a:r>
              <a:rPr lang="en-GB" sz="2000">
                <a:solidFill>
                  <a:schemeClr val="dk1"/>
                </a:solidFill>
                <a:latin typeface="Arial"/>
                <a:ea typeface="Arial"/>
                <a:cs typeface="Arial"/>
                <a:sym typeface="Arial"/>
              </a:rPr>
              <a:t>or by  telephoning 0208-3873000</a:t>
            </a:r>
            <a:endParaRPr/>
          </a:p>
          <a:p>
            <a:pPr marL="0" marR="0" lvl="0" indent="0" algn="l" rtl="0">
              <a:lnSpc>
                <a:spcPct val="100000"/>
              </a:lnSpc>
              <a:spcBef>
                <a:spcPts val="45"/>
              </a:spcBef>
              <a:spcAft>
                <a:spcPts val="0"/>
              </a:spcAft>
              <a:buNone/>
            </a:pPr>
            <a:endParaRPr sz="2050">
              <a:solidFill>
                <a:schemeClr val="dk1"/>
              </a:solidFill>
              <a:latin typeface="Arial"/>
              <a:ea typeface="Arial"/>
              <a:cs typeface="Arial"/>
              <a:sym typeface="Arial"/>
            </a:endParaRPr>
          </a:p>
          <a:p>
            <a:pPr marL="12700" marR="202565" lvl="0" indent="0" algn="l" rtl="0">
              <a:lnSpc>
                <a:spcPct val="100000"/>
              </a:lnSpc>
              <a:spcBef>
                <a:spcPts val="0"/>
              </a:spcBef>
              <a:spcAft>
                <a:spcPts val="0"/>
              </a:spcAft>
              <a:buNone/>
            </a:pPr>
            <a:r>
              <a:rPr lang="en-GB" sz="2000">
                <a:solidFill>
                  <a:schemeClr val="dk1"/>
                </a:solidFill>
                <a:latin typeface="Arial"/>
                <a:ea typeface="Arial"/>
                <a:cs typeface="Arial"/>
                <a:sym typeface="Arial"/>
              </a:rPr>
              <a:t>If you have any questions personal to your family there will be an  opportunity to ask these at the home visit or at a specially  arranged meeting.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310" name="Google Shape;310;p20"/>
          <p:cNvSpPr/>
          <p:nvPr/>
        </p:nvSpPr>
        <p:spPr>
          <a:xfrm>
            <a:off x="0" y="6057902"/>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20"/>
          <p:cNvSpPr/>
          <p:nvPr/>
        </p:nvSpPr>
        <p:spPr>
          <a:xfrm>
            <a:off x="7385304" y="5547361"/>
            <a:ext cx="1758696" cy="1309114"/>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20"/>
          <p:cNvSpPr/>
          <p:nvPr/>
        </p:nvSpPr>
        <p:spPr>
          <a:xfrm>
            <a:off x="7679435" y="67056"/>
            <a:ext cx="847344" cy="1484376"/>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20"/>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20"/>
          <p:cNvSpPr txBox="1">
            <a:spLocks noGrp="1"/>
          </p:cNvSpPr>
          <p:nvPr>
            <p:ph type="title"/>
          </p:nvPr>
        </p:nvSpPr>
        <p:spPr>
          <a:xfrm>
            <a:off x="1004417" y="323850"/>
            <a:ext cx="6200775" cy="1002030"/>
          </a:xfrm>
          <a:prstGeom prst="rect">
            <a:avLst/>
          </a:prstGeom>
          <a:noFill/>
          <a:ln>
            <a:noFill/>
          </a:ln>
        </p:spPr>
        <p:txBody>
          <a:bodyPr spcFirstLastPara="1" wrap="square" lIns="0" tIns="12700" rIns="0" bIns="0" anchor="t" anchorCtr="0">
            <a:spAutoFit/>
          </a:bodyPr>
          <a:lstStyle/>
          <a:p>
            <a:pPr marL="713740" marR="5080" lvl="0" indent="-701675" algn="ctr" rtl="0">
              <a:lnSpc>
                <a:spcPct val="100000"/>
              </a:lnSpc>
              <a:spcBef>
                <a:spcPts val="0"/>
              </a:spcBef>
              <a:spcAft>
                <a:spcPts val="0"/>
              </a:spcAft>
              <a:buNone/>
            </a:pPr>
            <a:r>
              <a:rPr lang="en-GB">
                <a:solidFill>
                  <a:srgbClr val="E18600"/>
                </a:solidFill>
              </a:rPr>
              <a:t>We welcome you and your child to Parkside</a:t>
            </a:r>
            <a:r>
              <a:rPr lang="en-GB" sz="2800">
                <a:solidFill>
                  <a:srgbClr val="E18600"/>
                </a:solidFill>
              </a:rPr>
              <a:t>.</a:t>
            </a:r>
            <a:endParaRPr sz="2800"/>
          </a:p>
        </p:txBody>
      </p:sp>
      <p:sp>
        <p:nvSpPr>
          <p:cNvPr id="315" name="Google Shape;315;p20"/>
          <p:cNvSpPr txBox="1"/>
          <p:nvPr/>
        </p:nvSpPr>
        <p:spPr>
          <a:xfrm>
            <a:off x="1013866" y="2181898"/>
            <a:ext cx="6657975" cy="3245485"/>
          </a:xfrm>
          <a:prstGeom prst="rect">
            <a:avLst/>
          </a:prstGeom>
          <a:noFill/>
          <a:ln>
            <a:noFill/>
          </a:ln>
        </p:spPr>
        <p:txBody>
          <a:bodyPr spcFirstLastPara="1" wrap="square" lIns="0" tIns="12700" rIns="0" bIns="0" anchor="t" anchorCtr="0">
            <a:spAutoFit/>
          </a:bodyPr>
          <a:lstStyle/>
          <a:p>
            <a:pPr marL="36830" marR="27305" lvl="0" indent="1205230" algn="l" rtl="0">
              <a:lnSpc>
                <a:spcPct val="120100"/>
              </a:lnSpc>
              <a:spcBef>
                <a:spcPts val="0"/>
              </a:spcBef>
              <a:spcAft>
                <a:spcPts val="0"/>
              </a:spcAft>
              <a:buNone/>
            </a:pPr>
            <a:r>
              <a:rPr lang="en-GB" sz="3200">
                <a:solidFill>
                  <a:schemeClr val="dk1"/>
                </a:solidFill>
                <a:latin typeface="Arial"/>
                <a:ea typeface="Arial"/>
                <a:cs typeface="Arial"/>
                <a:sym typeface="Arial"/>
              </a:rPr>
              <a:t>Our vision statement of  ‘</a:t>
            </a:r>
            <a:r>
              <a:rPr lang="en-GB" sz="3200" i="1">
                <a:solidFill>
                  <a:schemeClr val="dk1"/>
                </a:solidFill>
                <a:latin typeface="Arial"/>
                <a:ea typeface="Arial"/>
                <a:cs typeface="Arial"/>
                <a:sym typeface="Arial"/>
              </a:rPr>
              <a:t>Nurturing and inspiring young minds</a:t>
            </a:r>
            <a:endParaRPr sz="3200">
              <a:solidFill>
                <a:schemeClr val="dk1"/>
              </a:solidFill>
              <a:latin typeface="Arial"/>
              <a:ea typeface="Arial"/>
              <a:cs typeface="Arial"/>
              <a:sym typeface="Arial"/>
            </a:endParaRPr>
          </a:p>
          <a:p>
            <a:pPr marL="16510" marR="0" lvl="0" indent="0" algn="ctr" rtl="0">
              <a:lnSpc>
                <a:spcPct val="100000"/>
              </a:lnSpc>
              <a:spcBef>
                <a:spcPts val="0"/>
              </a:spcBef>
              <a:spcAft>
                <a:spcPts val="0"/>
              </a:spcAft>
              <a:buNone/>
            </a:pPr>
            <a:r>
              <a:rPr lang="en-GB" sz="3200" i="1">
                <a:solidFill>
                  <a:schemeClr val="dk1"/>
                </a:solidFill>
                <a:latin typeface="Arial"/>
                <a:ea typeface="Arial"/>
                <a:cs typeface="Arial"/>
                <a:sym typeface="Arial"/>
              </a:rPr>
              <a:t>towards a bright future</a:t>
            </a:r>
            <a:r>
              <a:rPr lang="en-GB" sz="3200">
                <a:solidFill>
                  <a:schemeClr val="dk1"/>
                </a:solidFill>
                <a:latin typeface="Arial"/>
                <a:ea typeface="Arial"/>
                <a:cs typeface="Arial"/>
                <a:sym typeface="Arial"/>
              </a:rPr>
              <a:t>’</a:t>
            </a:r>
            <a:endParaRPr sz="3200">
              <a:solidFill>
                <a:schemeClr val="dk1"/>
              </a:solidFill>
              <a:latin typeface="Arial"/>
              <a:ea typeface="Arial"/>
              <a:cs typeface="Arial"/>
              <a:sym typeface="Arial"/>
            </a:endParaRPr>
          </a:p>
          <a:p>
            <a:pPr marL="12700" marR="5080" lvl="0" indent="2540" algn="ctr" rtl="0">
              <a:lnSpc>
                <a:spcPct val="100000"/>
              </a:lnSpc>
              <a:spcBef>
                <a:spcPts val="770"/>
              </a:spcBef>
              <a:spcAft>
                <a:spcPts val="0"/>
              </a:spcAft>
              <a:buNone/>
            </a:pPr>
            <a:r>
              <a:rPr lang="en-GB" sz="3200">
                <a:solidFill>
                  <a:schemeClr val="dk1"/>
                </a:solidFill>
                <a:latin typeface="Arial"/>
                <a:ea typeface="Arial"/>
                <a:cs typeface="Arial"/>
                <a:sym typeface="Arial"/>
              </a:rPr>
              <a:t>is at the heart of everything we do  here at Parkside Community Primary  School.</a:t>
            </a:r>
            <a:endParaRPr sz="3200">
              <a:solidFill>
                <a:schemeClr val="dk1"/>
              </a:solidFill>
              <a:latin typeface="Arial"/>
              <a:ea typeface="Arial"/>
              <a:cs typeface="Arial"/>
              <a:sym typeface="Arial"/>
            </a:endParaRPr>
          </a:p>
        </p:txBody>
      </p:sp>
      <p:sp>
        <p:nvSpPr>
          <p:cNvPr id="316" name="Google Shape;316;p20"/>
          <p:cNvSpPr/>
          <p:nvPr/>
        </p:nvSpPr>
        <p:spPr>
          <a:xfrm>
            <a:off x="685800" y="1623060"/>
            <a:ext cx="1086612" cy="106375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57" name="Google Shape;57;p2"/>
          <p:cNvSpPr/>
          <p:nvPr/>
        </p:nvSpPr>
        <p:spPr>
          <a:xfrm>
            <a:off x="0" y="6075848"/>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p:nvPr/>
        </p:nvSpPr>
        <p:spPr>
          <a:xfrm>
            <a:off x="7399300" y="5565307"/>
            <a:ext cx="1758696" cy="1309114"/>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
          <p:cNvSpPr/>
          <p:nvPr/>
        </p:nvSpPr>
        <p:spPr>
          <a:xfrm>
            <a:off x="7679435" y="67056"/>
            <a:ext cx="847344" cy="1484376"/>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2"/>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2"/>
          <p:cNvSpPr txBox="1">
            <a:spLocks noGrp="1"/>
          </p:cNvSpPr>
          <p:nvPr>
            <p:ph type="title"/>
          </p:nvPr>
        </p:nvSpPr>
        <p:spPr>
          <a:xfrm>
            <a:off x="3565397" y="547242"/>
            <a:ext cx="10414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3600">
                <a:solidFill>
                  <a:srgbClr val="E18600"/>
                </a:solidFill>
              </a:rPr>
              <a:t>Aims</a:t>
            </a:r>
            <a:endParaRPr sz="3600"/>
          </a:p>
        </p:txBody>
      </p:sp>
      <p:sp>
        <p:nvSpPr>
          <p:cNvPr id="62" name="Google Shape;62;p2"/>
          <p:cNvSpPr txBox="1"/>
          <p:nvPr/>
        </p:nvSpPr>
        <p:spPr>
          <a:xfrm>
            <a:off x="729792" y="1673707"/>
            <a:ext cx="5554980" cy="3903979"/>
          </a:xfrm>
          <a:prstGeom prst="rect">
            <a:avLst/>
          </a:prstGeom>
          <a:noFill/>
          <a:ln>
            <a:noFill/>
          </a:ln>
        </p:spPr>
        <p:txBody>
          <a:bodyPr spcFirstLastPara="1" wrap="square" lIns="0" tIns="73650" rIns="0" bIns="0" anchor="t" anchorCtr="0">
            <a:sp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To give you an overview of</a:t>
            </a:r>
            <a:endParaRPr sz="2000">
              <a:solidFill>
                <a:schemeClr val="dk1"/>
              </a:solidFill>
              <a:latin typeface="Arial"/>
              <a:ea typeface="Arial"/>
              <a:cs typeface="Arial"/>
              <a:sym typeface="Arial"/>
            </a:endParaRPr>
          </a:p>
          <a:p>
            <a:pPr marL="12700" marR="0" lvl="0" indent="0" algn="l" rtl="0">
              <a:lnSpc>
                <a:spcPct val="100000"/>
              </a:lnSpc>
              <a:spcBef>
                <a:spcPts val="480"/>
              </a:spcBef>
              <a:spcAft>
                <a:spcPts val="0"/>
              </a:spcAft>
              <a:buNone/>
            </a:pPr>
            <a:r>
              <a:rPr lang="en-GB" sz="2000">
                <a:solidFill>
                  <a:schemeClr val="dk1"/>
                </a:solidFill>
                <a:latin typeface="Arial"/>
                <a:ea typeface="Arial"/>
                <a:cs typeface="Arial"/>
                <a:sym typeface="Arial"/>
              </a:rPr>
              <a:t>Early Years Foundation Stage (EYFS)</a:t>
            </a:r>
            <a:endParaRPr sz="2000">
              <a:solidFill>
                <a:schemeClr val="dk1"/>
              </a:solidFill>
              <a:latin typeface="Arial"/>
              <a:ea typeface="Arial"/>
              <a:cs typeface="Arial"/>
              <a:sym typeface="Arial"/>
            </a:endParaRPr>
          </a:p>
          <a:p>
            <a:pPr marL="12700" marR="0" lvl="0" indent="0" algn="l" rtl="0">
              <a:lnSpc>
                <a:spcPct val="100000"/>
              </a:lnSpc>
              <a:spcBef>
                <a:spcPts val="480"/>
              </a:spcBef>
              <a:spcAft>
                <a:spcPts val="0"/>
              </a:spcAft>
              <a:buNone/>
            </a:pPr>
            <a:r>
              <a:rPr lang="en-GB" sz="2000">
                <a:solidFill>
                  <a:schemeClr val="dk1"/>
                </a:solidFill>
                <a:latin typeface="Arial"/>
                <a:ea typeface="Arial"/>
                <a:cs typeface="Arial"/>
                <a:sym typeface="Arial"/>
              </a:rPr>
              <a:t>and what your child will be learning</a:t>
            </a:r>
            <a:endParaRPr sz="200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200">
              <a:solidFill>
                <a:schemeClr val="dk1"/>
              </a:solidFill>
              <a:latin typeface="Arial"/>
              <a:ea typeface="Arial"/>
              <a:cs typeface="Arial"/>
              <a:sym typeface="Arial"/>
            </a:endParaRPr>
          </a:p>
          <a:p>
            <a:pPr marL="0" marR="0" lvl="0" indent="0" algn="l" rtl="0">
              <a:lnSpc>
                <a:spcPct val="100000"/>
              </a:lnSpc>
              <a:spcBef>
                <a:spcPts val="5"/>
              </a:spcBef>
              <a:spcAft>
                <a:spcPts val="0"/>
              </a:spcAft>
              <a:buNone/>
            </a:pPr>
            <a:endParaRPr sz="2300">
              <a:solidFill>
                <a:schemeClr val="dk1"/>
              </a:solidFill>
              <a:latin typeface="Arial"/>
              <a:ea typeface="Arial"/>
              <a:cs typeface="Arial"/>
              <a:sym typeface="Arial"/>
            </a:endParaRPr>
          </a:p>
          <a:p>
            <a:pPr marL="12700" marR="5080" lvl="0" indent="0" algn="l" rtl="0">
              <a:lnSpc>
                <a:spcPct val="120100"/>
              </a:lnSpc>
              <a:spcBef>
                <a:spcPts val="5"/>
              </a:spcBef>
              <a:spcAft>
                <a:spcPts val="0"/>
              </a:spcAft>
              <a:buNone/>
            </a:pPr>
            <a:r>
              <a:rPr lang="en-GB" sz="2000">
                <a:solidFill>
                  <a:schemeClr val="dk1"/>
                </a:solidFill>
                <a:latin typeface="Arial"/>
                <a:ea typeface="Arial"/>
                <a:cs typeface="Arial"/>
                <a:sym typeface="Arial"/>
              </a:rPr>
              <a:t>To provide ideas we can effectively work together  and how you can best support your child at home</a:t>
            </a:r>
            <a:endParaRPr sz="200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200">
              <a:solidFill>
                <a:schemeClr val="dk1"/>
              </a:solidFill>
              <a:latin typeface="Arial"/>
              <a:ea typeface="Arial"/>
              <a:cs typeface="Arial"/>
              <a:sym typeface="Arial"/>
            </a:endParaRPr>
          </a:p>
          <a:p>
            <a:pPr marL="0" marR="0" lvl="0" indent="0" algn="l" rtl="0">
              <a:lnSpc>
                <a:spcPct val="100000"/>
              </a:lnSpc>
              <a:spcBef>
                <a:spcPts val="25"/>
              </a:spcBef>
              <a:spcAft>
                <a:spcPts val="0"/>
              </a:spcAft>
              <a:buNone/>
            </a:pPr>
            <a:endParaRPr sz="270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To help you understand what to</a:t>
            </a:r>
            <a:endParaRPr sz="2000">
              <a:solidFill>
                <a:schemeClr val="dk1"/>
              </a:solidFill>
              <a:latin typeface="Arial"/>
              <a:ea typeface="Arial"/>
              <a:cs typeface="Arial"/>
              <a:sym typeface="Arial"/>
            </a:endParaRPr>
          </a:p>
          <a:p>
            <a:pPr marL="12700" marR="0" lvl="0" indent="0" algn="l" rtl="0">
              <a:lnSpc>
                <a:spcPct val="100000"/>
              </a:lnSpc>
              <a:spcBef>
                <a:spcPts val="484"/>
              </a:spcBef>
              <a:spcAft>
                <a:spcPts val="0"/>
              </a:spcAft>
              <a:buNone/>
            </a:pPr>
            <a:r>
              <a:rPr lang="en-GB" sz="2000">
                <a:solidFill>
                  <a:schemeClr val="dk1"/>
                </a:solidFill>
                <a:latin typeface="Arial"/>
                <a:ea typeface="Arial"/>
                <a:cs typeface="Arial"/>
                <a:sym typeface="Arial"/>
              </a:rPr>
              <a:t>expect from us</a:t>
            </a:r>
            <a:endParaRPr sz="2000">
              <a:solidFill>
                <a:schemeClr val="dk1"/>
              </a:solidFill>
              <a:latin typeface="Arial"/>
              <a:ea typeface="Arial"/>
              <a:cs typeface="Arial"/>
              <a:sym typeface="Arial"/>
            </a:endParaRPr>
          </a:p>
        </p:txBody>
      </p:sp>
      <p:sp>
        <p:nvSpPr>
          <p:cNvPr id="63" name="Google Shape;63;p2"/>
          <p:cNvSpPr/>
          <p:nvPr/>
        </p:nvSpPr>
        <p:spPr>
          <a:xfrm>
            <a:off x="4616196" y="4989576"/>
            <a:ext cx="2170176" cy="1242060"/>
          </a:xfrm>
          <a:prstGeom prst="rect">
            <a:avLst/>
          </a:pr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2"/>
          <p:cNvSpPr/>
          <p:nvPr/>
        </p:nvSpPr>
        <p:spPr>
          <a:xfrm>
            <a:off x="6651601" y="2014906"/>
            <a:ext cx="2016252" cy="1316736"/>
          </a:xfrm>
          <a:prstGeom prst="rect">
            <a:avLst/>
          </a:pr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70" name="Google Shape;70;p3"/>
          <p:cNvSpPr/>
          <p:nvPr/>
        </p:nvSpPr>
        <p:spPr>
          <a:xfrm>
            <a:off x="-20632" y="6079151"/>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3"/>
          <p:cNvSpPr/>
          <p:nvPr/>
        </p:nvSpPr>
        <p:spPr>
          <a:xfrm>
            <a:off x="7385304" y="5553059"/>
            <a:ext cx="1758696" cy="1309114"/>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3"/>
          <p:cNvSpPr/>
          <p:nvPr/>
        </p:nvSpPr>
        <p:spPr>
          <a:xfrm>
            <a:off x="7679435" y="67056"/>
            <a:ext cx="847344" cy="1484376"/>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3"/>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3"/>
          <p:cNvSpPr txBox="1">
            <a:spLocks noGrp="1"/>
          </p:cNvSpPr>
          <p:nvPr>
            <p:ph type="title"/>
          </p:nvPr>
        </p:nvSpPr>
        <p:spPr>
          <a:xfrm>
            <a:off x="2612517" y="547242"/>
            <a:ext cx="29464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3600">
                <a:solidFill>
                  <a:srgbClr val="E18600"/>
                </a:solidFill>
              </a:rPr>
              <a:t>Meet the team</a:t>
            </a:r>
            <a:endParaRPr sz="3600"/>
          </a:p>
        </p:txBody>
      </p:sp>
      <p:sp>
        <p:nvSpPr>
          <p:cNvPr id="75" name="Google Shape;75;p3"/>
          <p:cNvSpPr txBox="1"/>
          <p:nvPr/>
        </p:nvSpPr>
        <p:spPr>
          <a:xfrm>
            <a:off x="1106106" y="4771232"/>
            <a:ext cx="3012822" cy="1146468"/>
          </a:xfrm>
          <a:prstGeom prst="rect">
            <a:avLst/>
          </a:prstGeom>
          <a:noFill/>
          <a:ln>
            <a:noFill/>
          </a:ln>
        </p:spPr>
        <p:txBody>
          <a:bodyPr spcFirstLastPara="1" wrap="square" lIns="0" tIns="12700" rIns="0" bIns="0" anchor="t" anchorCtr="0">
            <a:spAutoFit/>
          </a:bodyPr>
          <a:lstStyle/>
          <a:p>
            <a:pPr marL="12700" marR="5080" lvl="0" indent="228600" algn="ctr" rtl="0">
              <a:lnSpc>
                <a:spcPct val="100000"/>
              </a:lnSpc>
              <a:spcBef>
                <a:spcPts val="0"/>
              </a:spcBef>
              <a:spcAft>
                <a:spcPts val="0"/>
              </a:spcAft>
              <a:buNone/>
            </a:pPr>
            <a:r>
              <a:rPr lang="en-GB" sz="2400">
                <a:solidFill>
                  <a:schemeClr val="dk1"/>
                </a:solidFill>
                <a:latin typeface="Arial"/>
                <a:ea typeface="Arial"/>
                <a:cs typeface="Arial"/>
                <a:sym typeface="Arial"/>
              </a:rPr>
              <a:t>Miss Pereira </a:t>
            </a:r>
            <a:endParaRPr sz="2400">
              <a:solidFill>
                <a:schemeClr val="dk1"/>
              </a:solidFill>
              <a:latin typeface="Arial"/>
              <a:ea typeface="Arial"/>
              <a:cs typeface="Arial"/>
              <a:sym typeface="Arial"/>
            </a:endParaRPr>
          </a:p>
          <a:p>
            <a:pPr marL="12700" marR="5080" lvl="0" indent="228600" algn="ctr" rtl="0">
              <a:lnSpc>
                <a:spcPct val="100000"/>
              </a:lnSpc>
              <a:spcBef>
                <a:spcPts val="100"/>
              </a:spcBef>
              <a:spcAft>
                <a:spcPts val="0"/>
              </a:spcAft>
              <a:buNone/>
            </a:pPr>
            <a:r>
              <a:rPr lang="en-GB" sz="2400">
                <a:solidFill>
                  <a:schemeClr val="dk1"/>
                </a:solidFill>
                <a:latin typeface="Arial"/>
                <a:ea typeface="Arial"/>
                <a:cs typeface="Arial"/>
                <a:sym typeface="Arial"/>
              </a:rPr>
              <a:t>Pine Class Teacher</a:t>
            </a:r>
            <a:endParaRPr/>
          </a:p>
          <a:p>
            <a:pPr marL="12700" marR="5080" lvl="0" indent="228600" algn="ctr" rtl="0">
              <a:lnSpc>
                <a:spcPct val="100000"/>
              </a:lnSpc>
              <a:spcBef>
                <a:spcPts val="100"/>
              </a:spcBef>
              <a:spcAft>
                <a:spcPts val="0"/>
              </a:spcAft>
              <a:buNone/>
            </a:pPr>
            <a:r>
              <a:rPr lang="en-GB" sz="2400">
                <a:solidFill>
                  <a:schemeClr val="dk1"/>
                </a:solidFill>
                <a:latin typeface="Arial"/>
                <a:ea typeface="Arial"/>
                <a:cs typeface="Arial"/>
                <a:sym typeface="Arial"/>
              </a:rPr>
              <a:t>EYFS Lead</a:t>
            </a:r>
            <a:endParaRPr sz="2400">
              <a:solidFill>
                <a:schemeClr val="dk1"/>
              </a:solidFill>
              <a:latin typeface="Arial"/>
              <a:ea typeface="Arial"/>
              <a:cs typeface="Arial"/>
              <a:sym typeface="Arial"/>
            </a:endParaRPr>
          </a:p>
        </p:txBody>
      </p:sp>
      <p:sp>
        <p:nvSpPr>
          <p:cNvPr id="76" name="Google Shape;76;p3"/>
          <p:cNvSpPr txBox="1"/>
          <p:nvPr/>
        </p:nvSpPr>
        <p:spPr>
          <a:xfrm>
            <a:off x="5538701" y="4751042"/>
            <a:ext cx="2947925" cy="764312"/>
          </a:xfrm>
          <a:prstGeom prst="rect">
            <a:avLst/>
          </a:prstGeom>
          <a:noFill/>
          <a:ln>
            <a:noFill/>
          </a:ln>
        </p:spPr>
        <p:txBody>
          <a:bodyPr spcFirstLastPara="1" wrap="square" lIns="0" tIns="12700" rIns="0" bIns="0" anchor="t" anchorCtr="0">
            <a:spAutoFit/>
          </a:bodyPr>
          <a:lstStyle/>
          <a:p>
            <a:pPr marL="12700" marR="5080" lvl="0" indent="51435" algn="ctr" rtl="0">
              <a:lnSpc>
                <a:spcPct val="100000"/>
              </a:lnSpc>
              <a:spcBef>
                <a:spcPts val="0"/>
              </a:spcBef>
              <a:spcAft>
                <a:spcPts val="0"/>
              </a:spcAft>
              <a:buNone/>
            </a:pPr>
            <a:r>
              <a:rPr lang="en-GB" sz="2400" dirty="0">
                <a:solidFill>
                  <a:schemeClr val="dk1"/>
                </a:solidFill>
                <a:latin typeface="Arial"/>
                <a:ea typeface="Arial"/>
                <a:cs typeface="Arial"/>
                <a:sym typeface="Arial"/>
              </a:rPr>
              <a:t>Mrs </a:t>
            </a:r>
            <a:r>
              <a:rPr lang="en-GB" sz="2400" dirty="0">
                <a:solidFill>
                  <a:schemeClr val="dk1"/>
                </a:solidFill>
              </a:rPr>
              <a:t>Kramer</a:t>
            </a:r>
            <a:r>
              <a:rPr lang="en-GB" sz="2400" dirty="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a:p>
            <a:pPr marL="12700" marR="5080" lvl="0" indent="51435" algn="ctr" rtl="0">
              <a:lnSpc>
                <a:spcPct val="100000"/>
              </a:lnSpc>
              <a:spcBef>
                <a:spcPts val="100"/>
              </a:spcBef>
              <a:spcAft>
                <a:spcPts val="0"/>
              </a:spcAft>
              <a:buNone/>
            </a:pPr>
            <a:r>
              <a:rPr lang="en-GB" sz="2400" dirty="0">
                <a:solidFill>
                  <a:schemeClr val="dk1"/>
                </a:solidFill>
                <a:latin typeface="Arial"/>
                <a:ea typeface="Arial"/>
                <a:cs typeface="Arial"/>
                <a:sym typeface="Arial"/>
              </a:rPr>
              <a:t>Teaching Assistant</a:t>
            </a:r>
            <a:endParaRPr sz="2400" dirty="0">
              <a:solidFill>
                <a:schemeClr val="dk1"/>
              </a:solidFill>
              <a:latin typeface="Arial"/>
              <a:ea typeface="Arial"/>
              <a:cs typeface="Arial"/>
              <a:sym typeface="Arial"/>
            </a:endParaRPr>
          </a:p>
        </p:txBody>
      </p:sp>
      <p:pic>
        <p:nvPicPr>
          <p:cNvPr id="77" name="Google Shape;77;p3" descr="A person taking a selfie&#10;&#10;Description automatically generated with medium confidence"/>
          <p:cNvPicPr preferRelativeResize="0"/>
          <p:nvPr/>
        </p:nvPicPr>
        <p:blipFill rotWithShape="1">
          <a:blip r:embed="rId6">
            <a:alphaModFix/>
          </a:blip>
          <a:srcRect/>
          <a:stretch/>
        </p:blipFill>
        <p:spPr>
          <a:xfrm>
            <a:off x="1452455" y="1551433"/>
            <a:ext cx="2343150" cy="3189316"/>
          </a:xfrm>
          <a:prstGeom prst="rect">
            <a:avLst/>
          </a:prstGeom>
          <a:noFill/>
          <a:ln>
            <a:noFill/>
          </a:ln>
        </p:spPr>
      </p:pic>
      <p:pic>
        <p:nvPicPr>
          <p:cNvPr id="3" name="Picture 2">
            <a:extLst>
              <a:ext uri="{FF2B5EF4-FFF2-40B4-BE49-F238E27FC236}">
                <a16:creationId xmlns:a16="http://schemas.microsoft.com/office/drawing/2014/main" id="{584AC400-C3D5-41DC-8173-D46493A038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5383919" y="1883673"/>
            <a:ext cx="3124199" cy="23431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84" name="Google Shape;84;p4"/>
          <p:cNvSpPr/>
          <p:nvPr/>
        </p:nvSpPr>
        <p:spPr>
          <a:xfrm>
            <a:off x="0" y="6102968"/>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6" name="Google Shape;86;p4"/>
          <p:cNvGrpSpPr/>
          <p:nvPr/>
        </p:nvGrpSpPr>
        <p:grpSpPr>
          <a:xfrm>
            <a:off x="2193323" y="1666119"/>
            <a:ext cx="4261968" cy="5136042"/>
            <a:chOff x="4716017" y="1701545"/>
            <a:chExt cx="4247670" cy="5280708"/>
          </a:xfrm>
        </p:grpSpPr>
        <p:sp>
          <p:nvSpPr>
            <p:cNvPr id="87" name="Google Shape;87;p4"/>
            <p:cNvSpPr/>
            <p:nvPr/>
          </p:nvSpPr>
          <p:spPr>
            <a:xfrm>
              <a:off x="7204991" y="5673139"/>
              <a:ext cx="1758696" cy="1309114"/>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4"/>
            <p:cNvSpPr/>
            <p:nvPr/>
          </p:nvSpPr>
          <p:spPr>
            <a:xfrm>
              <a:off x="4716017" y="1701545"/>
              <a:ext cx="3961129" cy="3959860"/>
            </a:xfrm>
            <a:custGeom>
              <a:avLst/>
              <a:gdLst/>
              <a:ahLst/>
              <a:cxnLst/>
              <a:rect l="l" t="t" r="r" b="b"/>
              <a:pathLst>
                <a:path w="3961129" h="3959860" extrusionOk="0">
                  <a:moveTo>
                    <a:pt x="0" y="659891"/>
                  </a:moveTo>
                  <a:lnTo>
                    <a:pt x="1656" y="612760"/>
                  </a:lnTo>
                  <a:lnTo>
                    <a:pt x="6552" y="566523"/>
                  </a:lnTo>
                  <a:lnTo>
                    <a:pt x="14575" y="521293"/>
                  </a:lnTo>
                  <a:lnTo>
                    <a:pt x="25613" y="477182"/>
                  </a:lnTo>
                  <a:lnTo>
                    <a:pt x="39556" y="434301"/>
                  </a:lnTo>
                  <a:lnTo>
                    <a:pt x="56291" y="392761"/>
                  </a:lnTo>
                  <a:lnTo>
                    <a:pt x="75707" y="352675"/>
                  </a:lnTo>
                  <a:lnTo>
                    <a:pt x="97692" y="314153"/>
                  </a:lnTo>
                  <a:lnTo>
                    <a:pt x="122135" y="277308"/>
                  </a:lnTo>
                  <a:lnTo>
                    <a:pt x="148924" y="242251"/>
                  </a:lnTo>
                  <a:lnTo>
                    <a:pt x="177947" y="209093"/>
                  </a:lnTo>
                  <a:lnTo>
                    <a:pt x="209093" y="177947"/>
                  </a:lnTo>
                  <a:lnTo>
                    <a:pt x="242251" y="148924"/>
                  </a:lnTo>
                  <a:lnTo>
                    <a:pt x="277308" y="122135"/>
                  </a:lnTo>
                  <a:lnTo>
                    <a:pt x="314153" y="97692"/>
                  </a:lnTo>
                  <a:lnTo>
                    <a:pt x="352675" y="75707"/>
                  </a:lnTo>
                  <a:lnTo>
                    <a:pt x="392761" y="56291"/>
                  </a:lnTo>
                  <a:lnTo>
                    <a:pt x="434301" y="39556"/>
                  </a:lnTo>
                  <a:lnTo>
                    <a:pt x="477182" y="25613"/>
                  </a:lnTo>
                  <a:lnTo>
                    <a:pt x="521293" y="14575"/>
                  </a:lnTo>
                  <a:lnTo>
                    <a:pt x="566523" y="6552"/>
                  </a:lnTo>
                  <a:lnTo>
                    <a:pt x="612760" y="1656"/>
                  </a:lnTo>
                  <a:lnTo>
                    <a:pt x="659892" y="0"/>
                  </a:lnTo>
                  <a:lnTo>
                    <a:pt x="3300984" y="0"/>
                  </a:lnTo>
                  <a:lnTo>
                    <a:pt x="3348115" y="1656"/>
                  </a:lnTo>
                  <a:lnTo>
                    <a:pt x="3394352" y="6552"/>
                  </a:lnTo>
                  <a:lnTo>
                    <a:pt x="3439582" y="14575"/>
                  </a:lnTo>
                  <a:lnTo>
                    <a:pt x="3483693" y="25613"/>
                  </a:lnTo>
                  <a:lnTo>
                    <a:pt x="3526574" y="39556"/>
                  </a:lnTo>
                  <a:lnTo>
                    <a:pt x="3568114" y="56291"/>
                  </a:lnTo>
                  <a:lnTo>
                    <a:pt x="3608200" y="75707"/>
                  </a:lnTo>
                  <a:lnTo>
                    <a:pt x="3646722" y="97692"/>
                  </a:lnTo>
                  <a:lnTo>
                    <a:pt x="3683567" y="122135"/>
                  </a:lnTo>
                  <a:lnTo>
                    <a:pt x="3718624" y="148924"/>
                  </a:lnTo>
                  <a:lnTo>
                    <a:pt x="3751782" y="177947"/>
                  </a:lnTo>
                  <a:lnTo>
                    <a:pt x="3782928" y="209093"/>
                  </a:lnTo>
                  <a:lnTo>
                    <a:pt x="3811951" y="242251"/>
                  </a:lnTo>
                  <a:lnTo>
                    <a:pt x="3838740" y="277308"/>
                  </a:lnTo>
                  <a:lnTo>
                    <a:pt x="3863183" y="314153"/>
                  </a:lnTo>
                  <a:lnTo>
                    <a:pt x="3885168" y="352675"/>
                  </a:lnTo>
                  <a:lnTo>
                    <a:pt x="3904584" y="392761"/>
                  </a:lnTo>
                  <a:lnTo>
                    <a:pt x="3921319" y="434301"/>
                  </a:lnTo>
                  <a:lnTo>
                    <a:pt x="3935262" y="477182"/>
                  </a:lnTo>
                  <a:lnTo>
                    <a:pt x="3946300" y="521293"/>
                  </a:lnTo>
                  <a:lnTo>
                    <a:pt x="3954323" y="566523"/>
                  </a:lnTo>
                  <a:lnTo>
                    <a:pt x="3959219" y="612760"/>
                  </a:lnTo>
                  <a:lnTo>
                    <a:pt x="3960876" y="659891"/>
                  </a:lnTo>
                  <a:lnTo>
                    <a:pt x="3960876" y="3299459"/>
                  </a:lnTo>
                  <a:lnTo>
                    <a:pt x="3959219" y="3346591"/>
                  </a:lnTo>
                  <a:lnTo>
                    <a:pt x="3954323" y="3392828"/>
                  </a:lnTo>
                  <a:lnTo>
                    <a:pt x="3946300" y="3438058"/>
                  </a:lnTo>
                  <a:lnTo>
                    <a:pt x="3935262" y="3482169"/>
                  </a:lnTo>
                  <a:lnTo>
                    <a:pt x="3921319" y="3525050"/>
                  </a:lnTo>
                  <a:lnTo>
                    <a:pt x="3904584" y="3566590"/>
                  </a:lnTo>
                  <a:lnTo>
                    <a:pt x="3885168" y="3606676"/>
                  </a:lnTo>
                  <a:lnTo>
                    <a:pt x="3863183" y="3645198"/>
                  </a:lnTo>
                  <a:lnTo>
                    <a:pt x="3838740" y="3682043"/>
                  </a:lnTo>
                  <a:lnTo>
                    <a:pt x="3811951" y="3717100"/>
                  </a:lnTo>
                  <a:lnTo>
                    <a:pt x="3782928" y="3750258"/>
                  </a:lnTo>
                  <a:lnTo>
                    <a:pt x="3751782" y="3781404"/>
                  </a:lnTo>
                  <a:lnTo>
                    <a:pt x="3718624" y="3810427"/>
                  </a:lnTo>
                  <a:lnTo>
                    <a:pt x="3683567" y="3837216"/>
                  </a:lnTo>
                  <a:lnTo>
                    <a:pt x="3646722" y="3861659"/>
                  </a:lnTo>
                  <a:lnTo>
                    <a:pt x="3608200" y="3883644"/>
                  </a:lnTo>
                  <a:lnTo>
                    <a:pt x="3568114" y="3903060"/>
                  </a:lnTo>
                  <a:lnTo>
                    <a:pt x="3526574" y="3919795"/>
                  </a:lnTo>
                  <a:lnTo>
                    <a:pt x="3483693" y="3933738"/>
                  </a:lnTo>
                  <a:lnTo>
                    <a:pt x="3439582" y="3944776"/>
                  </a:lnTo>
                  <a:lnTo>
                    <a:pt x="3394352" y="3952799"/>
                  </a:lnTo>
                  <a:lnTo>
                    <a:pt x="3348115" y="3957695"/>
                  </a:lnTo>
                  <a:lnTo>
                    <a:pt x="3300984" y="3959352"/>
                  </a:lnTo>
                  <a:lnTo>
                    <a:pt x="659892" y="3959352"/>
                  </a:lnTo>
                  <a:lnTo>
                    <a:pt x="612760" y="3957695"/>
                  </a:lnTo>
                  <a:lnTo>
                    <a:pt x="566523" y="3952799"/>
                  </a:lnTo>
                  <a:lnTo>
                    <a:pt x="521293" y="3944776"/>
                  </a:lnTo>
                  <a:lnTo>
                    <a:pt x="477182" y="3933738"/>
                  </a:lnTo>
                  <a:lnTo>
                    <a:pt x="434301" y="3919795"/>
                  </a:lnTo>
                  <a:lnTo>
                    <a:pt x="392761" y="3903060"/>
                  </a:lnTo>
                  <a:lnTo>
                    <a:pt x="352675" y="3883644"/>
                  </a:lnTo>
                  <a:lnTo>
                    <a:pt x="314153" y="3861659"/>
                  </a:lnTo>
                  <a:lnTo>
                    <a:pt x="277308" y="3837216"/>
                  </a:lnTo>
                  <a:lnTo>
                    <a:pt x="242251" y="3810427"/>
                  </a:lnTo>
                  <a:lnTo>
                    <a:pt x="209093" y="3781404"/>
                  </a:lnTo>
                  <a:lnTo>
                    <a:pt x="177947" y="3750258"/>
                  </a:lnTo>
                  <a:lnTo>
                    <a:pt x="148924" y="3717100"/>
                  </a:lnTo>
                  <a:lnTo>
                    <a:pt x="122135" y="3682043"/>
                  </a:lnTo>
                  <a:lnTo>
                    <a:pt x="97692" y="3645198"/>
                  </a:lnTo>
                  <a:lnTo>
                    <a:pt x="75707" y="3606676"/>
                  </a:lnTo>
                  <a:lnTo>
                    <a:pt x="56291" y="3566590"/>
                  </a:lnTo>
                  <a:lnTo>
                    <a:pt x="39556" y="3525050"/>
                  </a:lnTo>
                  <a:lnTo>
                    <a:pt x="25613" y="3482169"/>
                  </a:lnTo>
                  <a:lnTo>
                    <a:pt x="14575" y="3438058"/>
                  </a:lnTo>
                  <a:lnTo>
                    <a:pt x="6552" y="3392828"/>
                  </a:lnTo>
                  <a:lnTo>
                    <a:pt x="1656" y="3346591"/>
                  </a:lnTo>
                  <a:lnTo>
                    <a:pt x="0" y="3299459"/>
                  </a:lnTo>
                  <a:lnTo>
                    <a:pt x="0" y="659891"/>
                  </a:lnTo>
                  <a:close/>
                </a:path>
              </a:pathLst>
            </a:custGeom>
            <a:noFill/>
            <a:ln w="38100"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9" name="Google Shape;89;p4"/>
          <p:cNvSpPr/>
          <p:nvPr/>
        </p:nvSpPr>
        <p:spPr>
          <a:xfrm>
            <a:off x="7679435" y="67056"/>
            <a:ext cx="847344" cy="1484376"/>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4"/>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4"/>
          <p:cNvSpPr txBox="1">
            <a:spLocks noGrp="1"/>
          </p:cNvSpPr>
          <p:nvPr>
            <p:ph type="title"/>
          </p:nvPr>
        </p:nvSpPr>
        <p:spPr>
          <a:xfrm>
            <a:off x="1755394" y="547242"/>
            <a:ext cx="56388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3600">
                <a:solidFill>
                  <a:srgbClr val="E18600"/>
                </a:solidFill>
              </a:rPr>
              <a:t>Supporting individual needs</a:t>
            </a:r>
            <a:endParaRPr sz="3600"/>
          </a:p>
        </p:txBody>
      </p:sp>
      <p:sp>
        <p:nvSpPr>
          <p:cNvPr id="93" name="Google Shape;93;p4"/>
          <p:cNvSpPr txBox="1"/>
          <p:nvPr/>
        </p:nvSpPr>
        <p:spPr>
          <a:xfrm>
            <a:off x="2808644" y="1852016"/>
            <a:ext cx="3161030" cy="1168400"/>
          </a:xfrm>
          <a:prstGeom prst="rect">
            <a:avLst/>
          </a:prstGeom>
          <a:noFill/>
          <a:ln>
            <a:noFill/>
          </a:ln>
        </p:spPr>
        <p:txBody>
          <a:bodyPr spcFirstLastPara="1" wrap="square" lIns="0" tIns="12050" rIns="0" bIns="0" anchor="t" anchorCtr="0">
            <a:spAutoFit/>
          </a:bodyPr>
          <a:lstStyle/>
          <a:p>
            <a:pPr marL="12065" marR="5080" lvl="0" indent="0" algn="ctr" rtl="0">
              <a:lnSpc>
                <a:spcPct val="100000"/>
              </a:lnSpc>
              <a:spcBef>
                <a:spcPts val="0"/>
              </a:spcBef>
              <a:spcAft>
                <a:spcPts val="0"/>
              </a:spcAft>
              <a:buNone/>
            </a:pPr>
            <a:r>
              <a:rPr lang="en-GB" sz="2500" dirty="0">
                <a:solidFill>
                  <a:schemeClr val="dk1"/>
                </a:solidFill>
                <a:latin typeface="Arial"/>
                <a:ea typeface="Arial"/>
                <a:cs typeface="Arial"/>
                <a:sym typeface="Arial"/>
              </a:rPr>
              <a:t>Our Parental  Engagement Officer is  Mrs </a:t>
            </a:r>
            <a:r>
              <a:rPr lang="en-GB" sz="2500" dirty="0" err="1">
                <a:solidFill>
                  <a:schemeClr val="dk1"/>
                </a:solidFill>
                <a:latin typeface="Arial"/>
                <a:ea typeface="Arial"/>
                <a:cs typeface="Arial"/>
                <a:sym typeface="Arial"/>
              </a:rPr>
              <a:t>Mattholie</a:t>
            </a:r>
            <a:endParaRPr sz="2500" dirty="0">
              <a:solidFill>
                <a:schemeClr val="dk1"/>
              </a:solidFill>
              <a:latin typeface="Arial"/>
              <a:ea typeface="Arial"/>
              <a:cs typeface="Arial"/>
              <a:sym typeface="Arial"/>
            </a:endParaRPr>
          </a:p>
        </p:txBody>
      </p:sp>
      <p:sp>
        <p:nvSpPr>
          <p:cNvPr id="94" name="Google Shape;94;p4"/>
          <p:cNvSpPr/>
          <p:nvPr/>
        </p:nvSpPr>
        <p:spPr>
          <a:xfrm>
            <a:off x="3474759" y="3097001"/>
            <a:ext cx="1828799" cy="234391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4466" y="533400"/>
            <a:ext cx="6252134" cy="51435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800"/>
              <a:t>Seven key features of effective practice </a:t>
            </a:r>
            <a:endParaRPr/>
          </a:p>
        </p:txBody>
      </p:sp>
      <p:sp>
        <p:nvSpPr>
          <p:cNvPr id="100" name="Google Shape;100;p5"/>
          <p:cNvSpPr txBox="1">
            <a:spLocks noGrp="1"/>
          </p:cNvSpPr>
          <p:nvPr>
            <p:ph type="body" idx="1"/>
          </p:nvPr>
        </p:nvSpPr>
        <p:spPr>
          <a:xfrm>
            <a:off x="834466" y="2030476"/>
            <a:ext cx="7615555" cy="4216539"/>
          </a:xfrm>
          <a:prstGeom prst="rect">
            <a:avLst/>
          </a:prstGeom>
          <a:noFill/>
          <a:ln>
            <a:noFill/>
          </a:ln>
        </p:spPr>
        <p:txBody>
          <a:bodyPr spcFirstLastPara="1" wrap="square" lIns="0" tIns="0" rIns="0" bIns="0" anchor="t" anchorCtr="0">
            <a:spAutoFit/>
          </a:bodyPr>
          <a:lstStyle/>
          <a:p>
            <a:pPr marL="285750" lvl="0" indent="-285750" algn="l" rtl="0">
              <a:spcBef>
                <a:spcPts val="0"/>
              </a:spcBef>
              <a:spcAft>
                <a:spcPts val="0"/>
              </a:spcAft>
              <a:buClr>
                <a:schemeClr val="dk1"/>
              </a:buClr>
              <a:buSzPts val="3200"/>
              <a:buFont typeface="Noto Sans Symbols"/>
              <a:buChar char="❖"/>
            </a:pPr>
            <a:r>
              <a:rPr lang="en-GB" sz="3200" b="1">
                <a:latin typeface="Arial"/>
                <a:ea typeface="Arial"/>
                <a:cs typeface="Arial"/>
                <a:sym typeface="Arial"/>
              </a:rPr>
              <a:t>The best for every child:</a:t>
            </a:r>
            <a:endParaRPr sz="3200">
              <a:latin typeface="Arial"/>
              <a:ea typeface="Arial"/>
              <a:cs typeface="Arial"/>
              <a:sym typeface="Arial"/>
            </a:endParaRPr>
          </a:p>
          <a:p>
            <a:pPr marL="285750" lvl="0" indent="-285750" algn="l" rtl="0">
              <a:spcBef>
                <a:spcPts val="0"/>
              </a:spcBef>
              <a:spcAft>
                <a:spcPts val="0"/>
              </a:spcAft>
              <a:buClr>
                <a:schemeClr val="dk1"/>
              </a:buClr>
              <a:buSzPts val="3200"/>
              <a:buFont typeface="Noto Sans Symbols"/>
              <a:buChar char="❖"/>
            </a:pPr>
            <a:r>
              <a:rPr lang="en-GB" sz="3200" b="1">
                <a:latin typeface="Arial"/>
                <a:ea typeface="Arial"/>
                <a:cs typeface="Arial"/>
                <a:sym typeface="Arial"/>
              </a:rPr>
              <a:t>High quality care</a:t>
            </a:r>
            <a:endParaRPr/>
          </a:p>
          <a:p>
            <a:pPr marL="285750" lvl="0" indent="-285750" algn="l" rtl="0">
              <a:spcBef>
                <a:spcPts val="0"/>
              </a:spcBef>
              <a:spcAft>
                <a:spcPts val="0"/>
              </a:spcAft>
              <a:buClr>
                <a:schemeClr val="dk1"/>
              </a:buClr>
              <a:buSzPts val="3200"/>
              <a:buFont typeface="Noto Sans Symbols"/>
              <a:buChar char="❖"/>
            </a:pPr>
            <a:r>
              <a:rPr lang="en-GB" sz="3200" b="1">
                <a:latin typeface="Arial"/>
                <a:ea typeface="Arial"/>
                <a:cs typeface="Arial"/>
                <a:sym typeface="Arial"/>
              </a:rPr>
              <a:t>The curriculum: what we want the children to learn</a:t>
            </a:r>
            <a:endParaRPr sz="3200">
              <a:latin typeface="Arial"/>
              <a:ea typeface="Arial"/>
              <a:cs typeface="Arial"/>
              <a:sym typeface="Arial"/>
            </a:endParaRPr>
          </a:p>
          <a:p>
            <a:pPr marL="285750" lvl="0" indent="-285750" algn="l" rtl="0">
              <a:spcBef>
                <a:spcPts val="0"/>
              </a:spcBef>
              <a:spcAft>
                <a:spcPts val="0"/>
              </a:spcAft>
              <a:buClr>
                <a:schemeClr val="dk1"/>
              </a:buClr>
              <a:buSzPts val="3200"/>
              <a:buFont typeface="Noto Sans Symbols"/>
              <a:buChar char="❖"/>
            </a:pPr>
            <a:r>
              <a:rPr lang="en-GB" sz="3200" b="1">
                <a:latin typeface="Arial"/>
                <a:ea typeface="Arial"/>
                <a:cs typeface="Arial"/>
                <a:sym typeface="Arial"/>
              </a:rPr>
              <a:t>Pedagogy: helping children learn</a:t>
            </a:r>
            <a:endParaRPr sz="3200">
              <a:latin typeface="Arial"/>
              <a:ea typeface="Arial"/>
              <a:cs typeface="Arial"/>
              <a:sym typeface="Arial"/>
            </a:endParaRPr>
          </a:p>
          <a:p>
            <a:pPr marL="285750" lvl="0" indent="-285750" algn="l" rtl="0">
              <a:spcBef>
                <a:spcPts val="0"/>
              </a:spcBef>
              <a:spcAft>
                <a:spcPts val="0"/>
              </a:spcAft>
              <a:buClr>
                <a:schemeClr val="dk1"/>
              </a:buClr>
              <a:buSzPts val="3200"/>
              <a:buFont typeface="Noto Sans Symbols"/>
              <a:buChar char="❖"/>
            </a:pPr>
            <a:r>
              <a:rPr lang="en-GB" sz="3200" b="1">
                <a:latin typeface="Arial"/>
                <a:ea typeface="Arial"/>
                <a:cs typeface="Arial"/>
                <a:sym typeface="Arial"/>
              </a:rPr>
              <a:t>Assessment:</a:t>
            </a:r>
            <a:endParaRPr sz="3200">
              <a:latin typeface="Arial"/>
              <a:ea typeface="Arial"/>
              <a:cs typeface="Arial"/>
              <a:sym typeface="Arial"/>
            </a:endParaRPr>
          </a:p>
          <a:p>
            <a:pPr marL="285750" lvl="0" indent="-285750" algn="l" rtl="0">
              <a:spcBef>
                <a:spcPts val="0"/>
              </a:spcBef>
              <a:spcAft>
                <a:spcPts val="0"/>
              </a:spcAft>
              <a:buClr>
                <a:schemeClr val="dk1"/>
              </a:buClr>
              <a:buSzPts val="3200"/>
              <a:buFont typeface="Noto Sans Symbols"/>
              <a:buChar char="❖"/>
            </a:pPr>
            <a:r>
              <a:rPr lang="en-GB" sz="3200" b="1">
                <a:latin typeface="Arial"/>
                <a:ea typeface="Arial"/>
                <a:cs typeface="Arial"/>
                <a:sym typeface="Arial"/>
              </a:rPr>
              <a:t>Self-regulation</a:t>
            </a:r>
            <a:endParaRPr/>
          </a:p>
          <a:p>
            <a:pPr marL="285750" lvl="0" indent="-285750" algn="l" rtl="0">
              <a:spcBef>
                <a:spcPts val="0"/>
              </a:spcBef>
              <a:spcAft>
                <a:spcPts val="0"/>
              </a:spcAft>
              <a:buClr>
                <a:schemeClr val="dk1"/>
              </a:buClr>
              <a:buSzPts val="3200"/>
              <a:buFont typeface="Noto Sans Symbols"/>
              <a:buChar char="❖"/>
            </a:pPr>
            <a:r>
              <a:rPr lang="en-GB" sz="3200" b="1">
                <a:latin typeface="Arial"/>
                <a:ea typeface="Arial"/>
                <a:cs typeface="Arial"/>
                <a:sym typeface="Arial"/>
              </a:rPr>
              <a:t>Partnership with parents</a:t>
            </a:r>
            <a:endParaRPr sz="3200">
              <a:latin typeface="Arial"/>
              <a:ea typeface="Arial"/>
              <a:cs typeface="Arial"/>
              <a:sym typeface="Arial"/>
            </a:endParaRPr>
          </a:p>
          <a:p>
            <a:pPr marL="285750" lvl="0" indent="-171450" algn="l" rtl="0">
              <a:spcBef>
                <a:spcPts val="0"/>
              </a:spcBef>
              <a:spcAft>
                <a:spcPts val="0"/>
              </a:spcAft>
              <a:buClr>
                <a:schemeClr val="dk1"/>
              </a:buClr>
              <a:buSzPts val="1800"/>
              <a:buFont typeface="Noto Sans Symbols"/>
              <a:buNone/>
            </a:pPr>
            <a:endParaRPr/>
          </a:p>
        </p:txBody>
      </p:sp>
      <p:grpSp>
        <p:nvGrpSpPr>
          <p:cNvPr id="101" name="Google Shape;101;p5"/>
          <p:cNvGrpSpPr/>
          <p:nvPr/>
        </p:nvGrpSpPr>
        <p:grpSpPr>
          <a:xfrm>
            <a:off x="541360" y="10886"/>
            <a:ext cx="7883650" cy="1658112"/>
            <a:chOff x="626364" y="0"/>
            <a:chExt cx="7883650" cy="1658112"/>
          </a:xfrm>
        </p:grpSpPr>
        <p:sp>
          <p:nvSpPr>
            <p:cNvPr id="102" name="Google Shape;102;p5"/>
            <p:cNvSpPr/>
            <p:nvPr/>
          </p:nvSpPr>
          <p:spPr>
            <a:xfrm>
              <a:off x="7562087" y="0"/>
              <a:ext cx="947927" cy="1658112"/>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5"/>
            <p:cNvSpPr/>
            <p:nvPr/>
          </p:nvSpPr>
          <p:spPr>
            <a:xfrm>
              <a:off x="626364"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9FA42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109" name="Google Shape;109;p6"/>
          <p:cNvSpPr/>
          <p:nvPr/>
        </p:nvSpPr>
        <p:spPr>
          <a:xfrm>
            <a:off x="0" y="6176648"/>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p:nvPr/>
        </p:nvSpPr>
        <p:spPr>
          <a:xfrm>
            <a:off x="8114914" y="6118099"/>
            <a:ext cx="1029085" cy="857121"/>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1" name="Google Shape;111;p6"/>
          <p:cNvGrpSpPr/>
          <p:nvPr/>
        </p:nvGrpSpPr>
        <p:grpSpPr>
          <a:xfrm>
            <a:off x="740973" y="-66684"/>
            <a:ext cx="7883650" cy="1658112"/>
            <a:chOff x="626364" y="0"/>
            <a:chExt cx="7883650" cy="1658112"/>
          </a:xfrm>
        </p:grpSpPr>
        <p:sp>
          <p:nvSpPr>
            <p:cNvPr id="112" name="Google Shape;112;p6"/>
            <p:cNvSpPr/>
            <p:nvPr/>
          </p:nvSpPr>
          <p:spPr>
            <a:xfrm>
              <a:off x="7562087" y="0"/>
              <a:ext cx="947927" cy="1658112"/>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p:nvPr/>
          </p:nvSpPr>
          <p:spPr>
            <a:xfrm>
              <a:off x="626364"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9FA42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4" name="Google Shape;114;p6"/>
          <p:cNvSpPr txBox="1">
            <a:spLocks noGrp="1"/>
          </p:cNvSpPr>
          <p:nvPr>
            <p:ph type="title"/>
          </p:nvPr>
        </p:nvSpPr>
        <p:spPr>
          <a:xfrm>
            <a:off x="934313" y="547242"/>
            <a:ext cx="6299835"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3600">
                <a:solidFill>
                  <a:srgbClr val="9FA421"/>
                </a:solidFill>
              </a:rPr>
              <a:t>What will my child be learning?</a:t>
            </a:r>
            <a:endParaRPr sz="3600"/>
          </a:p>
        </p:txBody>
      </p:sp>
      <p:graphicFrame>
        <p:nvGraphicFramePr>
          <p:cNvPr id="115" name="Google Shape;115;p6"/>
          <p:cNvGraphicFramePr/>
          <p:nvPr/>
        </p:nvGraphicFramePr>
        <p:xfrm>
          <a:off x="646427" y="1591312"/>
          <a:ext cx="7185025" cy="4526790"/>
        </p:xfrm>
        <a:graphic>
          <a:graphicData uri="http://schemas.openxmlformats.org/drawingml/2006/table">
            <a:tbl>
              <a:tblPr firstRow="1" bandRow="1">
                <a:noFill/>
                <a:tableStyleId>{6F86BB25-2F23-4021-9FCF-E0D5F9B98A58}</a:tableStyleId>
              </a:tblPr>
              <a:tblGrid>
                <a:gridCol w="3503300">
                  <a:extLst>
                    <a:ext uri="{9D8B030D-6E8A-4147-A177-3AD203B41FA5}">
                      <a16:colId xmlns:a16="http://schemas.microsoft.com/office/drawing/2014/main" val="20000"/>
                    </a:ext>
                  </a:extLst>
                </a:gridCol>
                <a:gridCol w="3681725">
                  <a:extLst>
                    <a:ext uri="{9D8B030D-6E8A-4147-A177-3AD203B41FA5}">
                      <a16:colId xmlns:a16="http://schemas.microsoft.com/office/drawing/2014/main" val="20001"/>
                    </a:ext>
                  </a:extLst>
                </a:gridCol>
              </a:tblGrid>
              <a:tr h="688850">
                <a:tc>
                  <a:txBody>
                    <a:bodyPr/>
                    <a:lstStyle/>
                    <a:p>
                      <a:pPr marL="288290" marR="0" lvl="0" indent="0" algn="l" rtl="0">
                        <a:lnSpc>
                          <a:spcPct val="100000"/>
                        </a:lnSpc>
                        <a:spcBef>
                          <a:spcPts val="0"/>
                        </a:spcBef>
                        <a:spcAft>
                          <a:spcPts val="0"/>
                        </a:spcAft>
                        <a:buNone/>
                      </a:pPr>
                      <a:r>
                        <a:rPr lang="en-GB" sz="2000" b="1" u="none" strike="noStrike" cap="none">
                          <a:solidFill>
                            <a:srgbClr val="FFFFFF"/>
                          </a:solidFill>
                          <a:latin typeface="Arial"/>
                          <a:ea typeface="Arial"/>
                          <a:cs typeface="Arial"/>
                          <a:sym typeface="Arial"/>
                        </a:rPr>
                        <a:t>Prime Areas of Learning</a:t>
                      </a:r>
                      <a:endParaRPr sz="2000" u="none" strike="noStrike" cap="none">
                        <a:latin typeface="Arial"/>
                        <a:ea typeface="Arial"/>
                        <a:cs typeface="Arial"/>
                        <a:sym typeface="Arial"/>
                      </a:endParaRPr>
                    </a:p>
                  </a:txBody>
                  <a:tcPr marL="0" marR="0" marT="3872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FA421"/>
                    </a:solidFill>
                  </a:tcPr>
                </a:tc>
                <a:tc>
                  <a:txBody>
                    <a:bodyPr/>
                    <a:lstStyle/>
                    <a:p>
                      <a:pPr marL="244475" marR="0" lvl="0" indent="0" algn="l" rtl="0">
                        <a:lnSpc>
                          <a:spcPct val="100000"/>
                        </a:lnSpc>
                        <a:spcBef>
                          <a:spcPts val="0"/>
                        </a:spcBef>
                        <a:spcAft>
                          <a:spcPts val="0"/>
                        </a:spcAft>
                        <a:buNone/>
                      </a:pPr>
                      <a:r>
                        <a:rPr lang="en-GB" sz="2000" b="1" u="none" strike="noStrike" cap="none">
                          <a:solidFill>
                            <a:srgbClr val="FFFFFF"/>
                          </a:solidFill>
                          <a:latin typeface="Arial"/>
                          <a:ea typeface="Arial"/>
                          <a:cs typeface="Arial"/>
                          <a:sym typeface="Arial"/>
                        </a:rPr>
                        <a:t>Specific Areas of Learning</a:t>
                      </a:r>
                      <a:endParaRPr sz="2000" u="none" strike="noStrike" cap="none">
                        <a:latin typeface="Arial"/>
                        <a:ea typeface="Arial"/>
                        <a:cs typeface="Arial"/>
                        <a:sym typeface="Arial"/>
                      </a:endParaRPr>
                    </a:p>
                  </a:txBody>
                  <a:tcPr marL="0" marR="0" marT="3872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FA421"/>
                    </a:solidFill>
                  </a:tcPr>
                </a:tc>
                <a:extLst>
                  <a:ext uri="{0D108BD9-81ED-4DB2-BD59-A6C34878D82A}">
                    <a16:rowId xmlns:a16="http://schemas.microsoft.com/office/drawing/2014/main" val="10000"/>
                  </a:ext>
                </a:extLst>
              </a:tr>
              <a:tr h="699125">
                <a:tc>
                  <a:txBody>
                    <a:bodyPr/>
                    <a:lstStyle/>
                    <a:p>
                      <a:pPr marL="91440" marR="0" lvl="0" indent="0" algn="l" rtl="0">
                        <a:lnSpc>
                          <a:spcPct val="100000"/>
                        </a:lnSpc>
                        <a:spcBef>
                          <a:spcPts val="0"/>
                        </a:spcBef>
                        <a:spcAft>
                          <a:spcPts val="0"/>
                        </a:spcAft>
                        <a:buSzPts val="1200"/>
                        <a:buFont typeface="Arial"/>
                        <a:buNone/>
                      </a:pPr>
                      <a:r>
                        <a:rPr lang="en-GB" sz="1200" u="none" strike="noStrike" cap="none">
                          <a:latin typeface="Arial"/>
                          <a:ea typeface="Arial"/>
                          <a:cs typeface="Arial"/>
                          <a:sym typeface="Arial"/>
                        </a:rPr>
                        <a:t>Communication and Language</a:t>
                      </a:r>
                      <a:endParaRPr/>
                    </a:p>
                    <a:p>
                      <a:pPr marL="377190" marR="0" lvl="0" indent="-2857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Listening, Attention and Understanding</a:t>
                      </a:r>
                      <a:endParaRPr/>
                    </a:p>
                    <a:p>
                      <a:pPr marL="377190" marR="0" lvl="0" indent="-2857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Speaking</a:t>
                      </a:r>
                      <a:endParaRPr/>
                    </a:p>
                  </a:txBody>
                  <a:tcPr marL="0" marR="0" marT="412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tc>
                  <a:txBody>
                    <a:bodyPr/>
                    <a:lstStyle/>
                    <a:p>
                      <a:pPr marL="92075" marR="0" lvl="0" indent="0" algn="l" rtl="0">
                        <a:lnSpc>
                          <a:spcPct val="100000"/>
                        </a:lnSpc>
                        <a:spcBef>
                          <a:spcPts val="0"/>
                        </a:spcBef>
                        <a:spcAft>
                          <a:spcPts val="0"/>
                        </a:spcAft>
                        <a:buNone/>
                      </a:pPr>
                      <a:r>
                        <a:rPr lang="en-GB" sz="1200" u="none" strike="noStrike" cap="none">
                          <a:latin typeface="Arial"/>
                          <a:ea typeface="Arial"/>
                          <a:cs typeface="Arial"/>
                          <a:sym typeface="Arial"/>
                        </a:rPr>
                        <a:t>Literacy</a:t>
                      </a:r>
                      <a:endParaRPr sz="1200" u="none" strike="noStrike" cap="none">
                        <a:latin typeface="Arial"/>
                        <a:ea typeface="Arial"/>
                        <a:cs typeface="Arial"/>
                        <a:sym typeface="Arial"/>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Comprehension</a:t>
                      </a:r>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Word Reading</a:t>
                      </a:r>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Writing</a:t>
                      </a:r>
                      <a:endParaRPr sz="1200" u="none" strike="noStrike" cap="none">
                        <a:latin typeface="Arial"/>
                        <a:ea typeface="Arial"/>
                        <a:cs typeface="Arial"/>
                        <a:sym typeface="Arial"/>
                      </a:endParaRPr>
                    </a:p>
                  </a:txBody>
                  <a:tcPr marL="0" marR="0" marT="412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extLst>
                  <a:ext uri="{0D108BD9-81ED-4DB2-BD59-A6C34878D82A}">
                    <a16:rowId xmlns:a16="http://schemas.microsoft.com/office/drawing/2014/main" val="10001"/>
                  </a:ext>
                </a:extLst>
              </a:tr>
              <a:tr h="699125">
                <a:tc>
                  <a:txBody>
                    <a:bodyPr/>
                    <a:lstStyle/>
                    <a:p>
                      <a:pPr marL="91440" marR="0" lvl="0" indent="0" algn="l" rtl="0">
                        <a:lnSpc>
                          <a:spcPct val="100000"/>
                        </a:lnSpc>
                        <a:spcBef>
                          <a:spcPts val="0"/>
                        </a:spcBef>
                        <a:spcAft>
                          <a:spcPts val="0"/>
                        </a:spcAft>
                        <a:buNone/>
                      </a:pPr>
                      <a:r>
                        <a:rPr lang="en-GB" sz="1200" u="none" strike="noStrike" cap="none">
                          <a:latin typeface="Arial"/>
                          <a:ea typeface="Arial"/>
                          <a:cs typeface="Arial"/>
                          <a:sym typeface="Arial"/>
                        </a:rPr>
                        <a:t>Personal, Social and Emotional</a:t>
                      </a:r>
                      <a:endParaRPr sz="1200" u="none" strike="noStrike" cap="none">
                        <a:latin typeface="Arial"/>
                        <a:ea typeface="Arial"/>
                        <a:cs typeface="Arial"/>
                        <a:sym typeface="Arial"/>
                      </a:endParaRPr>
                    </a:p>
                    <a:p>
                      <a:pPr marL="91440" marR="0" lvl="0" indent="0" algn="l" rtl="0">
                        <a:lnSpc>
                          <a:spcPct val="100000"/>
                        </a:lnSpc>
                        <a:spcBef>
                          <a:spcPts val="0"/>
                        </a:spcBef>
                        <a:spcAft>
                          <a:spcPts val="0"/>
                        </a:spcAft>
                        <a:buNone/>
                      </a:pPr>
                      <a:r>
                        <a:rPr lang="en-GB" sz="1200" u="none" strike="noStrike" cap="none">
                          <a:latin typeface="Arial"/>
                          <a:ea typeface="Arial"/>
                          <a:cs typeface="Arial"/>
                          <a:sym typeface="Arial"/>
                        </a:rPr>
                        <a:t>Development</a:t>
                      </a:r>
                      <a:endParaRPr/>
                    </a:p>
                    <a:p>
                      <a:pPr marL="377190" marR="0" lvl="0" indent="-285750" algn="l" rtl="0">
                        <a:lnSpc>
                          <a:spcPct val="100000"/>
                        </a:lnSpc>
                        <a:spcBef>
                          <a:spcPts val="0"/>
                        </a:spcBef>
                        <a:spcAft>
                          <a:spcPts val="0"/>
                        </a:spcAft>
                        <a:buSzPts val="1200"/>
                        <a:buFont typeface="Arial"/>
                        <a:buChar char="•"/>
                      </a:pPr>
                      <a:r>
                        <a:rPr lang="en-GB" sz="1200" u="none" strike="noStrike" cap="none">
                          <a:latin typeface="Arial"/>
                          <a:ea typeface="Arial"/>
                          <a:cs typeface="Arial"/>
                          <a:sym typeface="Arial"/>
                        </a:rPr>
                        <a:t>Self-Regulation</a:t>
                      </a:r>
                      <a:endParaRPr/>
                    </a:p>
                    <a:p>
                      <a:pPr marL="377190" marR="0" lvl="0" indent="-285750" algn="l" rtl="0">
                        <a:lnSpc>
                          <a:spcPct val="100000"/>
                        </a:lnSpc>
                        <a:spcBef>
                          <a:spcPts val="0"/>
                        </a:spcBef>
                        <a:spcAft>
                          <a:spcPts val="0"/>
                        </a:spcAft>
                        <a:buSzPts val="1200"/>
                        <a:buFont typeface="Arial"/>
                        <a:buChar char="•"/>
                      </a:pPr>
                      <a:r>
                        <a:rPr lang="en-GB" sz="1200" u="none" strike="noStrike" cap="none">
                          <a:latin typeface="Arial"/>
                          <a:ea typeface="Arial"/>
                          <a:cs typeface="Arial"/>
                          <a:sym typeface="Arial"/>
                        </a:rPr>
                        <a:t>Managing Self</a:t>
                      </a:r>
                      <a:endParaRPr/>
                    </a:p>
                    <a:p>
                      <a:pPr marL="377190" marR="0" lvl="0" indent="-285750" algn="l" rtl="0">
                        <a:lnSpc>
                          <a:spcPct val="100000"/>
                        </a:lnSpc>
                        <a:spcBef>
                          <a:spcPts val="0"/>
                        </a:spcBef>
                        <a:spcAft>
                          <a:spcPts val="0"/>
                        </a:spcAft>
                        <a:buSzPts val="1200"/>
                        <a:buFont typeface="Arial"/>
                        <a:buChar char="•"/>
                      </a:pPr>
                      <a:r>
                        <a:rPr lang="en-GB" sz="1200" u="none" strike="noStrike" cap="none">
                          <a:latin typeface="Arial"/>
                          <a:ea typeface="Arial"/>
                          <a:cs typeface="Arial"/>
                          <a:sym typeface="Arial"/>
                        </a:rPr>
                        <a:t>Building Relationships</a:t>
                      </a:r>
                      <a:endParaRPr sz="1200" u="none" strike="noStrike" cap="none">
                        <a:latin typeface="Arial"/>
                        <a:ea typeface="Arial"/>
                        <a:cs typeface="Arial"/>
                        <a:sym typeface="Arial"/>
                      </a:endParaRPr>
                    </a:p>
                    <a:p>
                      <a:pPr marL="91440" marR="0" lvl="0" indent="0" algn="l" rtl="0">
                        <a:lnSpc>
                          <a:spcPct val="100000"/>
                        </a:lnSpc>
                        <a:spcBef>
                          <a:spcPts val="325"/>
                        </a:spcBef>
                        <a:spcAft>
                          <a:spcPts val="0"/>
                        </a:spcAft>
                        <a:buNone/>
                      </a:pPr>
                      <a:endParaRPr sz="1200" u="none" strike="noStrike" cap="none">
                        <a:latin typeface="Arial"/>
                        <a:ea typeface="Arial"/>
                        <a:cs typeface="Arial"/>
                        <a:sym typeface="Arial"/>
                      </a:endParaRPr>
                    </a:p>
                  </a:txBody>
                  <a:tcPr marL="0" marR="0" marT="412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tc>
                  <a:txBody>
                    <a:bodyPr/>
                    <a:lstStyle/>
                    <a:p>
                      <a:pPr marL="92075" marR="0" lvl="0" indent="0" algn="l" rtl="0">
                        <a:lnSpc>
                          <a:spcPct val="100000"/>
                        </a:lnSpc>
                        <a:spcBef>
                          <a:spcPts val="0"/>
                        </a:spcBef>
                        <a:spcAft>
                          <a:spcPts val="0"/>
                        </a:spcAft>
                        <a:buNone/>
                      </a:pPr>
                      <a:r>
                        <a:rPr lang="en-GB" sz="1200" u="none" strike="noStrike" cap="none">
                          <a:latin typeface="Arial"/>
                          <a:ea typeface="Arial"/>
                          <a:cs typeface="Arial"/>
                          <a:sym typeface="Arial"/>
                        </a:rPr>
                        <a:t>Mathematics</a:t>
                      </a:r>
                      <a:endParaRPr sz="1200" u="none" strike="noStrike" cap="none">
                        <a:latin typeface="Arial"/>
                        <a:ea typeface="Arial"/>
                        <a:cs typeface="Arial"/>
                        <a:sym typeface="Arial"/>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Number</a:t>
                      </a:r>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Numerical Patterns</a:t>
                      </a:r>
                      <a:endParaRPr sz="1200" u="none" strike="noStrike" cap="none">
                        <a:latin typeface="Arial"/>
                        <a:ea typeface="Arial"/>
                        <a:cs typeface="Arial"/>
                        <a:sym typeface="Arial"/>
                      </a:endParaRPr>
                    </a:p>
                  </a:txBody>
                  <a:tcPr marL="0" marR="0" marT="412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extLst>
                  <a:ext uri="{0D108BD9-81ED-4DB2-BD59-A6C34878D82A}">
                    <a16:rowId xmlns:a16="http://schemas.microsoft.com/office/drawing/2014/main" val="10002"/>
                  </a:ext>
                </a:extLst>
              </a:tr>
              <a:tr h="668025">
                <a:tc>
                  <a:txBody>
                    <a:bodyPr/>
                    <a:lstStyle/>
                    <a:p>
                      <a:pPr marL="91440" marR="0" lvl="0" indent="0" algn="l" rtl="0">
                        <a:lnSpc>
                          <a:spcPct val="100000"/>
                        </a:lnSpc>
                        <a:spcBef>
                          <a:spcPts val="0"/>
                        </a:spcBef>
                        <a:spcAft>
                          <a:spcPts val="0"/>
                        </a:spcAft>
                        <a:buNone/>
                      </a:pPr>
                      <a:r>
                        <a:rPr lang="en-GB" sz="1200" u="none" strike="noStrike" cap="none">
                          <a:latin typeface="Arial"/>
                          <a:ea typeface="Arial"/>
                          <a:cs typeface="Arial"/>
                          <a:sym typeface="Arial"/>
                        </a:rPr>
                        <a:t>Physical Development</a:t>
                      </a:r>
                      <a:endParaRPr sz="1200" u="none" strike="noStrike" cap="none">
                        <a:latin typeface="Arial"/>
                        <a:ea typeface="Arial"/>
                        <a:cs typeface="Arial"/>
                        <a:sym typeface="Arial"/>
                      </a:endParaRPr>
                    </a:p>
                    <a:p>
                      <a:pPr marL="377190" marR="0" lvl="0" indent="-2857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Gross Motor Skills</a:t>
                      </a:r>
                      <a:endParaRPr/>
                    </a:p>
                    <a:p>
                      <a:pPr marL="377190" marR="0" lvl="0" indent="-2857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Fine Motor Skills</a:t>
                      </a:r>
                      <a:endParaRPr sz="1200" u="none" strike="noStrike" cap="none">
                        <a:latin typeface="Arial"/>
                        <a:ea typeface="Arial"/>
                        <a:cs typeface="Arial"/>
                        <a:sym typeface="Arial"/>
                      </a:endParaRPr>
                    </a:p>
                  </a:txBody>
                  <a:tcPr marL="0" marR="0" marT="412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tc>
                  <a:txBody>
                    <a:bodyPr/>
                    <a:lstStyle/>
                    <a:p>
                      <a:pPr marL="92075" marR="0" lvl="0" indent="0" algn="l" rtl="0">
                        <a:lnSpc>
                          <a:spcPct val="100000"/>
                        </a:lnSpc>
                        <a:spcBef>
                          <a:spcPts val="0"/>
                        </a:spcBef>
                        <a:spcAft>
                          <a:spcPts val="0"/>
                        </a:spcAft>
                        <a:buNone/>
                      </a:pPr>
                      <a:r>
                        <a:rPr lang="en-GB" sz="1200" u="none" strike="noStrike" cap="none">
                          <a:latin typeface="Arial"/>
                          <a:ea typeface="Arial"/>
                          <a:cs typeface="Arial"/>
                          <a:sym typeface="Arial"/>
                        </a:rPr>
                        <a:t>Understanding the World</a:t>
                      </a:r>
                      <a:endParaRPr sz="1200" u="none" strike="noStrike" cap="none">
                        <a:latin typeface="Arial"/>
                        <a:ea typeface="Arial"/>
                        <a:cs typeface="Arial"/>
                        <a:sym typeface="Arial"/>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Past and Present</a:t>
                      </a:r>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People, Culture and Communities</a:t>
                      </a:r>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The Natural World</a:t>
                      </a:r>
                      <a:endParaRPr sz="1200" u="none" strike="noStrike" cap="none">
                        <a:latin typeface="Arial"/>
                        <a:ea typeface="Arial"/>
                        <a:cs typeface="Arial"/>
                        <a:sym typeface="Arial"/>
                      </a:endParaRPr>
                    </a:p>
                  </a:txBody>
                  <a:tcPr marL="0" marR="0" marT="412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extLst>
                  <a:ext uri="{0D108BD9-81ED-4DB2-BD59-A6C34878D82A}">
                    <a16:rowId xmlns:a16="http://schemas.microsoft.com/office/drawing/2014/main" val="10003"/>
                  </a:ext>
                </a:extLst>
              </a:tr>
              <a:tr h="668150">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0" marR="0"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EBFF"/>
                    </a:solidFill>
                  </a:tcPr>
                </a:tc>
                <a:tc>
                  <a:txBody>
                    <a:bodyPr/>
                    <a:lstStyle/>
                    <a:p>
                      <a:pPr marL="92075" marR="0" lvl="0" indent="0" algn="l" rtl="0">
                        <a:lnSpc>
                          <a:spcPct val="100000"/>
                        </a:lnSpc>
                        <a:spcBef>
                          <a:spcPts val="0"/>
                        </a:spcBef>
                        <a:spcAft>
                          <a:spcPts val="0"/>
                        </a:spcAft>
                        <a:buNone/>
                      </a:pPr>
                      <a:r>
                        <a:rPr lang="en-GB" sz="1200" u="none" strike="noStrike" cap="none">
                          <a:latin typeface="Arial"/>
                          <a:ea typeface="Arial"/>
                          <a:cs typeface="Arial"/>
                          <a:sym typeface="Arial"/>
                        </a:rPr>
                        <a:t>Expressive Arts and Design</a:t>
                      </a:r>
                      <a:endParaRPr sz="1200" u="none" strike="noStrike" cap="none">
                        <a:latin typeface="Arial"/>
                        <a:ea typeface="Arial"/>
                        <a:cs typeface="Arial"/>
                        <a:sym typeface="Arial"/>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Creating with materials</a:t>
                      </a:r>
                      <a:endParaRPr/>
                    </a:p>
                    <a:p>
                      <a:pPr marL="263525" marR="0" lvl="0" indent="-171450" algn="l" rtl="0">
                        <a:lnSpc>
                          <a:spcPct val="100000"/>
                        </a:lnSpc>
                        <a:spcBef>
                          <a:spcPts val="325"/>
                        </a:spcBef>
                        <a:spcAft>
                          <a:spcPts val="0"/>
                        </a:spcAft>
                        <a:buSzPts val="1200"/>
                        <a:buFont typeface="Arial"/>
                        <a:buChar char="•"/>
                      </a:pPr>
                      <a:r>
                        <a:rPr lang="en-GB" sz="1200" u="none" strike="noStrike" cap="none">
                          <a:latin typeface="Arial"/>
                          <a:ea typeface="Arial"/>
                          <a:cs typeface="Arial"/>
                          <a:sym typeface="Arial"/>
                        </a:rPr>
                        <a:t>Being Imaginative and Expressive</a:t>
                      </a:r>
                      <a:endParaRPr/>
                    </a:p>
                    <a:p>
                      <a:pPr marL="92075" marR="0" lvl="0" indent="0" algn="l" rtl="0">
                        <a:lnSpc>
                          <a:spcPct val="100000"/>
                        </a:lnSpc>
                        <a:spcBef>
                          <a:spcPts val="325"/>
                        </a:spcBef>
                        <a:spcAft>
                          <a:spcPts val="0"/>
                        </a:spcAft>
                        <a:buNone/>
                      </a:pPr>
                      <a:endParaRPr sz="1200" u="none" strike="noStrike" cap="none">
                        <a:latin typeface="Arial"/>
                        <a:ea typeface="Arial"/>
                        <a:cs typeface="Arial"/>
                        <a:sym typeface="Arial"/>
                      </a:endParaRPr>
                    </a:p>
                  </a:txBody>
                  <a:tcPr marL="0" marR="0" marT="412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EB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36C6C3-E1E7-4253-8015-1092976760C2}"/>
              </a:ext>
            </a:extLst>
          </p:cNvPr>
          <p:cNvPicPr>
            <a:picLocks noChangeAspect="1"/>
          </p:cNvPicPr>
          <p:nvPr/>
        </p:nvPicPr>
        <p:blipFill>
          <a:blip r:embed="rId2"/>
          <a:stretch>
            <a:fillRect/>
          </a:stretch>
        </p:blipFill>
        <p:spPr>
          <a:xfrm>
            <a:off x="0" y="-1"/>
            <a:ext cx="9105364" cy="6400801"/>
          </a:xfrm>
          <a:prstGeom prst="rect">
            <a:avLst/>
          </a:prstGeom>
        </p:spPr>
      </p:pic>
    </p:spTree>
    <p:extLst>
      <p:ext uri="{BB962C8B-B14F-4D97-AF65-F5344CB8AC3E}">
        <p14:creationId xmlns:p14="http://schemas.microsoft.com/office/powerpoint/2010/main" val="227302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sp>
        <p:nvSpPr>
          <p:cNvPr id="121" name="Google Shape;121;p7"/>
          <p:cNvSpPr/>
          <p:nvPr/>
        </p:nvSpPr>
        <p:spPr>
          <a:xfrm>
            <a:off x="7776" y="6058552"/>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7"/>
          <p:cNvSpPr/>
          <p:nvPr/>
        </p:nvSpPr>
        <p:spPr>
          <a:xfrm>
            <a:off x="7407110" y="5585333"/>
            <a:ext cx="1758696" cy="1309114"/>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3" name="Google Shape;123;p7"/>
          <p:cNvGrpSpPr/>
          <p:nvPr/>
        </p:nvGrpSpPr>
        <p:grpSpPr>
          <a:xfrm>
            <a:off x="626364" y="0"/>
            <a:ext cx="7883650" cy="1658112"/>
            <a:chOff x="626364" y="0"/>
            <a:chExt cx="7883650" cy="1658112"/>
          </a:xfrm>
        </p:grpSpPr>
        <p:sp>
          <p:nvSpPr>
            <p:cNvPr id="124" name="Google Shape;124;p7"/>
            <p:cNvSpPr/>
            <p:nvPr/>
          </p:nvSpPr>
          <p:spPr>
            <a:xfrm>
              <a:off x="7562087" y="0"/>
              <a:ext cx="947927" cy="1658112"/>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7"/>
            <p:cNvSpPr/>
            <p:nvPr/>
          </p:nvSpPr>
          <p:spPr>
            <a:xfrm>
              <a:off x="626364"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9FA42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6" name="Google Shape;126;p7"/>
          <p:cNvSpPr txBox="1"/>
          <p:nvPr/>
        </p:nvSpPr>
        <p:spPr>
          <a:xfrm>
            <a:off x="1072692" y="1626235"/>
            <a:ext cx="7136130" cy="3379470"/>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r>
              <a:rPr lang="en-GB" sz="2000">
                <a:solidFill>
                  <a:schemeClr val="dk1"/>
                </a:solidFill>
                <a:latin typeface="Arial"/>
                <a:ea typeface="Arial"/>
                <a:cs typeface="Arial"/>
                <a:sym typeface="Arial"/>
              </a:rPr>
              <a:t>Reception Year is a continuation of The Early Years Foundation  Stage Framework (EYFS)</a:t>
            </a:r>
            <a:endParaRPr sz="2000">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050">
              <a:solidFill>
                <a:schemeClr val="dk1"/>
              </a:solidFill>
              <a:latin typeface="Arial"/>
              <a:ea typeface="Arial"/>
              <a:cs typeface="Arial"/>
              <a:sym typeface="Arial"/>
            </a:endParaRPr>
          </a:p>
          <a:p>
            <a:pPr marL="12700" marR="88900" lvl="0" indent="0" algn="l" rtl="0">
              <a:lnSpc>
                <a:spcPct val="100000"/>
              </a:lnSpc>
              <a:spcBef>
                <a:spcPts val="0"/>
              </a:spcBef>
              <a:spcAft>
                <a:spcPts val="0"/>
              </a:spcAft>
              <a:buNone/>
            </a:pPr>
            <a:r>
              <a:rPr lang="en-GB" sz="2000">
                <a:solidFill>
                  <a:schemeClr val="dk1"/>
                </a:solidFill>
                <a:latin typeface="Arial"/>
                <a:ea typeface="Arial"/>
                <a:cs typeface="Arial"/>
                <a:sym typeface="Arial"/>
              </a:rPr>
              <a:t>Children are still learning through play. Our role as adults is to  support and extend their learning through high quality play and  promote opportunities to cover the Prime and Specific areas of  learning.</a:t>
            </a:r>
            <a:endParaRPr sz="200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200">
              <a:solidFill>
                <a:schemeClr val="dk1"/>
              </a:solidFill>
              <a:latin typeface="Arial"/>
              <a:ea typeface="Arial"/>
              <a:cs typeface="Arial"/>
              <a:sym typeface="Arial"/>
            </a:endParaRPr>
          </a:p>
          <a:p>
            <a:pPr marL="0" marR="0" lvl="0" indent="0" algn="l" rtl="0">
              <a:lnSpc>
                <a:spcPct val="100000"/>
              </a:lnSpc>
              <a:spcBef>
                <a:spcPts val="30"/>
              </a:spcBef>
              <a:spcAft>
                <a:spcPts val="0"/>
              </a:spcAft>
              <a:buNone/>
            </a:pPr>
            <a:endParaRPr sz="1950">
              <a:solidFill>
                <a:schemeClr val="dk1"/>
              </a:solidFill>
              <a:latin typeface="Arial"/>
              <a:ea typeface="Arial"/>
              <a:cs typeface="Arial"/>
              <a:sym typeface="Arial"/>
            </a:endParaRPr>
          </a:p>
          <a:p>
            <a:pPr marL="0" marR="122554" lvl="0" indent="0" algn="ctr" rtl="0">
              <a:lnSpc>
                <a:spcPct val="100000"/>
              </a:lnSpc>
              <a:spcBef>
                <a:spcPts val="5"/>
              </a:spcBef>
              <a:spcAft>
                <a:spcPts val="0"/>
              </a:spcAft>
              <a:buNone/>
            </a:pPr>
            <a:r>
              <a:rPr lang="en-GB" sz="2000" i="1">
                <a:solidFill>
                  <a:schemeClr val="dk1"/>
                </a:solidFill>
                <a:latin typeface="Arial"/>
                <a:ea typeface="Arial"/>
                <a:cs typeface="Arial"/>
                <a:sym typeface="Arial"/>
              </a:rPr>
              <a:t>Every child is unique.</a:t>
            </a:r>
            <a:endParaRPr sz="2000">
              <a:solidFill>
                <a:schemeClr val="dk1"/>
              </a:solidFill>
              <a:latin typeface="Arial"/>
              <a:ea typeface="Arial"/>
              <a:cs typeface="Arial"/>
              <a:sym typeface="Arial"/>
            </a:endParaRPr>
          </a:p>
          <a:p>
            <a:pPr marL="0" marR="122554" lvl="0" indent="0" algn="ctr" rtl="0">
              <a:lnSpc>
                <a:spcPct val="100000"/>
              </a:lnSpc>
              <a:spcBef>
                <a:spcPts val="0"/>
              </a:spcBef>
              <a:spcAft>
                <a:spcPts val="0"/>
              </a:spcAft>
              <a:buNone/>
            </a:pPr>
            <a:r>
              <a:rPr lang="en-GB" sz="2000" i="1">
                <a:solidFill>
                  <a:schemeClr val="dk1"/>
                </a:solidFill>
                <a:latin typeface="Arial"/>
                <a:ea typeface="Arial"/>
                <a:cs typeface="Arial"/>
                <a:sym typeface="Arial"/>
              </a:rPr>
              <a:t>They develop at their own rates and in their own ways!</a:t>
            </a:r>
            <a:endParaRPr sz="2000">
              <a:solidFill>
                <a:schemeClr val="dk1"/>
              </a:solidFill>
              <a:latin typeface="Arial"/>
              <a:ea typeface="Arial"/>
              <a:cs typeface="Arial"/>
              <a:sym typeface="Arial"/>
            </a:endParaRPr>
          </a:p>
        </p:txBody>
      </p:sp>
      <p:sp>
        <p:nvSpPr>
          <p:cNvPr id="127" name="Google Shape;127;p7"/>
          <p:cNvSpPr txBox="1">
            <a:spLocks noGrp="1"/>
          </p:cNvSpPr>
          <p:nvPr>
            <p:ph type="title"/>
          </p:nvPr>
        </p:nvSpPr>
        <p:spPr>
          <a:xfrm>
            <a:off x="1880742" y="537209"/>
            <a:ext cx="444881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GB" sz="3600">
                <a:solidFill>
                  <a:srgbClr val="9FA421"/>
                </a:solidFill>
              </a:rPr>
              <a:t>Learning through play</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100">
                <a:solidFill>
                  <a:schemeClr val="dk1"/>
                </a:solidFill>
                <a:latin typeface="Arial"/>
                <a:ea typeface="Arial"/>
                <a:cs typeface="Arial"/>
                <a:sym typeface="Arial"/>
              </a:rPr>
              <a:t>Supporting Smooth Transitions | 2020</a:t>
            </a:r>
            <a:endParaRPr sz="1100">
              <a:solidFill>
                <a:schemeClr val="dk1"/>
              </a:solidFill>
              <a:latin typeface="Arial"/>
              <a:ea typeface="Arial"/>
              <a:cs typeface="Arial"/>
              <a:sym typeface="Arial"/>
            </a:endParaRPr>
          </a:p>
        </p:txBody>
      </p:sp>
      <p:grpSp>
        <p:nvGrpSpPr>
          <p:cNvPr id="133" name="Google Shape;133;p8"/>
          <p:cNvGrpSpPr/>
          <p:nvPr/>
        </p:nvGrpSpPr>
        <p:grpSpPr>
          <a:xfrm>
            <a:off x="0" y="0"/>
            <a:ext cx="9144000" cy="6947154"/>
            <a:chOff x="0" y="0"/>
            <a:chExt cx="9144000" cy="6947154"/>
          </a:xfrm>
        </p:grpSpPr>
        <p:sp>
          <p:nvSpPr>
            <p:cNvPr id="134" name="Google Shape;134;p8"/>
            <p:cNvSpPr/>
            <p:nvPr/>
          </p:nvSpPr>
          <p:spPr>
            <a:xfrm>
              <a:off x="0" y="6148581"/>
              <a:ext cx="1520952" cy="798573"/>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8"/>
            <p:cNvSpPr/>
            <p:nvPr/>
          </p:nvSpPr>
          <p:spPr>
            <a:xfrm>
              <a:off x="7562087" y="0"/>
              <a:ext cx="947927" cy="1658112"/>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8"/>
            <p:cNvSpPr/>
            <p:nvPr/>
          </p:nvSpPr>
          <p:spPr>
            <a:xfrm>
              <a:off x="626364"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9FA42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8"/>
            <p:cNvSpPr/>
            <p:nvPr/>
          </p:nvSpPr>
          <p:spPr>
            <a:xfrm>
              <a:off x="7757159" y="5923899"/>
              <a:ext cx="1386841" cy="1014964"/>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8" name="Google Shape;138;p8"/>
          <p:cNvSpPr txBox="1">
            <a:spLocks noGrp="1"/>
          </p:cNvSpPr>
          <p:nvPr>
            <p:ph type="title"/>
          </p:nvPr>
        </p:nvSpPr>
        <p:spPr>
          <a:xfrm>
            <a:off x="1466850" y="296671"/>
            <a:ext cx="5259070" cy="913765"/>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GB" sz="3600">
                <a:solidFill>
                  <a:srgbClr val="9FA421"/>
                </a:solidFill>
              </a:rPr>
              <a:t>How does my child learn?</a:t>
            </a:r>
            <a:endParaRPr sz="3600"/>
          </a:p>
          <a:p>
            <a:pPr marL="0" lvl="0" indent="0" algn="ctr" rtl="0">
              <a:lnSpc>
                <a:spcPct val="100000"/>
              </a:lnSpc>
              <a:spcBef>
                <a:spcPts val="30"/>
              </a:spcBef>
              <a:spcAft>
                <a:spcPts val="0"/>
              </a:spcAft>
              <a:buNone/>
            </a:pPr>
            <a:r>
              <a:rPr lang="en-GB" sz="2200">
                <a:solidFill>
                  <a:srgbClr val="9FA421"/>
                </a:solidFill>
              </a:rPr>
              <a:t>Characteristics of Effective Learning</a:t>
            </a:r>
            <a:endParaRPr sz="2200"/>
          </a:p>
        </p:txBody>
      </p:sp>
      <p:sp>
        <p:nvSpPr>
          <p:cNvPr id="139" name="Google Shape;139;p8"/>
          <p:cNvSpPr txBox="1"/>
          <p:nvPr/>
        </p:nvSpPr>
        <p:spPr>
          <a:xfrm>
            <a:off x="972718" y="6431381"/>
            <a:ext cx="110489"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GB" sz="1200">
                <a:solidFill>
                  <a:srgbClr val="888888"/>
                </a:solidFill>
                <a:latin typeface="Arial"/>
                <a:ea typeface="Arial"/>
                <a:cs typeface="Arial"/>
                <a:sym typeface="Arial"/>
              </a:rPr>
              <a:t>9</a:t>
            </a:r>
            <a:endParaRPr sz="1200">
              <a:solidFill>
                <a:schemeClr val="dk1"/>
              </a:solidFill>
              <a:latin typeface="Arial"/>
              <a:ea typeface="Arial"/>
              <a:cs typeface="Arial"/>
              <a:sym typeface="Arial"/>
            </a:endParaRPr>
          </a:p>
        </p:txBody>
      </p:sp>
      <p:grpSp>
        <p:nvGrpSpPr>
          <p:cNvPr id="140" name="Google Shape;140;p8"/>
          <p:cNvGrpSpPr/>
          <p:nvPr/>
        </p:nvGrpSpPr>
        <p:grpSpPr>
          <a:xfrm>
            <a:off x="5977127" y="1679447"/>
            <a:ext cx="2037587" cy="4335779"/>
            <a:chOff x="5977127" y="1679447"/>
            <a:chExt cx="2037587" cy="4335779"/>
          </a:xfrm>
        </p:grpSpPr>
        <p:sp>
          <p:nvSpPr>
            <p:cNvPr id="141" name="Google Shape;141;p8"/>
            <p:cNvSpPr/>
            <p:nvPr/>
          </p:nvSpPr>
          <p:spPr>
            <a:xfrm>
              <a:off x="5977127" y="1679447"/>
              <a:ext cx="2037587" cy="1357884"/>
            </a:xfrm>
            <a:prstGeom prst="rect">
              <a:avLst/>
            </a:pr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8"/>
            <p:cNvSpPr/>
            <p:nvPr/>
          </p:nvSpPr>
          <p:spPr>
            <a:xfrm>
              <a:off x="5977127" y="3168395"/>
              <a:ext cx="2037587" cy="1374647"/>
            </a:xfrm>
            <a:prstGeom prst="rect">
              <a:avLst/>
            </a:pr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8"/>
            <p:cNvSpPr/>
            <p:nvPr/>
          </p:nvSpPr>
          <p:spPr>
            <a:xfrm>
              <a:off x="5977127" y="4672583"/>
              <a:ext cx="2037587" cy="1342643"/>
            </a:xfrm>
            <a:prstGeom prst="rect">
              <a:avLst/>
            </a:pr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144" name="Google Shape;144;p8"/>
          <p:cNvGraphicFramePr/>
          <p:nvPr/>
        </p:nvGraphicFramePr>
        <p:xfrm>
          <a:off x="626364" y="1718181"/>
          <a:ext cx="5164825" cy="4211360"/>
        </p:xfrm>
        <a:graphic>
          <a:graphicData uri="http://schemas.openxmlformats.org/drawingml/2006/table">
            <a:tbl>
              <a:tblPr firstRow="1" bandRow="1">
                <a:noFill/>
                <a:tableStyleId>{857D5E6A-FE27-45AE-9ED0-B40F6E0EFF75}</a:tableStyleId>
              </a:tblPr>
              <a:tblGrid>
                <a:gridCol w="516482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GB" sz="1800" u="none" strike="noStrike" cap="none"/>
                        <a:t>Characteristics of Effective Learning</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b="1" u="none" strike="noStrike" cap="none">
                          <a:solidFill>
                            <a:schemeClr val="dk1"/>
                          </a:solidFill>
                          <a:latin typeface="Calibri"/>
                          <a:ea typeface="Calibri"/>
                          <a:cs typeface="Calibri"/>
                          <a:sym typeface="Calibri"/>
                        </a:rPr>
                        <a:t>Playing and exploring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children investigate and experience things, and ‘have a go’</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Active Learning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children concentrate and keep on trying if they encounter difficulties, and enjoy achievements</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Creating and thinking critically</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children have and develop their own ideas, make links between ideas, and develop strategies for doing things</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1086</Words>
  <Application>Microsoft Office PowerPoint</Application>
  <PresentationFormat>Custom</PresentationFormat>
  <Paragraphs>175</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Noto Sans Symbols</vt:lpstr>
      <vt:lpstr>Times New Roman</vt:lpstr>
      <vt:lpstr>Tw Cen MT</vt:lpstr>
      <vt:lpstr>Office Theme</vt:lpstr>
      <vt:lpstr>Welcome to  Parkside Community School</vt:lpstr>
      <vt:lpstr>Aims</vt:lpstr>
      <vt:lpstr>Meet the team</vt:lpstr>
      <vt:lpstr>Supporting individual needs</vt:lpstr>
      <vt:lpstr>Seven key features of effective practice </vt:lpstr>
      <vt:lpstr>What will my child be learning?</vt:lpstr>
      <vt:lpstr>PowerPoint Presentation</vt:lpstr>
      <vt:lpstr>Learning through play</vt:lpstr>
      <vt:lpstr>How does my child learn? Characteristics of Effective Learning</vt:lpstr>
      <vt:lpstr>Daily routines</vt:lpstr>
      <vt:lpstr>The Learning Environment</vt:lpstr>
      <vt:lpstr>Our behaviour expectations</vt:lpstr>
      <vt:lpstr>What your child needs to bring to  school with them…</vt:lpstr>
      <vt:lpstr>Reception Baseline</vt:lpstr>
      <vt:lpstr>Phonics and Reading</vt:lpstr>
      <vt:lpstr>We support learning at home in a  variety of different ways</vt:lpstr>
      <vt:lpstr>Question Time</vt:lpstr>
      <vt:lpstr>We welcome you and your child to Parkside.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Parkside Community School</dc:title>
  <dc:creator>Rebecca Massey</dc:creator>
  <cp:lastModifiedBy>Jon Wereik</cp:lastModifiedBy>
  <cp:revision>7</cp:revision>
  <dcterms:created xsi:type="dcterms:W3CDTF">2022-09-07T15:10:17Z</dcterms:created>
  <dcterms:modified xsi:type="dcterms:W3CDTF">2024-01-03T10:12:57Z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2021-09-21T00:00:00Z</vt:filetime>
  </property>
  <property fmtid="{D5CDD505-2E9C-101B-9397-08002B2CF9AE}" pid="3" name="Creator">
    <vt:lpwstr>Microsoft® PowerPoint® 2016</vt:lpwstr>
  </property>
  <property fmtid="{D5CDD505-2E9C-101B-9397-08002B2CF9AE}" pid="4" name="LastSaved">
    <vt:filetime>2022-09-07T00:00:00Z</vt:filetime>
  </property>
</Properties>
</file>