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A5D68-BB4A-4EB6-A215-93DED1D02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389101-1DC2-47F1-9E82-016C5EC6A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54A93-1B49-49DB-AF76-6D6F3C55C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5FCE-5CED-4B65-83B2-7D5E69027AB5}" type="datetimeFigureOut">
              <a:rPr lang="en-GB" smtClean="0"/>
              <a:t>31/12/2023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11A17-6F92-4433-92E6-83D0BE86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D47B1-E564-46EE-915D-BABD0366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D403-8B2F-4139-ACBB-F734C06F5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17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F486-195A-46DC-89B9-F67DEDFA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4531CF-C238-4BC7-81FF-EC2ADC92A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98329-EAFC-405B-8DA3-F77890441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5FCE-5CED-4B65-83B2-7D5E69027AB5}" type="datetimeFigureOut">
              <a:rPr lang="en-GB" smtClean="0"/>
              <a:t>31/12/2023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81264-2EF1-48BB-835C-2FC27745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BA211-75EF-422B-B12F-5DE0C462C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D403-8B2F-4139-ACBB-F734C06F5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EE476-D61D-4191-B5FA-F48A852726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75349-EF8B-4848-8777-787C0FE90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F4BAF-1A9D-4167-9214-3CBD5F3F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5FCE-5CED-4B65-83B2-7D5E69027AB5}" type="datetimeFigureOut">
              <a:rPr lang="en-GB" smtClean="0"/>
              <a:t>31/12/2023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D223-5595-4A08-83AA-ED0008E15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AD5CA-42F5-4EFF-A8AD-96A747CE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D403-8B2F-4139-ACBB-F734C06F5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6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1EB5-1CDA-4AE3-B73B-560CE4EA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763E2-B133-42F5-85A5-CAB01887F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FE24-B8DD-48A8-88CC-F3C8ACEC5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5FCE-5CED-4B65-83B2-7D5E69027AB5}" type="datetimeFigureOut">
              <a:rPr lang="en-GB" smtClean="0"/>
              <a:t>31/12/2023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28032-0D2D-490C-BBA3-FA10922B3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D5499-0FD6-4CFD-BCCF-F9E11039B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D403-8B2F-4139-ACBB-F734C06F5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7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B026F-CA48-4E69-AD86-E070382C2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63394-EB93-4AB1-94A5-906C809E4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30CBB-C235-491B-B565-7664FCDC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5FCE-5CED-4B65-83B2-7D5E69027AB5}" type="datetimeFigureOut">
              <a:rPr lang="en-GB" smtClean="0"/>
              <a:t>31/12/2023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41388-1103-4684-A676-AFC35A0E8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CD555-725F-4E59-893D-05E5C777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D403-8B2F-4139-ACBB-F734C06F5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62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6726-0423-4B05-A1CB-A7921F1F8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D449B-5C22-4E64-AE8C-57BF20930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15559-C2A0-4BD8-9010-83EEFD5E9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8D5BB-F03D-4CC4-B599-F73C0731A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5FCE-5CED-4B65-83B2-7D5E69027AB5}" type="datetimeFigureOut">
              <a:rPr lang="en-GB" smtClean="0"/>
              <a:t>31/12/2023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89780-046A-4717-8228-4E31A5872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4F2B9-0603-4419-BAFB-26167917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D403-8B2F-4139-ACBB-F734C06F5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3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DB210-7B16-473C-9F75-F6EB746B8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3CB96-5F6C-4C7D-9BB7-99D09DACD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44FAD-835D-4071-8F28-38DC1B9A0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F587DC-C797-4A6B-B985-CCFAA9841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29F0F-DD68-4E65-A838-217FEDF618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84B25A-3207-4D5A-A984-05FD5427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5FCE-5CED-4B65-83B2-7D5E69027AB5}" type="datetimeFigureOut">
              <a:rPr lang="en-GB" smtClean="0"/>
              <a:t>31/12/2023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387712-AEAA-461A-99AB-4FAA803CC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0C0662-6A52-4EDF-B40E-83390F8F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D403-8B2F-4139-ACBB-F734C06F5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09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5E337-E874-4929-B06A-2C6727FBA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95B57-96EB-48AF-8E8B-411387EA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5FCE-5CED-4B65-83B2-7D5E69027AB5}" type="datetimeFigureOut">
              <a:rPr lang="en-GB" smtClean="0"/>
              <a:t>31/12/2023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8958C-F12C-4F5B-A2B9-7865C3354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3D9C6-4FC7-46FD-ADDE-F1D9B5A8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D403-8B2F-4139-ACBB-F734C06F5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78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B59B1F-15A2-41A2-B6AE-4CF645CA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5FCE-5CED-4B65-83B2-7D5E69027AB5}" type="datetimeFigureOut">
              <a:rPr lang="en-GB" smtClean="0"/>
              <a:t>31/12/2023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0B655B-020A-4A9D-A694-CFCA03CA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748EE-F13B-4616-B89C-27CBDE395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D403-8B2F-4139-ACBB-F734C06F5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78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48BE5-F899-4226-A245-137AA0D07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F3A6-B672-4D06-AB01-139013426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C0FCDE-7AD4-4EB2-AEBF-2F887BDC3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56332-107C-402F-BB1D-8CDB0806B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5FCE-5CED-4B65-83B2-7D5E69027AB5}" type="datetimeFigureOut">
              <a:rPr lang="en-GB" smtClean="0"/>
              <a:t>31/12/2023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24EFF-5493-46A7-AE62-F60B3C94D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9268B-4814-4B34-BF11-803F70C2F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D403-8B2F-4139-ACBB-F734C06F5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38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BDBCD-1D6E-4840-B97E-EE3CDBCED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5F24C6-68F2-41FA-8E30-7D87B0E0D2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8AFDF-7729-4D7F-B28A-A2CD8CA6F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C5E89-1C0A-42E0-B926-04124AA4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5FCE-5CED-4B65-83B2-7D5E69027AB5}" type="datetimeFigureOut">
              <a:rPr lang="en-GB" smtClean="0"/>
              <a:t>31/12/2023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93338-C698-4CB6-986C-7F1585F1E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1C80C-27E1-4E1E-9C8A-B2F17560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D403-8B2F-4139-ACBB-F734C06F5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16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5D5236-C415-4D6D-A38B-1D6F74514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3D8CC-80E5-4994-B7F0-DBD969D03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D1B00-308A-4985-8C5D-E7E612967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95FCE-5CED-4B65-83B2-7D5E69027AB5}" type="datetimeFigureOut">
              <a:rPr lang="en-GB" smtClean="0"/>
              <a:t>31/12/2023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E67A3-1655-4D77-8E05-8EF92A068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1DEB9-7959-4462-8C32-2BE57FDF0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9D403-8B2F-4139-ACBB-F734C06F5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articles/zbbrrj6" TargetMode="External"/><Relationship Id="rId13" Type="http://schemas.openxmlformats.org/officeDocument/2006/relationships/hyperlink" Target="https://www.bbc.co.uk/bitesize/topics/zyg7xbk" TargetMode="External"/><Relationship Id="rId18" Type="http://schemas.openxmlformats.org/officeDocument/2006/relationships/hyperlink" Target="https://www.nhm.ac.uk/events/dinosaur-activities-for-families.html" TargetMode="External"/><Relationship Id="rId3" Type="http://schemas.openxmlformats.org/officeDocument/2006/relationships/hyperlink" Target="https://www.youtube.com/watch?v=03i5v1PS7P4" TargetMode="External"/><Relationship Id="rId21" Type="http://schemas.openxmlformats.org/officeDocument/2006/relationships/hyperlink" Target="https://www.bbc.co.uk/teach/bring-the-noise/happy-song/zm4rrj6" TargetMode="External"/><Relationship Id="rId7" Type="http://schemas.openxmlformats.org/officeDocument/2006/relationships/hyperlink" Target="https://www.youtube.com/watch?v=1vBGUIoe-74" TargetMode="External"/><Relationship Id="rId12" Type="http://schemas.openxmlformats.org/officeDocument/2006/relationships/hyperlink" Target="https://www.bbc.co.uk/bitesize/topics/zb96p4j/articles/z6qnydm" TargetMode="External"/><Relationship Id="rId17" Type="http://schemas.openxmlformats.org/officeDocument/2006/relationships/hyperlink" Target="https://www.bbc.co.uk/bitesize/topics/zqr4wsg/articles/z6y6s82" TargetMode="External"/><Relationship Id="rId25" Type="http://schemas.openxmlformats.org/officeDocument/2006/relationships/image" Target="../media/image4.png"/><Relationship Id="rId2" Type="http://schemas.openxmlformats.org/officeDocument/2006/relationships/hyperlink" Target="https://www.youtube.com/watch?v=WaTZaOolniU" TargetMode="External"/><Relationship Id="rId16" Type="http://schemas.openxmlformats.org/officeDocument/2006/relationships/hyperlink" Target="https://www.bbc.co.uk/bitesize/topics/zjgcdnb/articles/zthjxg8" TargetMode="External"/><Relationship Id="rId20" Type="http://schemas.openxmlformats.org/officeDocument/2006/relationships/hyperlink" Target="https://www.bbc.co.uk/teach/bring-the-noise/when-the-cold-wind-blows-song/zkw3f4j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RfpIivqO3ic" TargetMode="External"/><Relationship Id="rId11" Type="http://schemas.openxmlformats.org/officeDocument/2006/relationships/hyperlink" Target="https://www.bbc.co.uk/bitesize/topics/z34xhcw" TargetMode="External"/><Relationship Id="rId24" Type="http://schemas.openxmlformats.org/officeDocument/2006/relationships/image" Target="../media/image3.png"/><Relationship Id="rId5" Type="http://schemas.openxmlformats.org/officeDocument/2006/relationships/hyperlink" Target="https://www.youtube.com/watch?v=5MMiiXlFNZA" TargetMode="External"/><Relationship Id="rId15" Type="http://schemas.openxmlformats.org/officeDocument/2006/relationships/hyperlink" Target="https://www.bbc.co.uk/bitesize/topics/zvcmtrd/articles/zgf9dp3" TargetMode="External"/><Relationship Id="rId23" Type="http://schemas.openxmlformats.org/officeDocument/2006/relationships/hyperlink" Target="https://www.bbc.co.uk/cbeebies/makes/chinese-hand-dragon" TargetMode="External"/><Relationship Id="rId10" Type="http://schemas.openxmlformats.org/officeDocument/2006/relationships/hyperlink" Target="https://www.teachyourmonster.org/" TargetMode="External"/><Relationship Id="rId19" Type="http://schemas.openxmlformats.org/officeDocument/2006/relationships/hyperlink" Target="https://www.bbc.co.uk/bitesize/topics/z24kqyc/articles/ztr346f" TargetMode="External"/><Relationship Id="rId4" Type="http://schemas.openxmlformats.org/officeDocument/2006/relationships/hyperlink" Target="https://www.bbc.co.uk/iplayer/episode/b0bwdw8y/zog" TargetMode="External"/><Relationship Id="rId9" Type="http://schemas.openxmlformats.org/officeDocument/2006/relationships/hyperlink" Target="https://www.doorwayonline.org.uk/activities/letterformation/" TargetMode="External"/><Relationship Id="rId14" Type="http://schemas.openxmlformats.org/officeDocument/2006/relationships/hyperlink" Target="https://www.bbc.co.uk/bitesize/topics/zvcmtrd/articles/zvpr96f" TargetMode="External"/><Relationship Id="rId22" Type="http://schemas.openxmlformats.org/officeDocument/2006/relationships/hyperlink" Target="https://www.bbc.co.uk/bitesize/topics/zghn3qt/articles/zrm346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ducationendowmentfoundation.org.uk/news/eef-blog-how-to-make-use-of-trust-talk-to-support-shared-reading-at-home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bbc.co.uk/teach/school-radio/nursery-rhymes-a-to-z-index/z4ddgw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 descr="Parkside Community Primary School">
            <a:extLst>
              <a:ext uri="{FF2B5EF4-FFF2-40B4-BE49-F238E27FC236}">
                <a16:creationId xmlns:a16="http://schemas.microsoft.com/office/drawing/2014/main" id="{1752BCD4-5A62-492B-A6BD-A1E5B2A952D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9088" y="0"/>
            <a:ext cx="4846981" cy="1802296"/>
          </a:xfrm>
          <a:prstGeom prst="rect">
            <a:avLst/>
          </a:prstGeom>
          <a:ln/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DD9BBAD-EC71-4DBE-951D-6103ED5A97B1}"/>
              </a:ext>
            </a:extLst>
          </p:cNvPr>
          <p:cNvSpPr txBox="1">
            <a:spLocks/>
          </p:cNvSpPr>
          <p:nvPr/>
        </p:nvSpPr>
        <p:spPr>
          <a:xfrm>
            <a:off x="838200" y="2027583"/>
            <a:ext cx="10515600" cy="37901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latin typeface="Tw Cen MT" panose="020B0602020104020603" pitchFamily="34" charset="0"/>
              </a:rPr>
              <a:t>EYFS Reception Pine</a:t>
            </a:r>
          </a:p>
          <a:p>
            <a:pPr algn="ctr"/>
            <a:endParaRPr lang="en-GB" sz="4000" dirty="0">
              <a:latin typeface="Tw Cen MT" panose="020B0602020104020603" pitchFamily="34" charset="0"/>
            </a:endParaRPr>
          </a:p>
          <a:p>
            <a:pPr algn="ctr"/>
            <a:r>
              <a:rPr lang="en-GB" sz="4000">
                <a:latin typeface="Tw Cen MT" panose="020B0602020104020603" pitchFamily="34" charset="0"/>
              </a:rPr>
              <a:t>Spring 1, </a:t>
            </a:r>
            <a:r>
              <a:rPr lang="en-GB" sz="4000" dirty="0">
                <a:latin typeface="Tw Cen MT" panose="020B0602020104020603" pitchFamily="34" charset="0"/>
              </a:rPr>
              <a:t>2024</a:t>
            </a:r>
          </a:p>
          <a:p>
            <a:pPr algn="ctr"/>
            <a:endParaRPr lang="en-GB" sz="4000" dirty="0">
              <a:latin typeface="Tw Cen MT" panose="020B0602020104020603" pitchFamily="34" charset="0"/>
            </a:endParaRPr>
          </a:p>
          <a:p>
            <a:pPr algn="ctr"/>
            <a:r>
              <a:rPr lang="en-GB" sz="4000" dirty="0">
                <a:latin typeface="Tw Cen MT" panose="020B0602020104020603" pitchFamily="34" charset="0"/>
              </a:rPr>
              <a:t>Home Learning Ideas</a:t>
            </a:r>
          </a:p>
        </p:txBody>
      </p:sp>
    </p:spTree>
    <p:extLst>
      <p:ext uri="{BB962C8B-B14F-4D97-AF65-F5344CB8AC3E}">
        <p14:creationId xmlns:p14="http://schemas.microsoft.com/office/powerpoint/2010/main" val="322311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F2ED0B-3B00-40D5-94AD-F3FE9E3A6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56"/>
            <a:ext cx="12192000" cy="687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1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4D9B1F7-C33C-4292-8B24-25CBF7B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155490"/>
              </p:ext>
            </p:extLst>
          </p:nvPr>
        </p:nvGraphicFramePr>
        <p:xfrm>
          <a:off x="212035" y="86575"/>
          <a:ext cx="11449879" cy="6707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35697">
                  <a:extLst>
                    <a:ext uri="{9D8B030D-6E8A-4147-A177-3AD203B41FA5}">
                      <a16:colId xmlns:a16="http://schemas.microsoft.com/office/drawing/2014/main" val="3881938231"/>
                    </a:ext>
                  </a:extLst>
                </a:gridCol>
                <a:gridCol w="1635697">
                  <a:extLst>
                    <a:ext uri="{9D8B030D-6E8A-4147-A177-3AD203B41FA5}">
                      <a16:colId xmlns:a16="http://schemas.microsoft.com/office/drawing/2014/main" val="2920334559"/>
                    </a:ext>
                  </a:extLst>
                </a:gridCol>
                <a:gridCol w="1635697">
                  <a:extLst>
                    <a:ext uri="{9D8B030D-6E8A-4147-A177-3AD203B41FA5}">
                      <a16:colId xmlns:a16="http://schemas.microsoft.com/office/drawing/2014/main" val="3337915110"/>
                    </a:ext>
                  </a:extLst>
                </a:gridCol>
                <a:gridCol w="1635697">
                  <a:extLst>
                    <a:ext uri="{9D8B030D-6E8A-4147-A177-3AD203B41FA5}">
                      <a16:colId xmlns:a16="http://schemas.microsoft.com/office/drawing/2014/main" val="2292904968"/>
                    </a:ext>
                  </a:extLst>
                </a:gridCol>
                <a:gridCol w="1635697">
                  <a:extLst>
                    <a:ext uri="{9D8B030D-6E8A-4147-A177-3AD203B41FA5}">
                      <a16:colId xmlns:a16="http://schemas.microsoft.com/office/drawing/2014/main" val="3815056282"/>
                    </a:ext>
                  </a:extLst>
                </a:gridCol>
                <a:gridCol w="1635697">
                  <a:extLst>
                    <a:ext uri="{9D8B030D-6E8A-4147-A177-3AD203B41FA5}">
                      <a16:colId xmlns:a16="http://schemas.microsoft.com/office/drawing/2014/main" val="465959364"/>
                    </a:ext>
                  </a:extLst>
                </a:gridCol>
                <a:gridCol w="1635697">
                  <a:extLst>
                    <a:ext uri="{9D8B030D-6E8A-4147-A177-3AD203B41FA5}">
                      <a16:colId xmlns:a16="http://schemas.microsoft.com/office/drawing/2014/main" val="1803128998"/>
                    </a:ext>
                  </a:extLst>
                </a:gridCol>
              </a:tblGrid>
              <a:tr h="424070">
                <a:tc>
                  <a:txBody>
                    <a:bodyPr/>
                    <a:lstStyle/>
                    <a:p>
                      <a:endParaRPr lang="en-GB" sz="12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Week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Week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Week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Week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Week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017845"/>
                  </a:ext>
                </a:extLst>
              </a:tr>
              <a:tr h="70351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 Cen MT" panose="020B0602020104020603" pitchFamily="34" charset="0"/>
                        </a:rPr>
                        <a:t>Communication and 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Signs of winter</a:t>
                      </a:r>
                    </a:p>
                    <a:p>
                      <a:pPr algn="ctr"/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See slide below for some winter poems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Polar Bear, Polar Bear what do you see</a:t>
                      </a: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2"/>
                        </a:rPr>
                        <a:t>https://www.youtube.com/watch?v=WaTZaOolniU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We’re going on a lion hunt</a:t>
                      </a: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3"/>
                        </a:rPr>
                        <a:t>https://www.youtube.com/watch?v=03i5v1PS7P4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latin typeface="Tw Cen MT" panose="020B0602020104020603" pitchFamily="34" charset="0"/>
                        </a:rPr>
                        <a:t>Zog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4"/>
                        </a:rPr>
                        <a:t>https://www.bbc.co.uk/iplayer/episode/b0bwdw8y/zog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Dinosaur Roar</a:t>
                      </a: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5"/>
                        </a:rPr>
                        <a:t>https://www.youtube.com/watch?v=5MMiiXlFNZA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The Great Race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980118"/>
                  </a:ext>
                </a:extLst>
              </a:tr>
              <a:tr h="70351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 Cen MT" panose="020B0602020104020603" pitchFamily="34" charset="0"/>
                        </a:rPr>
                        <a:t>Personal, Social and Emotional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Jabari Jumps</a:t>
                      </a: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6"/>
                        </a:rPr>
                        <a:t>https://www.youtube.com/watch?v=RfpIivqO3ic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Jabari Tries</a:t>
                      </a: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7"/>
                        </a:rPr>
                        <a:t>https://www.youtube.com/watch?v=1vBGUIoe-74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8"/>
                        </a:rPr>
                        <a:t>https://www.bbc.co.uk/bitesize/articles/zbbrrj6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How to build resilience in your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8"/>
                        </a:rPr>
                        <a:t>https://www.bbc.co.uk/bitesize/articles/zbbrrj6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How to build resilience in your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5290"/>
                  </a:ext>
                </a:extLst>
              </a:tr>
              <a:tr h="70351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 Cen MT" panose="020B0602020104020603" pitchFamily="34" charset="0"/>
                        </a:rPr>
                        <a:t>Physical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Letter formation</a:t>
                      </a: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9"/>
                        </a:rPr>
                        <a:t>https://www.doorwayonline.org.uk/activities/letterformation/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Letter formation</a:t>
                      </a: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9"/>
                        </a:rPr>
                        <a:t>https://www.doorwayonline.org.uk/activities/letterformation/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Letter formation</a:t>
                      </a: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9"/>
                        </a:rPr>
                        <a:t>https://www.doorwayonline.org.uk/activities/letterformation/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Letter formation</a:t>
                      </a: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9"/>
                        </a:rPr>
                        <a:t>https://www.doorwayonline.org.uk/activities/letterformation/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Letter formation</a:t>
                      </a: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9"/>
                        </a:rPr>
                        <a:t>https://www.doorwayonline.org.uk/activities/letterformation/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Letter formation</a:t>
                      </a: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9"/>
                        </a:rPr>
                        <a:t>https://www.doorwayonline.org.uk/activities/letterformation/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035063"/>
                  </a:ext>
                </a:extLst>
              </a:tr>
              <a:tr h="43299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 Cen MT" panose="020B0602020104020603" pitchFamily="34" charset="0"/>
                        </a:rPr>
                        <a:t>Literacy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Read write </a:t>
                      </a:r>
                      <a:r>
                        <a:rPr lang="en-GB" sz="1000" dirty="0" err="1">
                          <a:latin typeface="Tw Cen MT" panose="020B0602020104020603" pitchFamily="34" charset="0"/>
                        </a:rPr>
                        <a:t>inc</a:t>
                      </a:r>
                      <a:r>
                        <a:rPr lang="en-GB" sz="1000" dirty="0">
                          <a:latin typeface="Tw Cen MT" panose="020B0602020104020603" pitchFamily="34" charset="0"/>
                        </a:rPr>
                        <a:t> home learning</a:t>
                      </a: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0"/>
                        </a:rPr>
                        <a:t>https://www.teachyourmonster.org/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Read write </a:t>
                      </a:r>
                      <a:r>
                        <a:rPr lang="en-GB" sz="1000" dirty="0" err="1">
                          <a:latin typeface="Tw Cen MT" panose="020B0602020104020603" pitchFamily="34" charset="0"/>
                        </a:rPr>
                        <a:t>inc</a:t>
                      </a:r>
                      <a:r>
                        <a:rPr lang="en-GB" sz="1000" dirty="0">
                          <a:latin typeface="Tw Cen MT" panose="020B0602020104020603" pitchFamily="34" charset="0"/>
                        </a:rPr>
                        <a:t> home learning</a:t>
                      </a: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0"/>
                        </a:rPr>
                        <a:t>https://www.teachyourmonster.org/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Read write </a:t>
                      </a:r>
                      <a:r>
                        <a:rPr lang="en-GB" sz="1000" dirty="0" err="1">
                          <a:latin typeface="Tw Cen MT" panose="020B0602020104020603" pitchFamily="34" charset="0"/>
                        </a:rPr>
                        <a:t>inc</a:t>
                      </a:r>
                      <a:r>
                        <a:rPr lang="en-GB" sz="1000" dirty="0">
                          <a:latin typeface="Tw Cen MT" panose="020B0602020104020603" pitchFamily="34" charset="0"/>
                        </a:rPr>
                        <a:t> home learning</a:t>
                      </a: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0"/>
                        </a:rPr>
                        <a:t>https://www.teachyourmonster.org/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Read write </a:t>
                      </a:r>
                      <a:r>
                        <a:rPr lang="en-GB" sz="1000" dirty="0" err="1">
                          <a:latin typeface="Tw Cen MT" panose="020B0602020104020603" pitchFamily="34" charset="0"/>
                        </a:rPr>
                        <a:t>inc</a:t>
                      </a:r>
                      <a:r>
                        <a:rPr lang="en-GB" sz="1000" dirty="0">
                          <a:latin typeface="Tw Cen MT" panose="020B0602020104020603" pitchFamily="34" charset="0"/>
                        </a:rPr>
                        <a:t> home learning</a:t>
                      </a: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0"/>
                        </a:rPr>
                        <a:t>https://www.teachyourmonster.org/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Read write </a:t>
                      </a:r>
                      <a:r>
                        <a:rPr lang="en-GB" sz="1000" dirty="0" err="1">
                          <a:latin typeface="Tw Cen MT" panose="020B0602020104020603" pitchFamily="34" charset="0"/>
                        </a:rPr>
                        <a:t>inc</a:t>
                      </a:r>
                      <a:r>
                        <a:rPr lang="en-GB" sz="1000" dirty="0">
                          <a:latin typeface="Tw Cen MT" panose="020B0602020104020603" pitchFamily="34" charset="0"/>
                        </a:rPr>
                        <a:t> home learning</a:t>
                      </a: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0"/>
                        </a:rPr>
                        <a:t>https://www.teachyourmonster.org/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Read write </a:t>
                      </a:r>
                      <a:r>
                        <a:rPr lang="en-GB" sz="1000" dirty="0" err="1">
                          <a:latin typeface="Tw Cen MT" panose="020B0602020104020603" pitchFamily="34" charset="0"/>
                        </a:rPr>
                        <a:t>inc</a:t>
                      </a:r>
                      <a:r>
                        <a:rPr lang="en-GB" sz="1000" dirty="0">
                          <a:latin typeface="Tw Cen MT" panose="020B0602020104020603" pitchFamily="34" charset="0"/>
                        </a:rPr>
                        <a:t> home learning</a:t>
                      </a: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0"/>
                        </a:rPr>
                        <a:t>https://www.teachyourmonster.org/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250266"/>
                  </a:ext>
                </a:extLst>
              </a:tr>
              <a:tr h="70351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 Cen MT" panose="020B0602020104020603" pitchFamily="34" charset="0"/>
                        </a:rPr>
                        <a:t>Mathematics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1"/>
                        </a:rPr>
                        <a:t>https://www.bbc.co.uk/bitesize/topics/z34xhcw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Ordering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2"/>
                        </a:rPr>
                        <a:t>https://www.bbc.co.uk/bitesize/topics/zb96p4j/articles/z6qnydm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r>
                        <a:rPr lang="en-GB" sz="1000" dirty="0" err="1">
                          <a:latin typeface="Tw Cen MT" panose="020B0602020104020603" pitchFamily="34" charset="0"/>
                        </a:rPr>
                        <a:t>Subitsing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3"/>
                        </a:rPr>
                        <a:t>https://www.bbc.co.uk/bitesize/topics/zyg7xbk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Numbers to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4"/>
                        </a:rPr>
                        <a:t>https://www.bbc.co.uk/bitesize/topics/zvcmtrd/articles/zvpr96f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What are counting rules?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5"/>
                        </a:rPr>
                        <a:t>https://www.bbc.co.uk/bitesize/topics/zvcmtrd/articles/zgf9dp3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Comparing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Writing numbers to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927564"/>
                  </a:ext>
                </a:extLst>
              </a:tr>
              <a:tr h="70351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 Cen MT" panose="020B0602020104020603" pitchFamily="34" charset="0"/>
                        </a:rPr>
                        <a:t>Understanding of the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6"/>
                        </a:rPr>
                        <a:t>https://www.bbc.co.uk/bitesize/topics/zjgcdnb/articles/zthjxg8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Charlie and the thank-you drawings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Find out about animals that live in the Arctic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Find out about animals that live in 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Draw and label a dragon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7"/>
                        </a:rPr>
                        <a:t>https://www.bbc.co.uk/bitesize/topics/zqr4wsg/articles/z6y6s82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Dot-to-dot dinosaur</a:t>
                      </a: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8"/>
                        </a:rPr>
                        <a:t>https://www.nhm.ac.uk/events/dinosaur-activities-for-families.html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Natural History Museum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Tw Cen MT" panose="020B0602020104020603" pitchFamily="34" charset="0"/>
                          <a:hlinkClick r:id="rId19"/>
                        </a:rPr>
                        <a:t>https://www.bbc.co.uk/bitesize/topics/z24kqyc/articles/ztr346f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r>
                        <a:rPr lang="en-GB" sz="1000" dirty="0">
                          <a:latin typeface="Tw Cen MT" panose="020B0602020104020603" pitchFamily="34" charset="0"/>
                        </a:rPr>
                        <a:t>Legend of the Chinese new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295244"/>
                  </a:ext>
                </a:extLst>
              </a:tr>
              <a:tr h="70351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 Cen MT" panose="020B0602020104020603" pitchFamily="34" charset="0"/>
                        </a:rPr>
                        <a:t>Expressive Arts and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20"/>
                        </a:rPr>
                        <a:t>https://www.bbc.co.uk/teach/bring-the-noise/when-the-cold-wind-blows-song/zkw3f4j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Listen to When the cold wind blows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Draw animals that live in the Arctic</a:t>
                      </a:r>
                    </a:p>
                    <a:p>
                      <a:pPr algn="ctr"/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Print animal patterns</a:t>
                      </a:r>
                    </a:p>
                    <a:p>
                      <a:pPr algn="ctr"/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21"/>
                        </a:rPr>
                        <a:t>https://www.bbc.co.uk/teach/bring-the-noise/happy-song/zm4rrj6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Happy</a:t>
                      </a:r>
                    </a:p>
                    <a:p>
                      <a:pPr algn="ctr"/>
                      <a:endParaRPr lang="en-GB" sz="10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22"/>
                        </a:rPr>
                        <a:t>https://www.bbc.co.uk/bitesize/topics/zghn3qt/articles/zrm346f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How to draw a dinosaur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  <a:hlinkClick r:id="rId23"/>
                        </a:rPr>
                        <a:t>https://www.bbc.co.uk/cbeebies/makes/chinese-hand-dragon</a:t>
                      </a:r>
                      <a:endParaRPr lang="en-GB" sz="100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GB" sz="1000" dirty="0">
                          <a:latin typeface="Tw Cen MT" panose="020B0602020104020603" pitchFamily="34" charset="0"/>
                        </a:rPr>
                        <a:t>Chinese New Year 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84674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570BF63-AF47-4AE1-89DE-D27BE154A8CE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5400000">
            <a:off x="5581827" y="5794199"/>
            <a:ext cx="710293" cy="1104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0732E1-41F5-4633-A3BD-A6699C17CEAD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772788" y="6105883"/>
            <a:ext cx="1044790" cy="58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91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B1CF5B-AE23-49DF-A973-186691286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814387"/>
            <a:ext cx="11391900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0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24F035-AC36-40FE-93D0-2081C55DB6B8}"/>
              </a:ext>
            </a:extLst>
          </p:cNvPr>
          <p:cNvSpPr/>
          <p:nvPr/>
        </p:nvSpPr>
        <p:spPr>
          <a:xfrm>
            <a:off x="5128591" y="3060100"/>
            <a:ext cx="68248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Supporting your child’s </a:t>
            </a:r>
            <a:r>
              <a:rPr lang="en-GB" dirty="0" err="1">
                <a:hlinkClick r:id="rId2"/>
              </a:rPr>
              <a:t>oracy</a:t>
            </a:r>
            <a:r>
              <a:rPr lang="en-GB" dirty="0">
                <a:hlinkClick r:id="rId2"/>
              </a:rPr>
              <a:t> and reading at home</a:t>
            </a:r>
          </a:p>
          <a:p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https://educationendowmentfoundation.org.uk/news/eef-blog-how-to-make-use-of-trust-talk-to-support-shared-reading-at-home/</a:t>
            </a:r>
            <a:endParaRPr lang="en-GB" dirty="0"/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115313-2769-411A-A83E-ACCF53A8B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39" y="194604"/>
            <a:ext cx="4632735" cy="62194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4C7740-2168-4EB3-97A8-C6185B5BDAC5}"/>
              </a:ext>
            </a:extLst>
          </p:cNvPr>
          <p:cNvSpPr txBox="1"/>
          <p:nvPr/>
        </p:nvSpPr>
        <p:spPr>
          <a:xfrm>
            <a:off x="5128591" y="194604"/>
            <a:ext cx="6652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Links for nursery rhymes</a:t>
            </a:r>
          </a:p>
          <a:p>
            <a:endParaRPr lang="en-GB" dirty="0"/>
          </a:p>
          <a:p>
            <a:r>
              <a:rPr lang="en-GB" dirty="0">
                <a:hlinkClick r:id="rId4"/>
              </a:rPr>
              <a:t>https://www.bbc.co.uk/teach/school-radio/nursery-rhymes-a-to-z-index/z4ddgwx</a:t>
            </a:r>
            <a:endParaRPr lang="en-GB" dirty="0"/>
          </a:p>
          <a:p>
            <a:endParaRPr lang="en-GB" dirty="0"/>
          </a:p>
          <a:p>
            <a:r>
              <a:rPr lang="en-GB" dirty="0"/>
              <a:t>Here we go around the mulberry bush</a:t>
            </a:r>
          </a:p>
          <a:p>
            <a:r>
              <a:rPr lang="en-GB" dirty="0"/>
              <a:t>The bear went over the mountain</a:t>
            </a:r>
          </a:p>
          <a:p>
            <a:r>
              <a:rPr lang="en-GB" dirty="0"/>
              <a:t>Down in the jungle</a:t>
            </a:r>
          </a:p>
          <a:p>
            <a:r>
              <a:rPr lang="en-GB" dirty="0"/>
              <a:t>Dinosaurs</a:t>
            </a:r>
          </a:p>
        </p:txBody>
      </p:sp>
    </p:spTree>
    <p:extLst>
      <p:ext uri="{BB962C8B-B14F-4D97-AF65-F5344CB8AC3E}">
        <p14:creationId xmlns:p14="http://schemas.microsoft.com/office/powerpoint/2010/main" val="3057430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745</Words>
  <Application>Microsoft Office PowerPoint</Application>
  <PresentationFormat>Widescreen</PresentationFormat>
  <Paragraphs>105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Pereira</dc:creator>
  <cp:lastModifiedBy>Michelle Pereira</cp:lastModifiedBy>
  <cp:revision>20</cp:revision>
  <dcterms:created xsi:type="dcterms:W3CDTF">2023-10-22T13:51:38Z</dcterms:created>
  <dcterms:modified xsi:type="dcterms:W3CDTF">2023-12-31T18:44:00Z</dcterms:modified>
</cp:coreProperties>
</file>