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4" r:id="rId4"/>
  </p:sldMasterIdLst>
  <p:notesMasterIdLst>
    <p:notesMasterId r:id="rId14"/>
  </p:notesMasterIdLst>
  <p:handoutMasterIdLst>
    <p:handoutMasterId r:id="rId15"/>
  </p:handoutMasterIdLst>
  <p:sldIdLst>
    <p:sldId id="256" r:id="rId5"/>
    <p:sldId id="258" r:id="rId6"/>
    <p:sldId id="289" r:id="rId7"/>
    <p:sldId id="292" r:id="rId8"/>
    <p:sldId id="295" r:id="rId9"/>
    <p:sldId id="294" r:id="rId10"/>
    <p:sldId id="300" r:id="rId11"/>
    <p:sldId id="299" r:id="rId12"/>
    <p:sldId id="298" r:id="rId13"/>
  </p:sldIdLst>
  <p:sldSz cx="12188825"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00">
          <p15:clr>
            <a:srgbClr val="A4A3A4"/>
          </p15:clr>
        </p15:guide>
        <p15:guide id="3" orient="horz" pos="3888">
          <p15:clr>
            <a:srgbClr val="A4A3A4"/>
          </p15:clr>
        </p15:guide>
        <p15:guide id="4" orient="horz" pos="2880">
          <p15:clr>
            <a:srgbClr val="A4A3A4"/>
          </p15:clr>
        </p15:guide>
        <p15:guide id="5" orient="horz" pos="3216">
          <p15:clr>
            <a:srgbClr val="A4A3A4"/>
          </p15:clr>
        </p15:guide>
        <p15:guide id="6" orient="horz" pos="816">
          <p15:clr>
            <a:srgbClr val="A4A3A4"/>
          </p15:clr>
        </p15:guide>
        <p15:guide id="7" orient="horz" pos="175">
          <p15:clr>
            <a:srgbClr val="A4A3A4"/>
          </p15:clr>
        </p15:guide>
        <p15:guide id="8" pos="3839">
          <p15:clr>
            <a:srgbClr val="A4A3A4"/>
          </p15:clr>
        </p15:guide>
        <p15:guide id="9" pos="959">
          <p15:clr>
            <a:srgbClr val="A4A3A4"/>
          </p15:clr>
        </p15:guide>
        <p15:guide id="10" pos="6719">
          <p15:clr>
            <a:srgbClr val="A4A3A4"/>
          </p15:clr>
        </p15:guide>
        <p15:guide id="11" pos="6143">
          <p15:clr>
            <a:srgbClr val="A4A3A4"/>
          </p15:clr>
        </p15:guide>
        <p15:guide id="12" pos="2831">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1C0809-4856-443F-BAAF-DBFFB8257212}" v="9" dt="2020-07-31T11:03:23.565"/>
  </p1510:revLst>
</p1510:revInfo>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6163" autoAdjust="0"/>
  </p:normalViewPr>
  <p:slideViewPr>
    <p:cSldViewPr>
      <p:cViewPr varScale="1">
        <p:scale>
          <a:sx n="68" d="100"/>
          <a:sy n="68" d="100"/>
        </p:scale>
        <p:origin x="822" y="60"/>
      </p:cViewPr>
      <p:guideLst>
        <p:guide orient="horz" pos="2160"/>
        <p:guide orient="horz" pos="1200"/>
        <p:guide orient="horz" pos="3888"/>
        <p:guide orient="horz" pos="2880"/>
        <p:guide orient="horz" pos="3216"/>
        <p:guide orient="horz" pos="816"/>
        <p:guide orient="horz" pos="175"/>
        <p:guide pos="3839"/>
        <p:guide pos="959"/>
        <p:guide pos="6719"/>
        <p:guide pos="6143"/>
        <p:guide pos="2831"/>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538" y="9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3278" tIns="46638" rIns="93278" bIns="46638" rtlCol="0"/>
          <a:lstStyle>
            <a:lvl1pPr algn="l">
              <a:defRPr sz="1200"/>
            </a:lvl1pPr>
          </a:lstStyle>
          <a:p>
            <a:endParaRPr/>
          </a:p>
        </p:txBody>
      </p:sp>
      <p:sp>
        <p:nvSpPr>
          <p:cNvPr id="3" name="Date Placeholder 2"/>
          <p:cNvSpPr>
            <a:spLocks noGrp="1"/>
          </p:cNvSpPr>
          <p:nvPr>
            <p:ph type="dt" sz="quarter" idx="1"/>
          </p:nvPr>
        </p:nvSpPr>
        <p:spPr>
          <a:xfrm>
            <a:off x="3901699" y="0"/>
            <a:ext cx="2984870" cy="501015"/>
          </a:xfrm>
          <a:prstGeom prst="rect">
            <a:avLst/>
          </a:prstGeom>
        </p:spPr>
        <p:txBody>
          <a:bodyPr vert="horz" lIns="93278" tIns="46638" rIns="93278" bIns="46638" rtlCol="0"/>
          <a:lstStyle>
            <a:lvl1pPr algn="r">
              <a:defRPr sz="1200"/>
            </a:lvl1pPr>
          </a:lstStyle>
          <a:p>
            <a:fld id="{784AA43A-3F76-4A13-9CD6-36134EB429E3}" type="datetimeFigureOut">
              <a:rPr lang="en-US"/>
              <a:pPr/>
              <a:t>1/21/2021</a:t>
            </a:fld>
            <a:endParaRPr/>
          </a:p>
        </p:txBody>
      </p:sp>
      <p:sp>
        <p:nvSpPr>
          <p:cNvPr id="4" name="Footer Placeholder 3"/>
          <p:cNvSpPr>
            <a:spLocks noGrp="1"/>
          </p:cNvSpPr>
          <p:nvPr>
            <p:ph type="ftr" sz="quarter" idx="2"/>
          </p:nvPr>
        </p:nvSpPr>
        <p:spPr>
          <a:xfrm>
            <a:off x="1" y="9517547"/>
            <a:ext cx="2984870" cy="501015"/>
          </a:xfrm>
          <a:prstGeom prst="rect">
            <a:avLst/>
          </a:prstGeom>
        </p:spPr>
        <p:txBody>
          <a:bodyPr vert="horz" lIns="93278" tIns="46638" rIns="93278" bIns="46638" rtlCol="0" anchor="b"/>
          <a:lstStyle>
            <a:lvl1pPr algn="l">
              <a:defRPr sz="1200"/>
            </a:lvl1pPr>
          </a:lstStyle>
          <a:p>
            <a:endParaRPr/>
          </a:p>
        </p:txBody>
      </p:sp>
      <p:sp>
        <p:nvSpPr>
          <p:cNvPr id="5" name="Slide Number Placeholder 4"/>
          <p:cNvSpPr>
            <a:spLocks noGrp="1"/>
          </p:cNvSpPr>
          <p:nvPr>
            <p:ph type="sldNum" sz="quarter" idx="3"/>
          </p:nvPr>
        </p:nvSpPr>
        <p:spPr>
          <a:xfrm>
            <a:off x="3901699" y="9517547"/>
            <a:ext cx="2984870" cy="501015"/>
          </a:xfrm>
          <a:prstGeom prst="rect">
            <a:avLst/>
          </a:prstGeom>
        </p:spPr>
        <p:txBody>
          <a:bodyPr vert="horz" lIns="93278" tIns="46638" rIns="93278" bIns="46638"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0" cy="501015"/>
          </a:xfrm>
          <a:prstGeom prst="rect">
            <a:avLst/>
          </a:prstGeom>
        </p:spPr>
        <p:txBody>
          <a:bodyPr vert="horz" lIns="93278" tIns="46638" rIns="93278" bIns="46638" rtlCol="0"/>
          <a:lstStyle>
            <a:lvl1pPr algn="l">
              <a:defRPr sz="1200"/>
            </a:lvl1pPr>
          </a:lstStyle>
          <a:p>
            <a:endParaRPr/>
          </a:p>
        </p:txBody>
      </p:sp>
      <p:sp>
        <p:nvSpPr>
          <p:cNvPr id="3" name="Date Placeholder 2"/>
          <p:cNvSpPr>
            <a:spLocks noGrp="1"/>
          </p:cNvSpPr>
          <p:nvPr>
            <p:ph type="dt" idx="1"/>
          </p:nvPr>
        </p:nvSpPr>
        <p:spPr>
          <a:xfrm>
            <a:off x="3901699" y="0"/>
            <a:ext cx="2984870" cy="501015"/>
          </a:xfrm>
          <a:prstGeom prst="rect">
            <a:avLst/>
          </a:prstGeom>
        </p:spPr>
        <p:txBody>
          <a:bodyPr vert="horz" lIns="93278" tIns="46638" rIns="93278" bIns="46638" rtlCol="0"/>
          <a:lstStyle>
            <a:lvl1pPr algn="r">
              <a:defRPr sz="1200"/>
            </a:lvl1pPr>
          </a:lstStyle>
          <a:p>
            <a:fld id="{5F674A4F-2B7A-4ECB-A400-260B2FFC03C1}" type="datetimeFigureOut">
              <a:rPr lang="en-US"/>
              <a:pPr/>
              <a:t>1/21/2021</a:t>
            </a:fld>
            <a:endParaRPr/>
          </a:p>
        </p:txBody>
      </p:sp>
      <p:sp>
        <p:nvSpPr>
          <p:cNvPr id="4" name="Slide Image Placeholder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3278" tIns="46638" rIns="93278" bIns="46638" rtlCol="0" anchor="ctr"/>
          <a:lstStyle/>
          <a:p>
            <a:endParaRPr/>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3278" tIns="46638" rIns="93278" bIns="46638"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1" y="9517547"/>
            <a:ext cx="2984870" cy="501015"/>
          </a:xfrm>
          <a:prstGeom prst="rect">
            <a:avLst/>
          </a:prstGeom>
        </p:spPr>
        <p:txBody>
          <a:bodyPr vert="horz" lIns="93278" tIns="46638" rIns="93278" bIns="46638" rtlCol="0" anchor="b"/>
          <a:lstStyle>
            <a:lvl1pPr algn="l">
              <a:defRPr sz="1200"/>
            </a:lvl1pPr>
          </a:lstStyle>
          <a:p>
            <a:endParaRPr/>
          </a:p>
        </p:txBody>
      </p:sp>
      <p:sp>
        <p:nvSpPr>
          <p:cNvPr id="7" name="Slide Number Placeholder 6"/>
          <p:cNvSpPr>
            <a:spLocks noGrp="1"/>
          </p:cNvSpPr>
          <p:nvPr>
            <p:ph type="sldNum" sz="quarter" idx="5"/>
          </p:nvPr>
        </p:nvSpPr>
        <p:spPr>
          <a:xfrm>
            <a:off x="3901699" y="9517547"/>
            <a:ext cx="2984870" cy="501015"/>
          </a:xfrm>
          <a:prstGeom prst="rect">
            <a:avLst/>
          </a:prstGeom>
        </p:spPr>
        <p:txBody>
          <a:bodyPr vert="horz" lIns="93278" tIns="46638" rIns="93278" bIns="46638"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F2A70B-78F2-4DCF-B53B-C990D2FAFB8A}" type="slidenum">
              <a:rPr lang="en-GB" smtClean="0"/>
              <a:pPr/>
              <a:t>1</a:t>
            </a:fld>
            <a:endParaRPr lang="en-GB"/>
          </a:p>
        </p:txBody>
      </p:sp>
    </p:spTree>
    <p:extLst>
      <p:ext uri="{BB962C8B-B14F-4D97-AF65-F5344CB8AC3E}">
        <p14:creationId xmlns:p14="http://schemas.microsoft.com/office/powerpoint/2010/main" val="366077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6" name="line"/>
          <p:cNvGrpSpPr/>
          <p:nvPr/>
        </p:nvGrpSpPr>
        <p:grpSpPr bwMode="invGray">
          <a:xfrm>
            <a:off x="1584896" y="4724400"/>
            <a:ext cx="8631936" cy="64008"/>
            <a:chOff x="-4110038" y="2703513"/>
            <a:chExt cx="17394239" cy="160336"/>
          </a:xfrm>
          <a:solidFill>
            <a:schemeClr val="tx2"/>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Tree>
    <p:extLst>
      <p:ext uri="{BB962C8B-B14F-4D97-AF65-F5344CB8AC3E}">
        <p14:creationId xmlns:p14="http://schemas.microsoft.com/office/powerpoint/2010/main" val="278551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a:solidFill>
            <a:schemeClr val="tx2"/>
          </a:solidFill>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C6233C5E-A50F-4321-A52C-7367685B52F7}" type="datetime1">
              <a:rPr lang="en-US" smtClean="0"/>
              <a:t>1/21/2021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34169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a:solidFill>
            <a:schemeClr val="tx2"/>
          </a:solidFill>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FB900452-5EFD-4CD1-A4E1-3831F0D46766}" type="datetime1">
              <a:rPr lang="en-US" smtClean="0"/>
              <a:t>1/21/2021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Tree>
    <p:extLst>
      <p:ext uri="{BB962C8B-B14F-4D97-AF65-F5344CB8AC3E}">
        <p14:creationId xmlns:p14="http://schemas.microsoft.com/office/powerpoint/2010/main" val="1358553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a:solidFill>
            <a:schemeClr val="tx2"/>
          </a:solidFill>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Date Placeholder 3"/>
          <p:cNvSpPr>
            <a:spLocks noGrp="1"/>
          </p:cNvSpPr>
          <p:nvPr>
            <p:ph type="dt" sz="half" idx="10"/>
          </p:nvPr>
        </p:nvSpPr>
        <p:spPr/>
        <p:txBody>
          <a:bodyPr/>
          <a:lstStyle/>
          <a:p>
            <a:fld id="{DF7FABFD-FDF3-44F9-8904-3142B2331731}" type="datetime1">
              <a:rPr lang="en-US" smtClean="0"/>
              <a:t>1/21/2021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Tree>
    <p:extLst>
      <p:ext uri="{BB962C8B-B14F-4D97-AF65-F5344CB8AC3E}">
        <p14:creationId xmlns:p14="http://schemas.microsoft.com/office/powerpoint/2010/main" val="308576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tx2"/>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4" name="Date Placeholder 3"/>
          <p:cNvSpPr>
            <a:spLocks noGrp="1"/>
          </p:cNvSpPr>
          <p:nvPr>
            <p:ph type="dt" sz="half" idx="10"/>
          </p:nvPr>
        </p:nvSpPr>
        <p:spPr/>
        <p:txBody>
          <a:bodyPr/>
          <a:lstStyle/>
          <a:p>
            <a:fld id="{9D4C038A-7637-4974-88CD-912C9D78ACE0}" type="datetime1">
              <a:rPr lang="en-US" smtClean="0"/>
              <a:t>1/21/2021</a:t>
            </a:fld>
            <a:endParaRPr lang="en-US"/>
          </a:p>
        </p:txBody>
      </p:sp>
      <p:sp>
        <p:nvSpPr>
          <p:cNvPr id="5" name="Footer Placeholder 4"/>
          <p:cNvSpPr>
            <a:spLocks noGrp="1"/>
          </p:cNvSpPr>
          <p:nvPr>
            <p:ph type="ftr" sz="quarter" idx="11"/>
          </p:nvPr>
        </p:nvSpPr>
        <p:spPr/>
        <p:txBody>
          <a:bodyPr/>
          <a:lstStyle/>
          <a:p>
            <a:r>
              <a:rPr lang="en-US"/>
              <a:t>Page number</a:t>
            </a:r>
          </a:p>
        </p:txBody>
      </p:sp>
      <p:sp>
        <p:nvSpPr>
          <p:cNvPr id="6" name="Slide Number Placeholder 5"/>
          <p:cNvSpPr>
            <a:spLocks noGrp="1"/>
          </p:cNvSpPr>
          <p:nvPr>
            <p:ph type="sldNum" sz="quarter" idx="12"/>
          </p:nvPr>
        </p:nvSpPr>
        <p:spPr/>
        <p:txBody>
          <a:body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Tree>
    <p:extLst>
      <p:ext uri="{BB962C8B-B14F-4D97-AF65-F5344CB8AC3E}">
        <p14:creationId xmlns:p14="http://schemas.microsoft.com/office/powerpoint/2010/main" val="12456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a:solidFill>
            <a:schemeClr val="tx2"/>
          </a:solidFill>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5" name="Date Placeholder 4"/>
          <p:cNvSpPr>
            <a:spLocks noGrp="1"/>
          </p:cNvSpPr>
          <p:nvPr>
            <p:ph type="dt" sz="half" idx="10"/>
          </p:nvPr>
        </p:nvSpPr>
        <p:spPr/>
        <p:txBody>
          <a:bodyPr/>
          <a:lstStyle/>
          <a:p>
            <a:fld id="{A9558E35-3F19-4505-A3F3-854949227FC2}" type="datetime1">
              <a:rPr lang="en-US" smtClean="0"/>
              <a:t>1/21/2021</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Tree>
    <p:extLst>
      <p:ext uri="{BB962C8B-B14F-4D97-AF65-F5344CB8AC3E}">
        <p14:creationId xmlns:p14="http://schemas.microsoft.com/office/powerpoint/2010/main" val="296596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a:solidFill>
            <a:schemeClr val="tx2"/>
          </a:solidFill>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7" name="Date Placeholder 6"/>
          <p:cNvSpPr>
            <a:spLocks noGrp="1"/>
          </p:cNvSpPr>
          <p:nvPr>
            <p:ph type="dt" sz="half" idx="10"/>
          </p:nvPr>
        </p:nvSpPr>
        <p:spPr/>
        <p:txBody>
          <a:bodyPr/>
          <a:lstStyle/>
          <a:p>
            <a:fld id="{4F4601E6-C81B-4026-8B16-822700A436A6}" type="datetime1">
              <a:rPr lang="en-US" smtClean="0"/>
              <a:t>1/21/2021</a:t>
            </a:fld>
            <a:endParaRPr lang="en-US"/>
          </a:p>
        </p:txBody>
      </p:sp>
      <p:sp>
        <p:nvSpPr>
          <p:cNvPr id="8" name="Footer Placeholder 7"/>
          <p:cNvSpPr>
            <a:spLocks noGrp="1"/>
          </p:cNvSpPr>
          <p:nvPr>
            <p:ph type="ftr" sz="quarter" idx="11"/>
          </p:nvPr>
        </p:nvSpPr>
        <p:spPr/>
        <p:txBody>
          <a:bodyPr/>
          <a:lstStyle/>
          <a:p>
            <a:r>
              <a:rPr lang="en-US"/>
              <a:t>Page number</a:t>
            </a:r>
          </a:p>
        </p:txBody>
      </p:sp>
      <p:sp>
        <p:nvSpPr>
          <p:cNvPr id="9" name="Slide Number Placeholder 8"/>
          <p:cNvSpPr>
            <a:spLocks noGrp="1"/>
          </p:cNvSpPr>
          <p:nvPr>
            <p:ph type="sldNum" sz="quarter" idx="12"/>
          </p:nvPr>
        </p:nvSpPr>
        <p:spPr/>
        <p:txBody>
          <a:bodyPr/>
          <a:lstStyle/>
          <a:p>
            <a:fld id="{25BA54BD-C84D-46CE-8B72-31BFB26ABA43}" type="slidenum">
              <a:rPr lang="en-US" smtClean="0"/>
              <a:pPr/>
              <a:t>‹#›</a:t>
            </a:fld>
            <a:endParaRPr lang="en-US"/>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2307442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a:solidFill>
            <a:schemeClr val="tx2"/>
          </a:solidFill>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Date Placeholder 2"/>
          <p:cNvSpPr>
            <a:spLocks noGrp="1"/>
          </p:cNvSpPr>
          <p:nvPr>
            <p:ph type="dt" sz="half" idx="10"/>
          </p:nvPr>
        </p:nvSpPr>
        <p:spPr/>
        <p:txBody>
          <a:bodyPr/>
          <a:lstStyle/>
          <a:p>
            <a:fld id="{77E031CB-C323-47D8-921D-70F95B91BD33}" type="datetime1">
              <a:rPr lang="en-US" smtClean="0"/>
              <a:t>1/21/2021</a:t>
            </a:fld>
            <a:endParaRPr lang="en-US"/>
          </a:p>
        </p:txBody>
      </p:sp>
      <p:sp>
        <p:nvSpPr>
          <p:cNvPr id="4" name="Footer Placeholder 3"/>
          <p:cNvSpPr>
            <a:spLocks noGrp="1"/>
          </p:cNvSpPr>
          <p:nvPr>
            <p:ph type="ftr" sz="quarter" idx="11"/>
          </p:nvPr>
        </p:nvSpPr>
        <p:spPr/>
        <p:txBody>
          <a:bodyPr/>
          <a:lstStyle/>
          <a:p>
            <a:r>
              <a:rPr lang="en-US"/>
              <a:t>Page number</a:t>
            </a:r>
          </a:p>
        </p:txBody>
      </p:sp>
      <p:sp>
        <p:nvSpPr>
          <p:cNvPr id="5" name="Slide Number Placeholder 4"/>
          <p:cNvSpPr>
            <a:spLocks noGrp="1"/>
          </p:cNvSpPr>
          <p:nvPr>
            <p:ph type="sldNum" sz="quarter" idx="12"/>
          </p:nvPr>
        </p:nvSpPr>
        <p:spPr/>
        <p:txBody>
          <a:bodyPr/>
          <a:lstStyle/>
          <a:p>
            <a:fld id="{25BA54BD-C84D-46CE-8B72-31BFB26ABA43}" type="slidenum">
              <a:rPr lang="en-US" smtClean="0"/>
              <a:pPr/>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129579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6BAB6-DCE5-4F34-93A1-219329299166}" type="datetime1">
              <a:rPr lang="en-US" smtClean="0"/>
              <a:t>1/21/2021</a:t>
            </a:fld>
            <a:endParaRPr lang="en-US"/>
          </a:p>
        </p:txBody>
      </p:sp>
      <p:sp>
        <p:nvSpPr>
          <p:cNvPr id="3" name="Footer Placeholder 2"/>
          <p:cNvSpPr>
            <a:spLocks noGrp="1"/>
          </p:cNvSpPr>
          <p:nvPr>
            <p:ph type="ftr" sz="quarter" idx="11"/>
          </p:nvPr>
        </p:nvSpPr>
        <p:spPr/>
        <p:txBody>
          <a:bodyPr/>
          <a:lstStyle/>
          <a:p>
            <a:r>
              <a:rPr lang="en-US"/>
              <a:t>Page number</a:t>
            </a:r>
          </a:p>
        </p:txBody>
      </p:sp>
      <p:sp>
        <p:nvSpPr>
          <p:cNvPr id="4" name="Slide Number Placeholder 3"/>
          <p:cNvSpPr>
            <a:spLocks noGrp="1"/>
          </p:cNvSpPr>
          <p:nvPr>
            <p:ph type="sldNum" sz="quarter" idx="12"/>
          </p:nvPr>
        </p:nvSpPr>
        <p:spPr/>
        <p:txBody>
          <a:bodyPr/>
          <a:lstStyle/>
          <a:p>
            <a:fld id="{25BA54BD-C84D-46CE-8B72-31BFB26ABA43}" type="slidenum">
              <a:rPr lang="en-US" smtClean="0"/>
              <a:pPr/>
              <a:t>‹#›</a:t>
            </a:fld>
            <a:endParaRPr lang="en-US"/>
          </a:p>
        </p:txBody>
      </p:sp>
    </p:spTree>
    <p:extLst>
      <p:ext uri="{BB962C8B-B14F-4D97-AF65-F5344CB8AC3E}">
        <p14:creationId xmlns:p14="http://schemas.microsoft.com/office/powerpoint/2010/main" val="153498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a:solidFill>
            <a:schemeClr val="tx2"/>
          </a:solidFill>
        </p:grpSpPr>
        <p:grpSp>
          <p:nvGrpSpPr>
            <p:cNvPr id="616" name="Group 615"/>
            <p:cNvGrpSpPr/>
            <p:nvPr/>
          </p:nvGrpSpPr>
          <p:grpSpPr bwMode="invGray">
            <a:xfrm>
              <a:off x="5414491" y="1630821"/>
              <a:ext cx="5294376" cy="4114800"/>
              <a:chOff x="3310555" y="716546"/>
              <a:chExt cx="5294376" cy="4114800"/>
            </a:xfrm>
            <a:grpFill/>
          </p:grpSpPr>
          <p:grpSp>
            <p:nvGrpSpPr>
              <p:cNvPr id="768" name="Group 767"/>
              <p:cNvGrpSpPr/>
              <p:nvPr/>
            </p:nvGrpSpPr>
            <p:grpSpPr bwMode="invGray">
              <a:xfrm flipH="1">
                <a:off x="3310555" y="737968"/>
                <a:ext cx="5294376" cy="54864"/>
                <a:chOff x="1522413" y="1514475"/>
                <a:chExt cx="10569575" cy="64008"/>
              </a:xfrm>
              <a:grp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grp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a:grpFill/>
          </p:grpSpPr>
          <p:grpSp>
            <p:nvGrpSpPr>
              <p:cNvPr id="618" name="Group 617"/>
              <p:cNvGrpSpPr/>
              <p:nvPr/>
            </p:nvGrpSpPr>
            <p:grpSpPr bwMode="invGray">
              <a:xfrm flipH="1">
                <a:off x="3310555" y="737968"/>
                <a:ext cx="5294376" cy="54864"/>
                <a:chOff x="1522413" y="1514475"/>
                <a:chExt cx="10569575" cy="64008"/>
              </a:xfrm>
              <a:grp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grp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F9F8E41A-DDAD-4C1D-BD85-7A4390402769}" type="datetime1">
              <a:rPr lang="en-US" smtClean="0"/>
              <a:t>1/21/2021</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125766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a:solidFill>
            <a:schemeClr val="tx2"/>
          </a:solidFill>
        </p:grpSpPr>
        <p:grpSp>
          <p:nvGrpSpPr>
            <p:cNvPr id="615" name="Group 614"/>
            <p:cNvGrpSpPr/>
            <p:nvPr/>
          </p:nvGrpSpPr>
          <p:grpSpPr bwMode="invGray">
            <a:xfrm>
              <a:off x="5414491" y="1630821"/>
              <a:ext cx="5294376" cy="4114800"/>
              <a:chOff x="3310555" y="716546"/>
              <a:chExt cx="5294376" cy="4114800"/>
            </a:xfrm>
            <a:grpFill/>
          </p:grpSpPr>
          <p:grpSp>
            <p:nvGrpSpPr>
              <p:cNvPr id="767" name="Group 766"/>
              <p:cNvGrpSpPr/>
              <p:nvPr/>
            </p:nvGrpSpPr>
            <p:grpSpPr bwMode="invGray">
              <a:xfrm flipH="1">
                <a:off x="3310555" y="737968"/>
                <a:ext cx="5294376" cy="54864"/>
                <a:chOff x="1522413" y="1514475"/>
                <a:chExt cx="10569575" cy="64008"/>
              </a:xfrm>
              <a:grp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grp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a:grpFill/>
          </p:grpSpPr>
          <p:grpSp>
            <p:nvGrpSpPr>
              <p:cNvPr id="617" name="Group 616"/>
              <p:cNvGrpSpPr/>
              <p:nvPr/>
            </p:nvGrpSpPr>
            <p:grpSpPr bwMode="invGray">
              <a:xfrm flipH="1">
                <a:off x="3310555" y="737968"/>
                <a:ext cx="5294376" cy="54864"/>
                <a:chOff x="1522413" y="1514475"/>
                <a:chExt cx="10569575" cy="64008"/>
              </a:xfrm>
              <a:grp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grp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5" name="Date Placeholder 4"/>
          <p:cNvSpPr>
            <a:spLocks noGrp="1"/>
          </p:cNvSpPr>
          <p:nvPr>
            <p:ph type="dt" sz="half" idx="10"/>
          </p:nvPr>
        </p:nvSpPr>
        <p:spPr/>
        <p:txBody>
          <a:bodyPr/>
          <a:lstStyle/>
          <a:p>
            <a:fld id="{C36B9087-C06E-4B0A-AFC6-B98A02C2AFBE}" type="datetime1">
              <a:rPr lang="en-US" smtClean="0"/>
              <a:t>1/21/2021</a:t>
            </a:fld>
            <a:endParaRPr lang="en-US"/>
          </a:p>
        </p:txBody>
      </p:sp>
      <p:sp>
        <p:nvSpPr>
          <p:cNvPr id="6" name="Footer Placeholder 5"/>
          <p:cNvSpPr>
            <a:spLocks noGrp="1"/>
          </p:cNvSpPr>
          <p:nvPr>
            <p:ph type="ftr" sz="quarter" idx="11"/>
          </p:nvPr>
        </p:nvSpPr>
        <p:spPr/>
        <p:txBody>
          <a:bodyPr/>
          <a:lstStyle/>
          <a:p>
            <a:r>
              <a:rPr lang="en-US"/>
              <a:t>Page number</a:t>
            </a:r>
          </a:p>
        </p:txBody>
      </p:sp>
      <p:sp>
        <p:nvSpPr>
          <p:cNvPr id="7" name="Slide Number Placeholder 6"/>
          <p:cNvSpPr>
            <a:spLocks noGrp="1"/>
          </p:cNvSpPr>
          <p:nvPr>
            <p:ph type="sldNum" sz="quarter" idx="12"/>
          </p:nvPr>
        </p:nvSpPr>
        <p:spPr/>
        <p:txBody>
          <a:bodyPr/>
          <a:lstStyle/>
          <a:p>
            <a:fld id="{25BA54BD-C84D-46CE-8B72-31BFB26ABA43}" type="slidenum">
              <a:rPr lang="en-US" smtClean="0"/>
              <a:pPr/>
              <a:t>‹#›</a:t>
            </a:fld>
            <a:endParaRPr lang="en-US"/>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Tree>
    <p:extLst>
      <p:ext uri="{BB962C8B-B14F-4D97-AF65-F5344CB8AC3E}">
        <p14:creationId xmlns:p14="http://schemas.microsoft.com/office/powerpoint/2010/main" val="220549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bg1"/>
                </a:solidFill>
              </a:defRPr>
            </a:lvl1pPr>
          </a:lstStyle>
          <a:p>
            <a:fld id="{47978F2F-0E37-434B-B9D7-8FE71A2E908C}" type="datetime1">
              <a:rPr lang="en-US" smtClean="0"/>
              <a:t>1/21/2021</a:t>
            </a:fld>
            <a:endParaRPr lang="en-US"/>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bg1"/>
                </a:solidFill>
              </a:defRPr>
            </a:lvl1pPr>
          </a:lstStyle>
          <a:p>
            <a:r>
              <a:rPr lang="en-US"/>
              <a:t>Page number</a:t>
            </a: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bg1"/>
                </a:solidFill>
              </a:defRPr>
            </a:lvl1pPr>
          </a:lstStyle>
          <a:p>
            <a:fld id="{25BA54BD-C84D-46CE-8B72-31BFB26ABA43}" type="slidenum">
              <a:rPr lang="en-US" smtClean="0"/>
              <a:pPr/>
              <a:t>‹#›</a:t>
            </a:fld>
            <a:endParaRPr lang="en-US"/>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Tree>
    <p:extLst>
      <p:ext uri="{BB962C8B-B14F-4D97-AF65-F5344CB8AC3E}">
        <p14:creationId xmlns:p14="http://schemas.microsoft.com/office/powerpoint/2010/main" val="29647144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2"/>
        </a:buClr>
        <a:buSzPct val="80000"/>
        <a:buFont typeface="Wingdings 3" panose="05040102010807070707" pitchFamily="18" charset="2"/>
        <a:buChar char="u"/>
        <a:defRPr sz="2400" kern="1200">
          <a:solidFill>
            <a:schemeClr val="bg1"/>
          </a:solidFill>
          <a:latin typeface="+mn-lt"/>
          <a:ea typeface="+mn-ea"/>
          <a:cs typeface="+mn-cs"/>
        </a:defRPr>
      </a:lvl1pPr>
      <a:lvl2pPr marL="576072" indent="-274320" algn="l" defTabSz="914400" rtl="0" eaLnBrk="1" latinLnBrk="0" hangingPunct="1">
        <a:lnSpc>
          <a:spcPct val="90000"/>
        </a:lnSpc>
        <a:spcBef>
          <a:spcPts val="600"/>
        </a:spcBef>
        <a:buClr>
          <a:schemeClr val="tx2"/>
        </a:buClr>
        <a:buSzPct val="100000"/>
        <a:buFont typeface="Wingdings 3" panose="05040102010807070707" pitchFamily="18" charset="2"/>
        <a:buChar char="u"/>
        <a:defRPr sz="2000" kern="1200">
          <a:solidFill>
            <a:schemeClr val="bg1"/>
          </a:solidFill>
          <a:latin typeface="+mn-lt"/>
          <a:ea typeface="+mn-ea"/>
          <a:cs typeface="+mn-cs"/>
        </a:defRPr>
      </a:lvl2pPr>
      <a:lvl3pPr marL="8046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800" kern="1200">
          <a:solidFill>
            <a:schemeClr val="bg1"/>
          </a:solidFill>
          <a:latin typeface="+mn-lt"/>
          <a:ea typeface="+mn-ea"/>
          <a:cs typeface="+mn-cs"/>
        </a:defRPr>
      </a:lvl3pPr>
      <a:lvl4pPr marL="10332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4pPr>
      <a:lvl5pPr marL="12618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5pPr>
      <a:lvl6pPr marL="14904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6pPr>
      <a:lvl7pPr marL="17190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7pPr>
      <a:lvl8pPr marL="1947672" indent="-228600" algn="l" defTabSz="914400" rtl="0" eaLnBrk="1" latinLnBrk="0" hangingPunct="1">
        <a:lnSpc>
          <a:spcPct val="90000"/>
        </a:lnSpc>
        <a:spcBef>
          <a:spcPts val="600"/>
        </a:spcBef>
        <a:buClr>
          <a:schemeClr val="tx2"/>
        </a:buClr>
        <a:buSzPct val="100000"/>
        <a:buFont typeface="Wingdings 3" panose="05040102010807070707" pitchFamily="18" charset="2"/>
        <a:buChar char="u"/>
        <a:defRPr sz="1600" kern="1200">
          <a:solidFill>
            <a:schemeClr val="bg1"/>
          </a:solidFill>
          <a:latin typeface="+mn-lt"/>
          <a:ea typeface="+mn-ea"/>
          <a:cs typeface="+mn-cs"/>
        </a:defRPr>
      </a:lvl8pPr>
      <a:lvl9pPr marL="2176272" indent="-228600" algn="l" defTabSz="914400" rtl="0" eaLnBrk="1" latinLnBrk="0" hangingPunct="1">
        <a:lnSpc>
          <a:spcPct val="90000"/>
        </a:lnSpc>
        <a:spcBef>
          <a:spcPts val="600"/>
        </a:spcBef>
        <a:buClr>
          <a:schemeClr val="tx2"/>
        </a:buClr>
        <a:buSzPct val="80000"/>
        <a:buFont typeface="Wingdings 3" panose="05040102010807070707" pitchFamily="18" charset="2"/>
        <a:buChar char="u"/>
        <a:defRPr sz="1600" kern="120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tapestry.info/security.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yfs.info/forums/topic/47249-password-setting-advice/"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hyperlink" Target="mailto:admin@parkside.herts.sch.uk"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701924" y="2276872"/>
            <a:ext cx="9649072" cy="2408535"/>
          </a:xfrm>
        </p:spPr>
        <p:txBody>
          <a:bodyPr/>
          <a:lstStyle/>
          <a:p>
            <a:r>
              <a:rPr lang="en-US" sz="4400" dirty="0">
                <a:solidFill>
                  <a:schemeClr val="tx1"/>
                </a:solidFill>
                <a:latin typeface="+mn-lt"/>
              </a:rPr>
              <a:t>Tapestry Online Learning Journal</a:t>
            </a:r>
          </a:p>
        </p:txBody>
      </p:sp>
      <p:pic>
        <p:nvPicPr>
          <p:cNvPr id="5" name="Picture 4">
            <a:extLst>
              <a:ext uri="{FF2B5EF4-FFF2-40B4-BE49-F238E27FC236}">
                <a16:creationId xmlns:a16="http://schemas.microsoft.com/office/drawing/2014/main" id="{63B8F2AF-5A76-400F-9C29-1F39311AE3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2804" y="198431"/>
            <a:ext cx="2340285" cy="2340285"/>
          </a:xfrm>
          <a:prstGeom prst="rect">
            <a:avLst/>
          </a:prstGeom>
        </p:spPr>
      </p:pic>
    </p:spTree>
    <p:extLst>
      <p:ext uri="{BB962C8B-B14F-4D97-AF65-F5344CB8AC3E}">
        <p14:creationId xmlns:p14="http://schemas.microsoft.com/office/powerpoint/2010/main" val="57531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2</a:t>
            </a:fld>
            <a:endParaRPr lang="en-US"/>
          </a:p>
        </p:txBody>
      </p:sp>
      <p:sp>
        <p:nvSpPr>
          <p:cNvPr id="8" name="Content Placeholder 7">
            <a:extLst>
              <a:ext uri="{FF2B5EF4-FFF2-40B4-BE49-F238E27FC236}">
                <a16:creationId xmlns:a16="http://schemas.microsoft.com/office/drawing/2014/main" id="{120CC9BC-C7FA-4FC0-917C-3D3AD72A8852}"/>
              </a:ext>
            </a:extLst>
          </p:cNvPr>
          <p:cNvSpPr>
            <a:spLocks noGrp="1"/>
          </p:cNvSpPr>
          <p:nvPr>
            <p:ph idx="1"/>
          </p:nvPr>
        </p:nvSpPr>
        <p:spPr>
          <a:xfrm>
            <a:off x="1522412" y="1790458"/>
            <a:ext cx="10116615" cy="4762258"/>
          </a:xfrm>
        </p:spPr>
        <p:txBody>
          <a:bodyPr>
            <a:normAutofit fontScale="92500" lnSpcReduction="10000"/>
          </a:bodyPr>
          <a:lstStyle/>
          <a:p>
            <a:pPr>
              <a:buFont typeface="Century Gothic" panose="020B0502020202020204" pitchFamily="34" charset="0"/>
              <a:buChar char="►"/>
            </a:pPr>
            <a:r>
              <a:rPr lang="en-GB" dirty="0">
                <a:solidFill>
                  <a:schemeClr val="tx1"/>
                </a:solidFill>
              </a:rPr>
              <a:t>Tapestry is an online learning journal system</a:t>
            </a:r>
          </a:p>
          <a:p>
            <a:pPr>
              <a:buFont typeface="Century Gothic" panose="020B0502020202020204" pitchFamily="34" charset="0"/>
              <a:buChar char="►"/>
            </a:pPr>
            <a:r>
              <a:rPr lang="en-GB" dirty="0">
                <a:solidFill>
                  <a:schemeClr val="tx1"/>
                </a:solidFill>
              </a:rPr>
              <a:t>There is an app and browser version available</a:t>
            </a:r>
          </a:p>
          <a:p>
            <a:pPr>
              <a:buFont typeface="Century Gothic" panose="020B0502020202020204" pitchFamily="34" charset="0"/>
              <a:buChar char="►"/>
            </a:pPr>
            <a:r>
              <a:rPr lang="en-GB" dirty="0">
                <a:solidFill>
                  <a:schemeClr val="tx1"/>
                </a:solidFill>
              </a:rPr>
              <a:t>We can use it to record children’s learning and development using tablet devices and PCs</a:t>
            </a:r>
          </a:p>
          <a:p>
            <a:pPr>
              <a:buFont typeface="Century Gothic" panose="020B0502020202020204" pitchFamily="34" charset="0"/>
              <a:buChar char="►"/>
            </a:pPr>
            <a:r>
              <a:rPr lang="en-GB" dirty="0">
                <a:solidFill>
                  <a:schemeClr val="tx1"/>
                </a:solidFill>
              </a:rPr>
              <a:t>We will send you a link to set your own password. These are secure logins so you can view your child’s observations, photographs and videos. It also allows you to</a:t>
            </a:r>
            <a:r>
              <a:rPr lang="en-GB" b="1" dirty="0">
                <a:solidFill>
                  <a:srgbClr val="FF0000"/>
                </a:solidFill>
              </a:rPr>
              <a:t> </a:t>
            </a:r>
            <a:r>
              <a:rPr lang="en-GB" dirty="0">
                <a:solidFill>
                  <a:schemeClr val="tx1"/>
                </a:solidFill>
              </a:rPr>
              <a:t>comment on and</a:t>
            </a:r>
            <a:r>
              <a:rPr lang="en-GB" b="1" dirty="0">
                <a:solidFill>
                  <a:srgbClr val="FF0000"/>
                </a:solidFill>
              </a:rPr>
              <a:t> </a:t>
            </a:r>
            <a:r>
              <a:rPr lang="en-GB" dirty="0">
                <a:solidFill>
                  <a:schemeClr val="tx1"/>
                </a:solidFill>
              </a:rPr>
              <a:t>add your own observations to their child’s journal.</a:t>
            </a:r>
            <a:endParaRPr lang="en-GB" dirty="0">
              <a:solidFill>
                <a:srgbClr val="FF0000"/>
              </a:solidFill>
            </a:endParaRPr>
          </a:p>
          <a:p>
            <a:pPr>
              <a:buFont typeface="Century Gothic" panose="020B0502020202020204" pitchFamily="34" charset="0"/>
              <a:buChar char="►"/>
            </a:pPr>
            <a:r>
              <a:rPr lang="en-GB" dirty="0">
                <a:solidFill>
                  <a:schemeClr val="tx1"/>
                </a:solidFill>
              </a:rPr>
              <a:t>When your child leaves, we can export a PDF copy of your child’s journal and a ZIP file including photos and videos for you</a:t>
            </a:r>
          </a:p>
          <a:p>
            <a:pPr>
              <a:buFont typeface="Century Gothic" panose="020B0502020202020204" pitchFamily="34" charset="0"/>
              <a:buChar char="►"/>
            </a:pPr>
            <a:r>
              <a:rPr lang="en-GB" dirty="0">
                <a:solidFill>
                  <a:schemeClr val="tx1"/>
                </a:solidFill>
              </a:rPr>
              <a:t>If they move to another setting also using Tapestry, their journal can be transferred across as well as your account</a:t>
            </a:r>
          </a:p>
        </p:txBody>
      </p:sp>
      <p:sp>
        <p:nvSpPr>
          <p:cNvPr id="6" name="Title 5">
            <a:extLst>
              <a:ext uri="{FF2B5EF4-FFF2-40B4-BE49-F238E27FC236}">
                <a16:creationId xmlns:a16="http://schemas.microsoft.com/office/drawing/2014/main" id="{FA7BBC10-01CC-4A87-829A-8373C0A2C261}"/>
              </a:ext>
            </a:extLst>
          </p:cNvPr>
          <p:cNvSpPr>
            <a:spLocks noGrp="1"/>
          </p:cNvSpPr>
          <p:nvPr>
            <p:ph type="title"/>
          </p:nvPr>
        </p:nvSpPr>
        <p:spPr/>
        <p:txBody>
          <a:bodyPr/>
          <a:lstStyle/>
          <a:p>
            <a:r>
              <a:rPr lang="en-GB" dirty="0">
                <a:solidFill>
                  <a:schemeClr val="tx1"/>
                </a:solidFill>
              </a:rPr>
              <a:t>What is Tapestry? </a:t>
            </a:r>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Tree>
    <p:extLst>
      <p:ext uri="{BB962C8B-B14F-4D97-AF65-F5344CB8AC3E}">
        <p14:creationId xmlns:p14="http://schemas.microsoft.com/office/powerpoint/2010/main" val="1570976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3</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Why are we using Tapestry?</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p:txBody>
          <a:bodyPr>
            <a:normAutofit lnSpcReduction="10000"/>
          </a:bodyPr>
          <a:lstStyle/>
          <a:p>
            <a:r>
              <a:rPr lang="en-GB" dirty="0">
                <a:solidFill>
                  <a:schemeClr val="tx1"/>
                </a:solidFill>
              </a:rPr>
              <a:t>It creates a two way communication between us (the staff), and parents and carers.</a:t>
            </a:r>
          </a:p>
          <a:p>
            <a:r>
              <a:rPr lang="en-GB" dirty="0">
                <a:solidFill>
                  <a:schemeClr val="tx1"/>
                </a:solidFill>
              </a:rPr>
              <a:t>We can upload media, meaning you can see pictures and videos of what your child is really up to whilst they are with us</a:t>
            </a:r>
          </a:p>
          <a:p>
            <a:r>
              <a:rPr lang="en-GB" dirty="0">
                <a:solidFill>
                  <a:schemeClr val="tx1"/>
                </a:solidFill>
              </a:rPr>
              <a:t>There are greater opportunities to extend your child’s learning at home – you can view next steps, add your own observations and communicate with us whenever you like</a:t>
            </a:r>
          </a:p>
          <a:p>
            <a:r>
              <a:rPr lang="en-GB" dirty="0">
                <a:solidFill>
                  <a:schemeClr val="tx1"/>
                </a:solidFill>
              </a:rPr>
              <a:t>Unlike a physical, hard copy book, it’s easy to share with groups of relatives, such as extended families, separated parents and relatives living overseas</a:t>
            </a:r>
          </a:p>
          <a:p>
            <a:endParaRPr lang="en-GB" dirty="0"/>
          </a:p>
        </p:txBody>
      </p:sp>
    </p:spTree>
    <p:extLst>
      <p:ext uri="{BB962C8B-B14F-4D97-AF65-F5344CB8AC3E}">
        <p14:creationId xmlns:p14="http://schemas.microsoft.com/office/powerpoint/2010/main" val="423050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4</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How is the data kept safe?</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8234" y="1721467"/>
            <a:ext cx="6696744" cy="2429692"/>
          </a:xfrm>
        </p:spPr>
        <p:txBody>
          <a:bodyPr>
            <a:noAutofit/>
          </a:bodyPr>
          <a:lstStyle/>
          <a:p>
            <a:pPr>
              <a:buFont typeface="Century Gothic" panose="020B0502020202020204" pitchFamily="34" charset="0"/>
              <a:buChar char="►"/>
            </a:pPr>
            <a:r>
              <a:rPr lang="en-GB" sz="2000" dirty="0">
                <a:solidFill>
                  <a:schemeClr val="tx1"/>
                </a:solidFill>
              </a:rPr>
              <a:t>A password is required to access Tapestry, remember the stronger the password you set, the more secure your account is</a:t>
            </a:r>
          </a:p>
          <a:p>
            <a:pPr>
              <a:buFont typeface="Century Gothic" panose="020B0502020202020204" pitchFamily="34" charset="0"/>
              <a:buChar char="►"/>
            </a:pPr>
            <a:r>
              <a:rPr lang="en-GB" sz="2000" dirty="0">
                <a:solidFill>
                  <a:schemeClr val="tx1"/>
                </a:solidFill>
              </a:rPr>
              <a:t>You are linked manually to your child/children so you can only view observations for them</a:t>
            </a:r>
          </a:p>
          <a:p>
            <a:r>
              <a:rPr lang="en-GB" sz="2000" dirty="0">
                <a:solidFill>
                  <a:schemeClr val="tx1"/>
                </a:solidFill>
              </a:rPr>
              <a:t>We don’t need to store any of the data entered onto Tapestry, they store it for us on secure cloud servers within the EU</a:t>
            </a:r>
          </a:p>
          <a:p>
            <a:endParaRPr lang="en-GB" sz="2000" dirty="0">
              <a:solidFill>
                <a:schemeClr val="tx1"/>
              </a:solidFill>
            </a:endParaRPr>
          </a:p>
        </p:txBody>
      </p:sp>
      <p:pic>
        <p:nvPicPr>
          <p:cNvPr id="6" name="Picture 5" descr="A picture containing sitting, indoor, computer, table&#10;&#10;Description automatically generated">
            <a:extLst>
              <a:ext uri="{FF2B5EF4-FFF2-40B4-BE49-F238E27FC236}">
                <a16:creationId xmlns:a16="http://schemas.microsoft.com/office/drawing/2014/main" id="{ED005A14-D58D-416F-8BD0-2618C28A53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4978" y="1778808"/>
            <a:ext cx="3014629" cy="1970500"/>
          </a:xfrm>
          <a:prstGeom prst="rect">
            <a:avLst/>
          </a:prstGeom>
        </p:spPr>
      </p:pic>
      <p:sp>
        <p:nvSpPr>
          <p:cNvPr id="8" name="TextBox 7">
            <a:extLst>
              <a:ext uri="{FF2B5EF4-FFF2-40B4-BE49-F238E27FC236}">
                <a16:creationId xmlns:a16="http://schemas.microsoft.com/office/drawing/2014/main" id="{5C6C6DF7-F4D2-450A-AACA-9EDA40CAD14B}"/>
              </a:ext>
            </a:extLst>
          </p:cNvPr>
          <p:cNvSpPr txBox="1"/>
          <p:nvPr/>
        </p:nvSpPr>
        <p:spPr>
          <a:xfrm>
            <a:off x="1269876" y="4634567"/>
            <a:ext cx="9145016" cy="2080506"/>
          </a:xfrm>
          <a:prstGeom prst="rect">
            <a:avLst/>
          </a:prstGeom>
          <a:noFill/>
        </p:spPr>
        <p:txBody>
          <a:bodyPr wrap="square" rtlCol="0">
            <a:spAutoFit/>
          </a:bodyPr>
          <a:lstStyle/>
          <a:p>
            <a:pPr marL="273600" indent="-273600">
              <a:lnSpc>
                <a:spcPct val="70000"/>
              </a:lnSpc>
              <a:spcBef>
                <a:spcPts val="1800"/>
              </a:spcBef>
              <a:buFont typeface="Century Gothic" panose="020B0502020202020204" pitchFamily="34" charset="0"/>
              <a:buChar char="►"/>
            </a:pPr>
            <a:r>
              <a:rPr lang="en-GB" sz="2000" dirty="0"/>
              <a:t>Data is stored separately for each school</a:t>
            </a:r>
          </a:p>
          <a:p>
            <a:pPr marL="273600" indent="-273600">
              <a:lnSpc>
                <a:spcPct val="70000"/>
              </a:lnSpc>
              <a:spcBef>
                <a:spcPts val="1800"/>
              </a:spcBef>
              <a:buFont typeface="Century Gothic" panose="020B0502020202020204" pitchFamily="34" charset="0"/>
              <a:buChar char="►"/>
            </a:pPr>
            <a:r>
              <a:rPr lang="en-GB" sz="2000" dirty="0"/>
              <a:t>Tapestry’s developers and support personnel require our permission to access our Tapestry account</a:t>
            </a:r>
          </a:p>
          <a:p>
            <a:pPr marL="273600" indent="-273600">
              <a:lnSpc>
                <a:spcPct val="70000"/>
              </a:lnSpc>
              <a:spcBef>
                <a:spcPts val="1800"/>
              </a:spcBef>
              <a:buFont typeface="Century Gothic" panose="020B0502020202020204" pitchFamily="34" charset="0"/>
              <a:buChar char="►"/>
            </a:pPr>
            <a:r>
              <a:rPr lang="en-GB" sz="2000" dirty="0"/>
              <a:t>For more information about Tapestry security you can go on their website </a:t>
            </a:r>
            <a:r>
              <a:rPr lang="en-GB" sz="2000" dirty="0">
                <a:hlinkClick r:id="rId4"/>
              </a:rPr>
              <a:t>https://tapestry.info/security.html</a:t>
            </a:r>
            <a:endParaRPr lang="en-GB" sz="2000" dirty="0"/>
          </a:p>
          <a:p>
            <a:pPr marL="273600" indent="-273600">
              <a:lnSpc>
                <a:spcPct val="70000"/>
              </a:lnSpc>
              <a:spcBef>
                <a:spcPts val="1800"/>
              </a:spcBef>
            </a:pPr>
            <a:endParaRPr lang="en-GB" sz="2000" dirty="0"/>
          </a:p>
        </p:txBody>
      </p:sp>
    </p:spTree>
    <p:extLst>
      <p:ext uri="{BB962C8B-B14F-4D97-AF65-F5344CB8AC3E}">
        <p14:creationId xmlns:p14="http://schemas.microsoft.com/office/powerpoint/2010/main" val="397060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5</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Logging in</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413892" y="1766887"/>
            <a:ext cx="6156174" cy="4772027"/>
          </a:xfrm>
        </p:spPr>
        <p:txBody>
          <a:bodyPr>
            <a:normAutofit fontScale="92500" lnSpcReduction="10000"/>
          </a:bodyPr>
          <a:lstStyle/>
          <a:p>
            <a:r>
              <a:rPr lang="en-GB" dirty="0">
                <a:solidFill>
                  <a:schemeClr val="tx1"/>
                </a:solidFill>
              </a:rPr>
              <a:t>To login to Tapestry we will need to have an email address for you </a:t>
            </a:r>
          </a:p>
          <a:p>
            <a:r>
              <a:rPr lang="en-GB" dirty="0">
                <a:solidFill>
                  <a:schemeClr val="tx1"/>
                </a:solidFill>
              </a:rPr>
              <a:t>Once you activate your account you can then login using your email and password</a:t>
            </a:r>
          </a:p>
          <a:p>
            <a:r>
              <a:rPr lang="en-GB" dirty="0">
                <a:solidFill>
                  <a:schemeClr val="tx1"/>
                </a:solidFill>
              </a:rPr>
              <a:t>You can reset your password by email if you forget it </a:t>
            </a:r>
          </a:p>
          <a:p>
            <a:r>
              <a:rPr lang="en-GB" dirty="0">
                <a:solidFill>
                  <a:schemeClr val="tx1"/>
                </a:solidFill>
              </a:rPr>
              <a:t>Passwords are case sensitive</a:t>
            </a:r>
          </a:p>
          <a:p>
            <a:r>
              <a:rPr lang="en-GB" dirty="0">
                <a:solidFill>
                  <a:schemeClr val="tx1"/>
                </a:solidFill>
              </a:rPr>
              <a:t>Remember to set a strong password </a:t>
            </a:r>
          </a:p>
          <a:p>
            <a:r>
              <a:rPr lang="en-GB" dirty="0">
                <a:solidFill>
                  <a:schemeClr val="tx1"/>
                </a:solidFill>
              </a:rPr>
              <a:t>You can read this article for some guidance on how to set a strong and memorable password </a:t>
            </a:r>
            <a:r>
              <a:rPr lang="en-GB" dirty="0">
                <a:hlinkClick r:id="rId3"/>
              </a:rPr>
              <a:t>https://eyfs.info/forums/topic/47249-password-setting-advice/</a:t>
            </a:r>
            <a:endParaRPr lang="en-GB" dirty="0">
              <a:solidFill>
                <a:schemeClr val="tx1"/>
              </a:solidFill>
            </a:endParaRPr>
          </a:p>
          <a:p>
            <a:endParaRPr lang="en-GB" dirty="0"/>
          </a:p>
        </p:txBody>
      </p:sp>
      <p:pic>
        <p:nvPicPr>
          <p:cNvPr id="4" name="Picture 3">
            <a:extLst>
              <a:ext uri="{FF2B5EF4-FFF2-40B4-BE49-F238E27FC236}">
                <a16:creationId xmlns:a16="http://schemas.microsoft.com/office/drawing/2014/main" id="{7D1F1C86-1F9D-425C-8366-D97ACCA359E3}"/>
              </a:ext>
            </a:extLst>
          </p:cNvPr>
          <p:cNvPicPr>
            <a:picLocks noChangeAspect="1"/>
          </p:cNvPicPr>
          <p:nvPr/>
        </p:nvPicPr>
        <p:blipFill>
          <a:blip r:embed="rId4"/>
          <a:stretch>
            <a:fillRect/>
          </a:stretch>
        </p:blipFill>
        <p:spPr>
          <a:xfrm>
            <a:off x="7817196" y="1764853"/>
            <a:ext cx="3834263" cy="2955825"/>
          </a:xfrm>
          <a:prstGeom prst="rect">
            <a:avLst/>
          </a:prstGeom>
        </p:spPr>
      </p:pic>
    </p:spTree>
    <p:extLst>
      <p:ext uri="{BB962C8B-B14F-4D97-AF65-F5344CB8AC3E}">
        <p14:creationId xmlns:p14="http://schemas.microsoft.com/office/powerpoint/2010/main" val="1148359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6</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Observations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341884" y="1772816"/>
            <a:ext cx="6552728" cy="4797174"/>
          </a:xfrm>
        </p:spPr>
        <p:txBody>
          <a:bodyPr>
            <a:normAutofit fontScale="92500" lnSpcReduction="10000"/>
          </a:bodyPr>
          <a:lstStyle/>
          <a:p>
            <a:r>
              <a:rPr lang="en-GB" dirty="0">
                <a:solidFill>
                  <a:schemeClr val="tx1"/>
                </a:solidFill>
              </a:rPr>
              <a:t>When you login to your account you will be able to see any observations for your child that have been added to their journal </a:t>
            </a:r>
          </a:p>
          <a:p>
            <a:r>
              <a:rPr lang="en-GB" dirty="0">
                <a:solidFill>
                  <a:schemeClr val="tx1"/>
                </a:solidFill>
              </a:rPr>
              <a:t>You will be able to see any photos/videos/audio files/documents attached to the observation, though if it’s a group one, this will depend on whether all of you giving your consent for other relatives to see photos/videos including your child</a:t>
            </a:r>
          </a:p>
          <a:p>
            <a:r>
              <a:rPr lang="en-GB" dirty="0">
                <a:solidFill>
                  <a:schemeClr val="tx1"/>
                </a:solidFill>
              </a:rPr>
              <a:t>Underneath the media you will see the notes, so the actual observation</a:t>
            </a:r>
          </a:p>
          <a:p>
            <a:r>
              <a:rPr lang="en-GB" dirty="0">
                <a:solidFill>
                  <a:schemeClr val="tx1"/>
                </a:solidFill>
              </a:rPr>
              <a:t>You will also be able to add comments and like the observation</a:t>
            </a:r>
            <a:endParaRPr lang="en-GB" dirty="0">
              <a:solidFill>
                <a:schemeClr val="accent6"/>
              </a:solidFill>
            </a:endParaRPr>
          </a:p>
          <a:p>
            <a:r>
              <a:rPr lang="en-GB" dirty="0">
                <a:solidFill>
                  <a:schemeClr val="tx1"/>
                </a:solidFill>
              </a:rPr>
              <a:t>You can also add your own observations</a:t>
            </a:r>
          </a:p>
          <a:p>
            <a:endParaRPr lang="en-GB" dirty="0">
              <a:solidFill>
                <a:schemeClr val="tx1"/>
              </a:solidFill>
            </a:endParaRPr>
          </a:p>
        </p:txBody>
      </p:sp>
      <p:pic>
        <p:nvPicPr>
          <p:cNvPr id="4" name="Picture 3">
            <a:extLst>
              <a:ext uri="{FF2B5EF4-FFF2-40B4-BE49-F238E27FC236}">
                <a16:creationId xmlns:a16="http://schemas.microsoft.com/office/drawing/2014/main" id="{66EF915F-8E51-41EC-8030-103B7DD73C5F}"/>
              </a:ext>
            </a:extLst>
          </p:cNvPr>
          <p:cNvPicPr>
            <a:picLocks noChangeAspect="1"/>
          </p:cNvPicPr>
          <p:nvPr/>
        </p:nvPicPr>
        <p:blipFill>
          <a:blip r:embed="rId3"/>
          <a:stretch>
            <a:fillRect/>
          </a:stretch>
        </p:blipFill>
        <p:spPr>
          <a:xfrm>
            <a:off x="8027541" y="1788091"/>
            <a:ext cx="3715682" cy="4781899"/>
          </a:xfrm>
          <a:prstGeom prst="rect">
            <a:avLst/>
          </a:prstGeom>
        </p:spPr>
      </p:pic>
    </p:spTree>
    <p:extLst>
      <p:ext uri="{BB962C8B-B14F-4D97-AF65-F5344CB8AC3E}">
        <p14:creationId xmlns:p14="http://schemas.microsoft.com/office/powerpoint/2010/main" val="326144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7</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197868" y="439551"/>
            <a:ext cx="9479956" cy="1020762"/>
          </a:xfrm>
        </p:spPr>
        <p:txBody>
          <a:bodyPr/>
          <a:lstStyle/>
          <a:p>
            <a:r>
              <a:rPr lang="en-GB" b="1" dirty="0">
                <a:solidFill>
                  <a:schemeClr val="accent6"/>
                </a:solidFill>
              </a:rPr>
              <a:t>Optional if you are going to use: </a:t>
            </a:r>
            <a:r>
              <a:rPr lang="en-GB" dirty="0">
                <a:solidFill>
                  <a:schemeClr val="tx1"/>
                </a:solidFill>
              </a:rPr>
              <a:t>Memos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4932038" cy="4267200"/>
          </a:xfrm>
        </p:spPr>
        <p:txBody>
          <a:bodyPr>
            <a:normAutofit/>
          </a:bodyPr>
          <a:lstStyle/>
          <a:p>
            <a:r>
              <a:rPr lang="en-GB" dirty="0">
                <a:solidFill>
                  <a:schemeClr val="tx1"/>
                </a:solidFill>
              </a:rPr>
              <a:t>Memos allow us to share messages with you such as reminders and newsletters </a:t>
            </a:r>
          </a:p>
          <a:p>
            <a:r>
              <a:rPr lang="en-GB" dirty="0">
                <a:solidFill>
                  <a:schemeClr val="tx1"/>
                </a:solidFill>
              </a:rPr>
              <a:t>They are separate to observations</a:t>
            </a:r>
          </a:p>
          <a:p>
            <a:r>
              <a:rPr lang="en-GB" dirty="0">
                <a:solidFill>
                  <a:schemeClr val="tx1"/>
                </a:solidFill>
              </a:rPr>
              <a:t> You will also be able to add comments and like memos</a:t>
            </a:r>
          </a:p>
          <a:p>
            <a:endParaRPr lang="en-GB" dirty="0">
              <a:solidFill>
                <a:schemeClr val="tx1"/>
              </a:solidFill>
            </a:endParaRPr>
          </a:p>
          <a:p>
            <a:endParaRPr lang="en-GB" dirty="0"/>
          </a:p>
        </p:txBody>
      </p:sp>
      <p:pic>
        <p:nvPicPr>
          <p:cNvPr id="9" name="Picture 8" descr="A screenshot of a social media post&#10;&#10;Description automatically generated">
            <a:extLst>
              <a:ext uri="{FF2B5EF4-FFF2-40B4-BE49-F238E27FC236}">
                <a16:creationId xmlns:a16="http://schemas.microsoft.com/office/drawing/2014/main" id="{6A295EB8-22DB-44A9-978C-BD991A6221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0476" y="2024654"/>
            <a:ext cx="4984298" cy="3717032"/>
          </a:xfrm>
          <a:prstGeom prst="rect">
            <a:avLst/>
          </a:prstGeom>
        </p:spPr>
      </p:pic>
    </p:spTree>
    <p:extLst>
      <p:ext uri="{BB962C8B-B14F-4D97-AF65-F5344CB8AC3E}">
        <p14:creationId xmlns:p14="http://schemas.microsoft.com/office/powerpoint/2010/main" val="227417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8</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a:xfrm>
            <a:off x="1197868" y="439551"/>
            <a:ext cx="9479956" cy="1020762"/>
          </a:xfrm>
        </p:spPr>
        <p:txBody>
          <a:bodyPr/>
          <a:lstStyle/>
          <a:p>
            <a:r>
              <a:rPr lang="en-GB" b="1" dirty="0">
                <a:solidFill>
                  <a:schemeClr val="accent6"/>
                </a:solidFill>
              </a:rPr>
              <a:t> </a:t>
            </a:r>
            <a:r>
              <a:rPr lang="en-GB" dirty="0">
                <a:solidFill>
                  <a:schemeClr val="tx1"/>
                </a:solidFill>
              </a:rPr>
              <a:t>Notifications</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4932038" cy="4267200"/>
          </a:xfrm>
        </p:spPr>
        <p:txBody>
          <a:bodyPr>
            <a:normAutofit/>
          </a:bodyPr>
          <a:lstStyle/>
          <a:p>
            <a:r>
              <a:rPr lang="en-GB" dirty="0">
                <a:solidFill>
                  <a:schemeClr val="tx1"/>
                </a:solidFill>
              </a:rPr>
              <a:t>If you would like to receive notifications it’s possible to receive email notifications immediately, daily or weekly </a:t>
            </a:r>
          </a:p>
          <a:p>
            <a:r>
              <a:rPr lang="en-GB" dirty="0">
                <a:solidFill>
                  <a:schemeClr val="tx1"/>
                </a:solidFill>
              </a:rPr>
              <a:t>There are different notifications for things like new observations and observation comments </a:t>
            </a:r>
          </a:p>
          <a:p>
            <a:r>
              <a:rPr lang="en-GB" b="1" dirty="0">
                <a:solidFill>
                  <a:schemeClr val="accent6"/>
                </a:solidFill>
              </a:rPr>
              <a:t> </a:t>
            </a:r>
            <a:r>
              <a:rPr lang="en-GB" dirty="0">
                <a:solidFill>
                  <a:schemeClr val="tx1"/>
                </a:solidFill>
              </a:rPr>
              <a:t>On the app (only on the new version) you can also receive push notifications  </a:t>
            </a:r>
          </a:p>
          <a:p>
            <a:endParaRPr lang="en-GB" dirty="0"/>
          </a:p>
        </p:txBody>
      </p:sp>
      <p:pic>
        <p:nvPicPr>
          <p:cNvPr id="4" name="Picture 3">
            <a:extLst>
              <a:ext uri="{FF2B5EF4-FFF2-40B4-BE49-F238E27FC236}">
                <a16:creationId xmlns:a16="http://schemas.microsoft.com/office/drawing/2014/main" id="{18E003ED-ADDC-4E70-8B3A-8FEB9A5DB2ED}"/>
              </a:ext>
            </a:extLst>
          </p:cNvPr>
          <p:cNvPicPr>
            <a:picLocks noChangeAspect="1"/>
          </p:cNvPicPr>
          <p:nvPr/>
        </p:nvPicPr>
        <p:blipFill>
          <a:blip r:embed="rId3"/>
          <a:stretch>
            <a:fillRect/>
          </a:stretch>
        </p:blipFill>
        <p:spPr>
          <a:xfrm>
            <a:off x="7390556" y="1775496"/>
            <a:ext cx="3673686" cy="2718527"/>
          </a:xfrm>
          <a:prstGeom prst="rect">
            <a:avLst/>
          </a:prstGeom>
        </p:spPr>
      </p:pic>
      <p:pic>
        <p:nvPicPr>
          <p:cNvPr id="6" name="Picture 5">
            <a:extLst>
              <a:ext uri="{FF2B5EF4-FFF2-40B4-BE49-F238E27FC236}">
                <a16:creationId xmlns:a16="http://schemas.microsoft.com/office/drawing/2014/main" id="{B41B349A-3C33-4D17-9AD0-58DD021BA317}"/>
              </a:ext>
            </a:extLst>
          </p:cNvPr>
          <p:cNvPicPr>
            <a:picLocks noChangeAspect="1"/>
          </p:cNvPicPr>
          <p:nvPr/>
        </p:nvPicPr>
        <p:blipFill>
          <a:blip r:embed="rId4"/>
          <a:stretch>
            <a:fillRect/>
          </a:stretch>
        </p:blipFill>
        <p:spPr>
          <a:xfrm>
            <a:off x="7102524" y="4870102"/>
            <a:ext cx="4576042" cy="1302098"/>
          </a:xfrm>
          <a:prstGeom prst="rect">
            <a:avLst/>
          </a:prstGeom>
        </p:spPr>
      </p:pic>
    </p:spTree>
    <p:extLst>
      <p:ext uri="{BB962C8B-B14F-4D97-AF65-F5344CB8AC3E}">
        <p14:creationId xmlns:p14="http://schemas.microsoft.com/office/powerpoint/2010/main" val="207515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2E4775F-FD57-49F3-81C4-D1C3011C1E9D}"/>
              </a:ext>
            </a:extLst>
          </p:cNvPr>
          <p:cNvSpPr>
            <a:spLocks noGrp="1"/>
          </p:cNvSpPr>
          <p:nvPr>
            <p:ph type="ftr" sz="quarter" idx="11"/>
          </p:nvPr>
        </p:nvSpPr>
        <p:spPr/>
        <p:txBody>
          <a:bodyPr/>
          <a:lstStyle/>
          <a:p>
            <a:r>
              <a:rPr lang="en-US"/>
              <a:t>Page number</a:t>
            </a:r>
          </a:p>
        </p:txBody>
      </p:sp>
      <p:sp>
        <p:nvSpPr>
          <p:cNvPr id="3" name="Slide Number Placeholder 2">
            <a:extLst>
              <a:ext uri="{FF2B5EF4-FFF2-40B4-BE49-F238E27FC236}">
                <a16:creationId xmlns:a16="http://schemas.microsoft.com/office/drawing/2014/main" id="{0773D99F-C3CB-45C9-827F-1417CD519962}"/>
              </a:ext>
            </a:extLst>
          </p:cNvPr>
          <p:cNvSpPr>
            <a:spLocks noGrp="1"/>
          </p:cNvSpPr>
          <p:nvPr>
            <p:ph type="sldNum" sz="quarter" idx="12"/>
          </p:nvPr>
        </p:nvSpPr>
        <p:spPr/>
        <p:txBody>
          <a:bodyPr/>
          <a:lstStyle/>
          <a:p>
            <a:fld id="{25BA54BD-C84D-46CE-8B72-31BFB26ABA43}" type="slidenum">
              <a:rPr lang="en-US" smtClean="0"/>
              <a:pPr/>
              <a:t>9</a:t>
            </a:fld>
            <a:endParaRPr lang="en-US"/>
          </a:p>
        </p:txBody>
      </p:sp>
      <p:pic>
        <p:nvPicPr>
          <p:cNvPr id="7" name="Picture 6">
            <a:extLst>
              <a:ext uri="{FF2B5EF4-FFF2-40B4-BE49-F238E27FC236}">
                <a16:creationId xmlns:a16="http://schemas.microsoft.com/office/drawing/2014/main" id="{4A65C989-B1FA-431C-BAFC-870ED51A61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6414" y="124368"/>
            <a:ext cx="1322947" cy="1322947"/>
          </a:xfrm>
          <a:prstGeom prst="rect">
            <a:avLst/>
          </a:prstGeom>
        </p:spPr>
      </p:pic>
      <p:sp>
        <p:nvSpPr>
          <p:cNvPr id="5" name="Title 4">
            <a:extLst>
              <a:ext uri="{FF2B5EF4-FFF2-40B4-BE49-F238E27FC236}">
                <a16:creationId xmlns:a16="http://schemas.microsoft.com/office/drawing/2014/main" id="{57908067-9632-46EE-9766-82CD4E6B432C}"/>
              </a:ext>
            </a:extLst>
          </p:cNvPr>
          <p:cNvSpPr>
            <a:spLocks noGrp="1"/>
          </p:cNvSpPr>
          <p:nvPr>
            <p:ph type="title"/>
          </p:nvPr>
        </p:nvSpPr>
        <p:spPr/>
        <p:txBody>
          <a:bodyPr/>
          <a:lstStyle/>
          <a:p>
            <a:r>
              <a:rPr lang="en-GB" dirty="0">
                <a:solidFill>
                  <a:schemeClr val="tx1"/>
                </a:solidFill>
              </a:rPr>
              <a:t>When will we get started? </a:t>
            </a:r>
          </a:p>
        </p:txBody>
      </p:sp>
      <p:sp>
        <p:nvSpPr>
          <p:cNvPr id="10" name="Content Placeholder 9">
            <a:extLst>
              <a:ext uri="{FF2B5EF4-FFF2-40B4-BE49-F238E27FC236}">
                <a16:creationId xmlns:a16="http://schemas.microsoft.com/office/drawing/2014/main" id="{0CBAA1EC-04C4-4126-827B-EBDE937A01DE}"/>
              </a:ext>
            </a:extLst>
          </p:cNvPr>
          <p:cNvSpPr>
            <a:spLocks noGrp="1"/>
          </p:cNvSpPr>
          <p:nvPr>
            <p:ph idx="1"/>
          </p:nvPr>
        </p:nvSpPr>
        <p:spPr>
          <a:xfrm>
            <a:off x="1522414" y="1905000"/>
            <a:ext cx="9828582" cy="4267200"/>
          </a:xfrm>
        </p:spPr>
        <p:txBody>
          <a:bodyPr>
            <a:normAutofit/>
          </a:bodyPr>
          <a:lstStyle/>
          <a:p>
            <a:r>
              <a:rPr lang="en-GB" dirty="0">
                <a:solidFill>
                  <a:schemeClr val="tx1"/>
                </a:solidFill>
              </a:rPr>
              <a:t>We will shortly hand out introductory letters, and user guides, and forms so you can grant your permission and provide an email address, please note that it’s not possible for parents to both be set up using the same email address</a:t>
            </a:r>
          </a:p>
          <a:p>
            <a:r>
              <a:rPr lang="en-GB" dirty="0">
                <a:solidFill>
                  <a:schemeClr val="tx1"/>
                </a:solidFill>
              </a:rPr>
              <a:t>We should have your account created and you will receive a link to set a password for yourself, remember to check your spam/junk folders for this</a:t>
            </a:r>
          </a:p>
          <a:p>
            <a:r>
              <a:rPr lang="en-GB" dirty="0">
                <a:solidFill>
                  <a:schemeClr val="tx1"/>
                </a:solidFill>
              </a:rPr>
              <a:t>We look forward to working with you during your child’s  important first stage of the learning journey. If you have any questions please email us at</a:t>
            </a:r>
            <a:r>
              <a:rPr lang="en-GB" dirty="0">
                <a:solidFill>
                  <a:schemeClr val="accent6"/>
                </a:solidFill>
              </a:rPr>
              <a:t>; </a:t>
            </a:r>
            <a:r>
              <a:rPr lang="en-GB" dirty="0">
                <a:solidFill>
                  <a:schemeClr val="accent6"/>
                </a:solidFill>
                <a:hlinkClick r:id="rId3"/>
              </a:rPr>
              <a:t>admin@parkside.herts.sch.uk</a:t>
            </a:r>
            <a:r>
              <a:rPr lang="en-GB" dirty="0">
                <a:solidFill>
                  <a:schemeClr val="accent6"/>
                </a:solidFill>
              </a:rPr>
              <a:t> </a:t>
            </a:r>
          </a:p>
          <a:p>
            <a:endParaRPr lang="en-GB" dirty="0"/>
          </a:p>
        </p:txBody>
      </p:sp>
    </p:spTree>
    <p:extLst>
      <p:ext uri="{BB962C8B-B14F-4D97-AF65-F5344CB8AC3E}">
        <p14:creationId xmlns:p14="http://schemas.microsoft.com/office/powerpoint/2010/main" val="3581972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2">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Student presentation" id="{61936DD2-5F1E-4CE5-AB4B-725D35FC9179}" vid="{60FEA300-D151-4B21-9955-901AC34D046A}"/>
    </a:ext>
  </a:extLst>
</a:theme>
</file>

<file path=ppt/theme/theme2.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7Grunge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26C8DAA4D68DC41B42A15DBADFB4AF7" ma:contentTypeVersion="13" ma:contentTypeDescription="Create a new document." ma:contentTypeScope="" ma:versionID="faac560a91bcf32eee3e4f751496ac9d">
  <xsd:schema xmlns:xsd="http://www.w3.org/2001/XMLSchema" xmlns:xs="http://www.w3.org/2001/XMLSchema" xmlns:p="http://schemas.microsoft.com/office/2006/metadata/properties" xmlns:ns3="1c75b86c-e37a-4f46-8469-d7ddc2722037" xmlns:ns4="ef76602e-f705-4b45-8aed-2e053ec6bf94" targetNamespace="http://schemas.microsoft.com/office/2006/metadata/properties" ma:root="true" ma:fieldsID="77db856b44ed000d16dde4f13bb2ff06" ns3:_="" ns4:_="">
    <xsd:import namespace="1c75b86c-e37a-4f46-8469-d7ddc2722037"/>
    <xsd:import namespace="ef76602e-f705-4b45-8aed-2e053ec6bf9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75b86c-e37a-4f46-8469-d7ddc272203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76602e-f705-4b45-8aed-2e053ec6bf9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D82113-77C7-4BF4-85DF-6C9602B6F540}">
  <ds:schemaRefs>
    <ds:schemaRef ds:uri="http://schemas.microsoft.com/sharepoint/v3/contenttype/forms"/>
  </ds:schemaRefs>
</ds:datastoreItem>
</file>

<file path=customXml/itemProps2.xml><?xml version="1.0" encoding="utf-8"?>
<ds:datastoreItem xmlns:ds="http://schemas.openxmlformats.org/officeDocument/2006/customXml" ds:itemID="{ADC11489-4CEB-4C64-9D75-A3CCDE318582}">
  <ds:schemaRefs>
    <ds:schemaRef ds:uri="http://purl.org/dc/terms/"/>
    <ds:schemaRef ds:uri="http://purl.org/dc/elements/1.1/"/>
    <ds:schemaRef ds:uri="http://www.w3.org/XML/1998/namespace"/>
    <ds:schemaRef ds:uri="http://schemas.microsoft.com/office/2006/metadata/properties"/>
    <ds:schemaRef ds:uri="http://schemas.microsoft.com/office/2006/documentManagement/types"/>
    <ds:schemaRef ds:uri="1c75b86c-e37a-4f46-8469-d7ddc2722037"/>
    <ds:schemaRef ds:uri="http://schemas.openxmlformats.org/package/2006/metadata/core-properties"/>
    <ds:schemaRef ds:uri="http://schemas.microsoft.com/office/infopath/2007/PartnerControls"/>
    <ds:schemaRef ds:uri="ef76602e-f705-4b45-8aed-2e053ec6bf94"/>
    <ds:schemaRef ds:uri="http://purl.org/dc/dcmitype/"/>
  </ds:schemaRefs>
</ds:datastoreItem>
</file>

<file path=customXml/itemProps3.xml><?xml version="1.0" encoding="utf-8"?>
<ds:datastoreItem xmlns:ds="http://schemas.openxmlformats.org/officeDocument/2006/customXml" ds:itemID="{842EEA65-6297-4DA6-9F44-12549F3BC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75b86c-e37a-4f46-8469-d7ddc2722037"/>
    <ds:schemaRef ds:uri="ef76602e-f705-4b45-8aed-2e053ec6bf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Student scientific report presentation</Template>
  <TotalTime>0</TotalTime>
  <Words>761</Words>
  <Application>Microsoft Office PowerPoint</Application>
  <PresentationFormat>Custom</PresentationFormat>
  <Paragraphs>62</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3</vt:lpstr>
      <vt:lpstr>Student presentation</vt:lpstr>
      <vt:lpstr>Tapestry Online Learning Journal</vt:lpstr>
      <vt:lpstr>What is Tapestry? </vt:lpstr>
      <vt:lpstr>Why are we using Tapestry?</vt:lpstr>
      <vt:lpstr>How is the data kept safe?</vt:lpstr>
      <vt:lpstr>Logging in</vt:lpstr>
      <vt:lpstr>Observations</vt:lpstr>
      <vt:lpstr>Optional if you are going to use: Memos</vt:lpstr>
      <vt:lpstr> Notifications</vt:lpstr>
      <vt:lpstr>When will we get started?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2017-05-08T14:48:11Z</dcterms:created>
  <dcterms:modified xsi:type="dcterms:W3CDTF">2021-01-21T12:28:36Z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0x010100226C8DAA4D68DC41B42A15DBADFB4AF7</vt:lpwstr>
  </property>
  <property fmtid="{D5CDD505-2E9C-101B-9397-08002B2CF9AE}" pid="3" name="NXPowerLiteLastOptimized">
    <vt:lpwstr>797065</vt:lpwstr>
  </property>
  <property fmtid="{D5CDD505-2E9C-101B-9397-08002B2CF9AE}" pid="4" name="NXPowerLiteSettings">
    <vt:lpwstr>C7000400038000</vt:lpwstr>
  </property>
  <property fmtid="{D5CDD505-2E9C-101B-9397-08002B2CF9AE}" pid="5" name="NXPowerLiteVersion">
    <vt:lpwstr>S9.0.1</vt:lpwstr>
  </property>
  <property fmtid="{D5CDD505-2E9C-101B-9397-08002B2CF9AE}" pid="6" name="_TemplateID">
    <vt:lpwstr>TC034605859991</vt:lpwstr>
  </property>
</Properties>
</file>