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0D71-136D-4D26-8B6C-BF8FAFC487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90A111-F62F-41C1-A3F6-4213278117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F10085D-552E-4BDB-9FA3-84948EE42A38}"/>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5" name="Footer Placeholder 4">
            <a:extLst>
              <a:ext uri="{FF2B5EF4-FFF2-40B4-BE49-F238E27FC236}">
                <a16:creationId xmlns:a16="http://schemas.microsoft.com/office/drawing/2014/main" id="{3800E165-8B50-4D18-B092-919B20E5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542BB8-02D1-4B65-B356-7C036961ECB6}"/>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1111608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DB3E-86B1-4763-89CA-2DD8B2AABF8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0ADD14-CCC3-469B-BA6F-222B5BAC83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907894-ED10-4B80-8EBB-621C85B3F4DE}"/>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5" name="Footer Placeholder 4">
            <a:extLst>
              <a:ext uri="{FF2B5EF4-FFF2-40B4-BE49-F238E27FC236}">
                <a16:creationId xmlns:a16="http://schemas.microsoft.com/office/drawing/2014/main" id="{6C2595CB-699F-426A-82ED-30FFE6B619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E0E1ED-10C3-476D-B05A-D1258602767D}"/>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294790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2FC9E9-3084-4AB7-9F79-D999FF2FF9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05EA95-D2FB-4327-9B75-5A1C692A78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6081D4-F9DA-460A-A4B9-34BF02218A94}"/>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5" name="Footer Placeholder 4">
            <a:extLst>
              <a:ext uri="{FF2B5EF4-FFF2-40B4-BE49-F238E27FC236}">
                <a16:creationId xmlns:a16="http://schemas.microsoft.com/office/drawing/2014/main" id="{11DED7C6-DA23-4432-A150-882E6F6FF0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9B78D-3E44-4083-8C06-FC8F36F3DCC5}"/>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163690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48A5C-B457-417A-87D7-BFEBAFC1A6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DAE53A-0452-43C9-B6D0-AE5D21E9D6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745373-9C44-44C4-8A1D-BF4AACAA3407}"/>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5" name="Footer Placeholder 4">
            <a:extLst>
              <a:ext uri="{FF2B5EF4-FFF2-40B4-BE49-F238E27FC236}">
                <a16:creationId xmlns:a16="http://schemas.microsoft.com/office/drawing/2014/main" id="{10D6FDF5-2AB7-4F21-8719-EFE89FD9E5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F2326C-168D-4172-8415-72B63F3DE73F}"/>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275860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550F5-A55B-441B-B225-3931A7312A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EAB5BD-11F1-4364-836C-5EE1ACA6D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54BD5C-806A-4322-B0E9-01FD99A9F26B}"/>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5" name="Footer Placeholder 4">
            <a:extLst>
              <a:ext uri="{FF2B5EF4-FFF2-40B4-BE49-F238E27FC236}">
                <a16:creationId xmlns:a16="http://schemas.microsoft.com/office/drawing/2014/main" id="{DE0E2697-6B60-4F5B-ABCA-23CF2B0E4B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660B58-56CD-4D15-AA7E-0A6A16C14BBA}"/>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129451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19B3-42C0-4984-AADC-A9015F5C2E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D8D874-B04B-4B47-B1F0-AFBEFECDD7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285D19-E62E-40DB-BFC4-06A25CF49A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E34BF5-30B3-45AC-9468-B09B975EDEE3}"/>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6" name="Footer Placeholder 5">
            <a:extLst>
              <a:ext uri="{FF2B5EF4-FFF2-40B4-BE49-F238E27FC236}">
                <a16:creationId xmlns:a16="http://schemas.microsoft.com/office/drawing/2014/main" id="{BD48453E-7139-4405-BBD9-3E55967EE0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4844B3-CC4D-452C-9A16-A98655CDC6E3}"/>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179992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40F1-FF6F-4EF2-8EFD-1890D277D4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D16D35-74EF-4812-9B0D-60BE016A6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6545D5-8C4A-4FEF-96F0-D52E081B90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D670A8-1823-46BA-BFC6-A76A63375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19F635-9458-456A-B010-A19A9D58FD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12DCC4-5D0A-440F-8A72-879363DF794B}"/>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8" name="Footer Placeholder 7">
            <a:extLst>
              <a:ext uri="{FF2B5EF4-FFF2-40B4-BE49-F238E27FC236}">
                <a16:creationId xmlns:a16="http://schemas.microsoft.com/office/drawing/2014/main" id="{6CC39F21-92F2-498C-9968-07C4DB9BE0B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5586A7-09DD-4D07-BEE3-B786ABB2CEC4}"/>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213302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B7DE-BFEB-47AA-ABAD-CBF69846CD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73A4DB-D27B-46EF-A154-43A353978211}"/>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4" name="Footer Placeholder 3">
            <a:extLst>
              <a:ext uri="{FF2B5EF4-FFF2-40B4-BE49-F238E27FC236}">
                <a16:creationId xmlns:a16="http://schemas.microsoft.com/office/drawing/2014/main" id="{E59C3E93-6283-47D6-B0A9-8C58BC88B4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9C968D-0D2E-4999-9CE8-32782B709882}"/>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3856063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0B6717-B128-4C67-9FE4-59A67F380FF6}"/>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3" name="Footer Placeholder 2">
            <a:extLst>
              <a:ext uri="{FF2B5EF4-FFF2-40B4-BE49-F238E27FC236}">
                <a16:creationId xmlns:a16="http://schemas.microsoft.com/office/drawing/2014/main" id="{404C71A7-8E8C-4386-90BF-94E3388E8A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454E166-9966-48F9-9B72-7741846EDD2E}"/>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295175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314A-FDF7-48D5-874C-C1F9823B2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B7EAFB-2262-4149-B275-5577C4AB45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3133F9-4812-4B5B-9E6C-5BECDDF98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292983-CE91-456B-877C-1B11026D4A37}"/>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6" name="Footer Placeholder 5">
            <a:extLst>
              <a:ext uri="{FF2B5EF4-FFF2-40B4-BE49-F238E27FC236}">
                <a16:creationId xmlns:a16="http://schemas.microsoft.com/office/drawing/2014/main" id="{9AE8669F-DED7-48EF-AB62-E8091AA2CC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0DD772-8FA8-49CA-8B51-30C0E3B3C6C3}"/>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259618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0C460-AF12-448B-9F47-46B11B6ED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326444-176E-4EC1-905E-A1D6ADB6AE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928F6C-0E96-44CF-BACD-FDBF84E67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8CB10D-48A0-4B3A-9EDC-D49601ADECC2}"/>
              </a:ext>
            </a:extLst>
          </p:cNvPr>
          <p:cNvSpPr>
            <a:spLocks noGrp="1"/>
          </p:cNvSpPr>
          <p:nvPr>
            <p:ph type="dt" sz="half" idx="10"/>
          </p:nvPr>
        </p:nvSpPr>
        <p:spPr/>
        <p:txBody>
          <a:bodyPr/>
          <a:lstStyle/>
          <a:p>
            <a:fld id="{D73FA05F-1999-44D6-811A-BE20763FC8D4}" type="datetimeFigureOut">
              <a:rPr lang="en-GB" smtClean="0"/>
              <a:t>05/10/2023</a:t>
            </a:fld>
            <a:endParaRPr lang="en-GB"/>
          </a:p>
        </p:txBody>
      </p:sp>
      <p:sp>
        <p:nvSpPr>
          <p:cNvPr id="6" name="Footer Placeholder 5">
            <a:extLst>
              <a:ext uri="{FF2B5EF4-FFF2-40B4-BE49-F238E27FC236}">
                <a16:creationId xmlns:a16="http://schemas.microsoft.com/office/drawing/2014/main" id="{BB7D6043-F4BC-4BB6-A053-6D3C8C45C6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98368C-3779-40BF-A665-87CE1DB565A5}"/>
              </a:ext>
            </a:extLst>
          </p:cNvPr>
          <p:cNvSpPr>
            <a:spLocks noGrp="1"/>
          </p:cNvSpPr>
          <p:nvPr>
            <p:ph type="sldNum" sz="quarter" idx="12"/>
          </p:nvPr>
        </p:nvSpPr>
        <p:spPr/>
        <p:txBody>
          <a:bodyPr/>
          <a:lstStyle/>
          <a:p>
            <a:fld id="{A9FB7501-ACED-49AC-A9E4-600B2DD66128}" type="slidenum">
              <a:rPr lang="en-GB" smtClean="0"/>
              <a:t>‹#›</a:t>
            </a:fld>
            <a:endParaRPr lang="en-GB"/>
          </a:p>
        </p:txBody>
      </p:sp>
    </p:spTree>
    <p:extLst>
      <p:ext uri="{BB962C8B-B14F-4D97-AF65-F5344CB8AC3E}">
        <p14:creationId xmlns:p14="http://schemas.microsoft.com/office/powerpoint/2010/main" val="165555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20E79F-2A38-40CB-8F63-5B189E963B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98BBAA-EC17-4A87-B3C1-6B8FAB6719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DEF126-4624-4695-B13E-6C2C027155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FA05F-1999-44D6-811A-BE20763FC8D4}" type="datetimeFigureOut">
              <a:rPr lang="en-GB" smtClean="0"/>
              <a:t>05/10/2023</a:t>
            </a:fld>
            <a:endParaRPr lang="en-GB"/>
          </a:p>
        </p:txBody>
      </p:sp>
      <p:sp>
        <p:nvSpPr>
          <p:cNvPr id="5" name="Footer Placeholder 4">
            <a:extLst>
              <a:ext uri="{FF2B5EF4-FFF2-40B4-BE49-F238E27FC236}">
                <a16:creationId xmlns:a16="http://schemas.microsoft.com/office/drawing/2014/main" id="{C6ACF4D2-E9F8-48E4-83AF-7534B30D1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F2B760-7652-480A-8765-214DF6622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B7501-ACED-49AC-A9E4-600B2DD66128}" type="slidenum">
              <a:rPr lang="en-GB" smtClean="0"/>
              <a:t>‹#›</a:t>
            </a:fld>
            <a:endParaRPr lang="en-GB"/>
          </a:p>
        </p:txBody>
      </p:sp>
    </p:spTree>
    <p:extLst>
      <p:ext uri="{BB962C8B-B14F-4D97-AF65-F5344CB8AC3E}">
        <p14:creationId xmlns:p14="http://schemas.microsoft.com/office/powerpoint/2010/main" val="20829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uk.splashlearn.com/" TargetMode="External"/><Relationship Id="rId3" Type="http://schemas.openxmlformats.org/officeDocument/2006/relationships/hyperlink" Target="https://www.bbc.co.uk/iplayer/episodes/b08bzfnh/numberblocks" TargetMode="External"/><Relationship Id="rId7" Type="http://schemas.openxmlformats.org/officeDocument/2006/relationships/hyperlink" Target="https://www.bbc.co.uk/cbeebies/grownups/help-your-child-with-maths"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s://www.bbc.co.uk/bitesize/subjects/zhtf3j6" TargetMode="External"/><Relationship Id="rId5" Type="http://schemas.openxmlformats.org/officeDocument/2006/relationships/hyperlink" Target="https://www.bbc.co.uk/programmes/b006mhcr/episodes/guide" TargetMode="External"/><Relationship Id="rId4" Type="http://schemas.openxmlformats.org/officeDocument/2006/relationships/hyperlink" Target="https://www.topmarks.co.uk/" TargetMode="External"/><Relationship Id="rId9" Type="http://schemas.openxmlformats.org/officeDocument/2006/relationships/hyperlink" Target="https://ictgam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BA8350-9741-431F-B964-9F1659FAC2BB}"/>
              </a:ext>
            </a:extLst>
          </p:cNvPr>
          <p:cNvSpPr>
            <a:spLocks noGrp="1"/>
          </p:cNvSpPr>
          <p:nvPr>
            <p:ph type="title"/>
          </p:nvPr>
        </p:nvSpPr>
        <p:spPr>
          <a:xfrm>
            <a:off x="838200" y="793986"/>
            <a:ext cx="10515600" cy="1325563"/>
          </a:xfrm>
          <a:solidFill>
            <a:schemeClr val="accent6">
              <a:lumMod val="20000"/>
              <a:lumOff val="80000"/>
            </a:schemeClr>
          </a:solidFill>
          <a:ln>
            <a:solidFill>
              <a:schemeClr val="tx1"/>
            </a:solidFill>
          </a:ln>
        </p:spPr>
        <p:txBody>
          <a:bodyPr/>
          <a:lstStyle/>
          <a:p>
            <a:pPr algn="ctr"/>
            <a:r>
              <a:rPr lang="en-GB" dirty="0">
                <a:latin typeface="Tw Cen MT" panose="020B0602020104020603" pitchFamily="34" charset="0"/>
              </a:rPr>
              <a:t>Teaching for Mastery in EYFS: A Mathematics Guide for Parent</a:t>
            </a:r>
          </a:p>
        </p:txBody>
      </p:sp>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pic>
        <p:nvPicPr>
          <p:cNvPr id="1026" name="Picture 2" descr="Top tips for Teaching for Mastery">
            <a:extLst>
              <a:ext uri="{FF2B5EF4-FFF2-40B4-BE49-F238E27FC236}">
                <a16:creationId xmlns:a16="http://schemas.microsoft.com/office/drawing/2014/main" id="{A0292A97-236E-4446-979E-B677D90CB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8487" y="2274293"/>
            <a:ext cx="6639337" cy="4428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45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BA8350-9741-431F-B964-9F1659FAC2BB}"/>
              </a:ext>
            </a:extLst>
          </p:cNvPr>
          <p:cNvSpPr>
            <a:spLocks noGrp="1"/>
          </p:cNvSpPr>
          <p:nvPr>
            <p:ph type="title"/>
          </p:nvPr>
        </p:nvSpPr>
        <p:spPr>
          <a:xfrm>
            <a:off x="599660" y="2675795"/>
            <a:ext cx="10515600" cy="650501"/>
          </a:xfrm>
        </p:spPr>
        <p:txBody>
          <a:bodyPr>
            <a:normAutofit fontScale="90000"/>
          </a:bodyPr>
          <a:lstStyle/>
          <a:p>
            <a:pPr algn="ctr"/>
            <a:r>
              <a:rPr lang="en-GB" dirty="0">
                <a:latin typeface="Tw Cen MT" panose="020B0602020104020603" pitchFamily="34" charset="0"/>
              </a:rPr>
              <a:t>What is Teaching for Mastery?</a:t>
            </a:r>
            <a:br>
              <a:rPr lang="en-GB" dirty="0">
                <a:latin typeface="Tw Cen MT" panose="020B0602020104020603" pitchFamily="34" charset="0"/>
              </a:rPr>
            </a:br>
            <a:br>
              <a:rPr lang="en-GB" dirty="0">
                <a:latin typeface="Tw Cen MT" panose="020B0602020104020603" pitchFamily="34" charset="0"/>
              </a:rPr>
            </a:br>
            <a:r>
              <a:rPr lang="en-GB" dirty="0">
                <a:latin typeface="Tw Cen MT" panose="020B0602020104020603" pitchFamily="34" charset="0"/>
              </a:rPr>
              <a:t>W</a:t>
            </a:r>
            <a:r>
              <a:rPr lang="en-GB" dirty="0"/>
              <a:t>e see Teaching for Mastery in maths as allowing the pupils to gain a deep understanding of maths, allowing them to acquire a secure and long-term understanding of maths that allows them to make continual progress to move onto more complex topics. </a:t>
            </a:r>
            <a:endParaRPr lang="en-GB" dirty="0">
              <a:latin typeface="Tw Cen MT" panose="020B0602020104020603" pitchFamily="34" charset="0"/>
            </a:endParaRPr>
          </a:p>
        </p:txBody>
      </p:sp>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spTree>
    <p:extLst>
      <p:ext uri="{BB962C8B-B14F-4D97-AF65-F5344CB8AC3E}">
        <p14:creationId xmlns:p14="http://schemas.microsoft.com/office/powerpoint/2010/main" val="173025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BA8350-9741-431F-B964-9F1659FAC2BB}"/>
              </a:ext>
            </a:extLst>
          </p:cNvPr>
          <p:cNvSpPr>
            <a:spLocks noGrp="1"/>
          </p:cNvSpPr>
          <p:nvPr>
            <p:ph type="title"/>
          </p:nvPr>
        </p:nvSpPr>
        <p:spPr>
          <a:xfrm>
            <a:off x="722243" y="643422"/>
            <a:ext cx="10515600" cy="793986"/>
          </a:xfrm>
          <a:solidFill>
            <a:schemeClr val="accent6">
              <a:lumMod val="20000"/>
              <a:lumOff val="80000"/>
            </a:schemeClr>
          </a:solidFill>
          <a:ln>
            <a:solidFill>
              <a:schemeClr val="tx1"/>
            </a:solidFill>
          </a:ln>
        </p:spPr>
        <p:txBody>
          <a:bodyPr/>
          <a:lstStyle/>
          <a:p>
            <a:pPr algn="ctr"/>
            <a:r>
              <a:rPr lang="en-GB" dirty="0">
                <a:latin typeface="Tw Cen MT" panose="020B0602020104020603" pitchFamily="34" charset="0"/>
              </a:rPr>
              <a:t>Early Learning Goals</a:t>
            </a:r>
          </a:p>
        </p:txBody>
      </p:sp>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graphicFrame>
        <p:nvGraphicFramePr>
          <p:cNvPr id="2" name="Table 1">
            <a:extLst>
              <a:ext uri="{FF2B5EF4-FFF2-40B4-BE49-F238E27FC236}">
                <a16:creationId xmlns:a16="http://schemas.microsoft.com/office/drawing/2014/main" id="{C8683AA3-B4AE-4423-A02C-B33558474BE0}"/>
              </a:ext>
            </a:extLst>
          </p:cNvPr>
          <p:cNvGraphicFramePr>
            <a:graphicFrameLocks noGrp="1"/>
          </p:cNvGraphicFramePr>
          <p:nvPr>
            <p:extLst>
              <p:ext uri="{D42A27DB-BD31-4B8C-83A1-F6EECF244321}">
                <p14:modId xmlns:p14="http://schemas.microsoft.com/office/powerpoint/2010/main" val="150643157"/>
              </p:ext>
            </p:extLst>
          </p:nvPr>
        </p:nvGraphicFramePr>
        <p:xfrm>
          <a:off x="536713" y="1935400"/>
          <a:ext cx="10886660" cy="4334991"/>
        </p:xfrm>
        <a:graphic>
          <a:graphicData uri="http://schemas.openxmlformats.org/drawingml/2006/table">
            <a:tbl>
              <a:tblPr firstRow="1" bandRow="1">
                <a:tableStyleId>{93296810-A885-4BE3-A3E7-6D5BEEA58F35}</a:tableStyleId>
              </a:tblPr>
              <a:tblGrid>
                <a:gridCol w="5433020">
                  <a:extLst>
                    <a:ext uri="{9D8B030D-6E8A-4147-A177-3AD203B41FA5}">
                      <a16:colId xmlns:a16="http://schemas.microsoft.com/office/drawing/2014/main" val="3781740015"/>
                    </a:ext>
                  </a:extLst>
                </a:gridCol>
                <a:gridCol w="5453640">
                  <a:extLst>
                    <a:ext uri="{9D8B030D-6E8A-4147-A177-3AD203B41FA5}">
                      <a16:colId xmlns:a16="http://schemas.microsoft.com/office/drawing/2014/main" val="4188646863"/>
                    </a:ext>
                  </a:extLst>
                </a:gridCol>
              </a:tblGrid>
              <a:tr h="403071">
                <a:tc>
                  <a:txBody>
                    <a:bodyPr/>
                    <a:lstStyle/>
                    <a:p>
                      <a:r>
                        <a:rPr lang="en-GB" dirty="0"/>
                        <a:t>Number</a:t>
                      </a:r>
                    </a:p>
                  </a:txBody>
                  <a:tcPr/>
                </a:tc>
                <a:tc>
                  <a:txBody>
                    <a:bodyPr/>
                    <a:lstStyle/>
                    <a:p>
                      <a:r>
                        <a:rPr lang="en-GB" dirty="0"/>
                        <a:t>Numerical Patterns</a:t>
                      </a:r>
                    </a:p>
                  </a:txBody>
                  <a:tcPr/>
                </a:tc>
                <a:extLst>
                  <a:ext uri="{0D108BD9-81ED-4DB2-BD59-A6C34878D82A}">
                    <a16:rowId xmlns:a16="http://schemas.microsoft.com/office/drawing/2014/main" val="3227074786"/>
                  </a:ext>
                </a:extLst>
              </a:tr>
              <a:tr h="993874">
                <a:tc>
                  <a:txBody>
                    <a:bodyPr/>
                    <a:lstStyle/>
                    <a:p>
                      <a:r>
                        <a:rPr lang="en-GB" sz="2000" dirty="0">
                          <a:latin typeface="Tw Cen MT" panose="020B0602020104020603" pitchFamily="34" charset="0"/>
                        </a:rPr>
                        <a:t>Have a deep understanding of number to 10, including the composition of each number; </a:t>
                      </a:r>
                    </a:p>
                    <a:p>
                      <a:endParaRPr lang="en-GB" sz="2000" dirty="0">
                        <a:latin typeface="Tw Cen MT" panose="020B0602020104020603" pitchFamily="34" charset="0"/>
                      </a:endParaRPr>
                    </a:p>
                  </a:txBody>
                  <a:tcPr/>
                </a:tc>
                <a:tc>
                  <a:txBody>
                    <a:bodyPr/>
                    <a:lstStyle/>
                    <a:p>
                      <a:r>
                        <a:rPr lang="en-GB" sz="2000" dirty="0">
                          <a:latin typeface="Tw Cen MT" panose="020B0602020104020603" pitchFamily="34" charset="0"/>
                        </a:rPr>
                        <a:t>Verbally count beyond 20, recognising the pattern of the counting system; </a:t>
                      </a:r>
                    </a:p>
                  </a:txBody>
                  <a:tcPr/>
                </a:tc>
                <a:extLst>
                  <a:ext uri="{0D108BD9-81ED-4DB2-BD59-A6C34878D82A}">
                    <a16:rowId xmlns:a16="http://schemas.microsoft.com/office/drawing/2014/main" val="1760778465"/>
                  </a:ext>
                </a:extLst>
              </a:tr>
              <a:tr h="1292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Tw Cen MT" panose="020B0602020104020603" pitchFamily="34" charset="0"/>
                        </a:rPr>
                        <a:t>Subitise (recognise quantities without counting) up to 5; </a:t>
                      </a:r>
                    </a:p>
                    <a:p>
                      <a:endParaRPr lang="en-GB" sz="2000" dirty="0">
                        <a:latin typeface="Tw Cen MT" panose="020B06020201040206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Tw Cen MT" panose="020B0602020104020603" pitchFamily="34" charset="0"/>
                        </a:rPr>
                        <a:t>Compare quantities up to 10 in different contexts, recognising when one quantity is greater than, less than or the same as the other quantity; </a:t>
                      </a:r>
                    </a:p>
                    <a:p>
                      <a:endParaRPr lang="en-GB" sz="2000" dirty="0">
                        <a:latin typeface="Tw Cen MT" panose="020B0602020104020603" pitchFamily="34" charset="0"/>
                      </a:endParaRPr>
                    </a:p>
                  </a:txBody>
                  <a:tcPr/>
                </a:tc>
                <a:extLst>
                  <a:ext uri="{0D108BD9-81ED-4DB2-BD59-A6C34878D82A}">
                    <a16:rowId xmlns:a16="http://schemas.microsoft.com/office/drawing/2014/main" val="2190498011"/>
                  </a:ext>
                </a:extLst>
              </a:tr>
              <a:tr h="1590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Tw Cen MT" panose="020B0602020104020603" pitchFamily="34" charset="0"/>
                        </a:rPr>
                        <a:t>Automatically recall (without reference to rhymes, counting or other aids) number bonds up to 5 (including subtraction facts) and some number bonds to 10, including double facts.</a:t>
                      </a:r>
                    </a:p>
                    <a:p>
                      <a:endParaRPr lang="en-GB" sz="2000" dirty="0">
                        <a:latin typeface="Tw Cen MT" panose="020B06020201040206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Tw Cen MT" panose="020B0602020104020603" pitchFamily="34" charset="0"/>
                        </a:rPr>
                        <a:t>Explore and represent patterns within numbers up to 10, including evens and odds, double facts and how quantities can be distributed equally.</a:t>
                      </a:r>
                    </a:p>
                    <a:p>
                      <a:endParaRPr lang="en-GB" sz="2000" dirty="0">
                        <a:latin typeface="Tw Cen MT" panose="020B0602020104020603" pitchFamily="34" charset="0"/>
                      </a:endParaRPr>
                    </a:p>
                  </a:txBody>
                  <a:tcPr/>
                </a:tc>
                <a:extLst>
                  <a:ext uri="{0D108BD9-81ED-4DB2-BD59-A6C34878D82A}">
                    <a16:rowId xmlns:a16="http://schemas.microsoft.com/office/drawing/2014/main" val="2579091600"/>
                  </a:ext>
                </a:extLst>
              </a:tr>
            </a:tbl>
          </a:graphicData>
        </a:graphic>
      </p:graphicFrame>
    </p:spTree>
    <p:extLst>
      <p:ext uri="{BB962C8B-B14F-4D97-AF65-F5344CB8AC3E}">
        <p14:creationId xmlns:p14="http://schemas.microsoft.com/office/powerpoint/2010/main" val="337715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BA8350-9741-431F-B964-9F1659FAC2BB}"/>
              </a:ext>
            </a:extLst>
          </p:cNvPr>
          <p:cNvSpPr>
            <a:spLocks noGrp="1"/>
          </p:cNvSpPr>
          <p:nvPr>
            <p:ph type="title"/>
          </p:nvPr>
        </p:nvSpPr>
        <p:spPr>
          <a:xfrm>
            <a:off x="838200" y="683178"/>
            <a:ext cx="10515600" cy="933588"/>
          </a:xfrm>
          <a:solidFill>
            <a:schemeClr val="accent6">
              <a:lumMod val="20000"/>
              <a:lumOff val="80000"/>
            </a:schemeClr>
          </a:solidFill>
          <a:ln>
            <a:solidFill>
              <a:schemeClr val="tx1"/>
            </a:solidFill>
          </a:ln>
        </p:spPr>
        <p:txBody>
          <a:bodyPr/>
          <a:lstStyle/>
          <a:p>
            <a:r>
              <a:rPr lang="en-GB" dirty="0">
                <a:latin typeface="Tw Cen MT" panose="020B0602020104020603" pitchFamily="34" charset="0"/>
              </a:rPr>
              <a:t>How do we teach for Mastery in Early Years?</a:t>
            </a:r>
          </a:p>
        </p:txBody>
      </p:sp>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sp>
        <p:nvSpPr>
          <p:cNvPr id="2" name="Rectangle 1">
            <a:extLst>
              <a:ext uri="{FF2B5EF4-FFF2-40B4-BE49-F238E27FC236}">
                <a16:creationId xmlns:a16="http://schemas.microsoft.com/office/drawing/2014/main" id="{8B15C02B-0C28-499D-9F55-7C656B7A7C5C}"/>
              </a:ext>
            </a:extLst>
          </p:cNvPr>
          <p:cNvSpPr/>
          <p:nvPr/>
        </p:nvSpPr>
        <p:spPr>
          <a:xfrm>
            <a:off x="251791" y="1728260"/>
            <a:ext cx="11781183" cy="1477328"/>
          </a:xfrm>
          <a:prstGeom prst="rect">
            <a:avLst/>
          </a:prstGeom>
        </p:spPr>
        <p:txBody>
          <a:bodyPr wrap="square">
            <a:spAutoFit/>
          </a:bodyPr>
          <a:lstStyle/>
          <a:p>
            <a:r>
              <a:rPr lang="en-GB" b="1" u="sng" dirty="0">
                <a:latin typeface="Tw Cen MT" panose="020B0602020104020603" pitchFamily="34" charset="0"/>
              </a:rPr>
              <a:t>Fluency</a:t>
            </a:r>
            <a:r>
              <a:rPr lang="en-GB" dirty="0">
                <a:latin typeface="Tw Cen MT" panose="020B0602020104020603" pitchFamily="34" charset="0"/>
              </a:rPr>
              <a:t> </a:t>
            </a:r>
          </a:p>
          <a:p>
            <a:r>
              <a:rPr lang="en-GB" dirty="0">
                <a:latin typeface="Tw Cen MT" panose="020B0602020104020603" pitchFamily="34" charset="0"/>
              </a:rPr>
              <a:t>In Reception, we aim to teach so that children have a deep understanding of number. Representing Numbers We want to develop children’s number sense so that they understand the number rather than just recognising the numeral. Children need to understand that numbers can be represented in many ways, not just as a written numeral. We use many different objects and pictures to show that numbers can be represented in lots of ways. </a:t>
            </a:r>
          </a:p>
        </p:txBody>
      </p:sp>
      <p:pic>
        <p:nvPicPr>
          <p:cNvPr id="3" name="Picture 2">
            <a:extLst>
              <a:ext uri="{FF2B5EF4-FFF2-40B4-BE49-F238E27FC236}">
                <a16:creationId xmlns:a16="http://schemas.microsoft.com/office/drawing/2014/main" id="{D7EF1EF8-041F-4C32-826C-B105861959E0}"/>
              </a:ext>
            </a:extLst>
          </p:cNvPr>
          <p:cNvPicPr>
            <a:picLocks noChangeAspect="1"/>
          </p:cNvPicPr>
          <p:nvPr/>
        </p:nvPicPr>
        <p:blipFill>
          <a:blip r:embed="rId3"/>
          <a:stretch>
            <a:fillRect/>
          </a:stretch>
        </p:blipFill>
        <p:spPr>
          <a:xfrm>
            <a:off x="4100097" y="3317082"/>
            <a:ext cx="4733925" cy="1343025"/>
          </a:xfrm>
          <a:prstGeom prst="rect">
            <a:avLst/>
          </a:prstGeom>
        </p:spPr>
      </p:pic>
      <p:sp>
        <p:nvSpPr>
          <p:cNvPr id="6" name="Rectangle 5">
            <a:extLst>
              <a:ext uri="{FF2B5EF4-FFF2-40B4-BE49-F238E27FC236}">
                <a16:creationId xmlns:a16="http://schemas.microsoft.com/office/drawing/2014/main" id="{73C0E5E1-25CF-4305-85B1-B5317BD0B035}"/>
              </a:ext>
            </a:extLst>
          </p:cNvPr>
          <p:cNvSpPr/>
          <p:nvPr/>
        </p:nvSpPr>
        <p:spPr>
          <a:xfrm>
            <a:off x="251791" y="4567281"/>
            <a:ext cx="11622157" cy="2031325"/>
          </a:xfrm>
          <a:prstGeom prst="rect">
            <a:avLst/>
          </a:prstGeom>
        </p:spPr>
        <p:txBody>
          <a:bodyPr wrap="square">
            <a:spAutoFit/>
          </a:bodyPr>
          <a:lstStyle/>
          <a:p>
            <a:r>
              <a:rPr lang="en-GB" b="1" u="sng" dirty="0">
                <a:latin typeface="Tw Cen MT" panose="020B0602020104020603" pitchFamily="34" charset="0"/>
              </a:rPr>
              <a:t>Counting</a:t>
            </a:r>
          </a:p>
          <a:p>
            <a:r>
              <a:rPr lang="en-GB" dirty="0">
                <a:latin typeface="Tw Cen MT" panose="020B0602020104020603" pitchFamily="34" charset="0"/>
              </a:rPr>
              <a:t>Children sometimes need lots of practise to recognise numbers in different forms. When counting, children need to understand… </a:t>
            </a:r>
          </a:p>
          <a:p>
            <a:r>
              <a:rPr lang="en-GB" dirty="0">
                <a:latin typeface="Tw Cen MT" panose="020B0602020104020603" pitchFamily="34" charset="0"/>
              </a:rPr>
              <a:t>• That we need to say one number for each object counted (touch counting). </a:t>
            </a:r>
          </a:p>
          <a:p>
            <a:r>
              <a:rPr lang="en-GB" dirty="0">
                <a:latin typeface="Tw Cen MT" panose="020B0602020104020603" pitchFamily="34" charset="0"/>
              </a:rPr>
              <a:t>• The final number we say is how many altogether. Some children continue to count after they have reached the final object as they don’t connect the numbers they are saying to the objects in front of them. </a:t>
            </a:r>
          </a:p>
          <a:p>
            <a:r>
              <a:rPr lang="en-GB" dirty="0">
                <a:latin typeface="Tw Cen MT" panose="020B0602020104020603" pitchFamily="34" charset="0"/>
              </a:rPr>
              <a:t>• That we can count objects in any order and the total stays the same</a:t>
            </a:r>
          </a:p>
        </p:txBody>
      </p:sp>
    </p:spTree>
    <p:extLst>
      <p:ext uri="{BB962C8B-B14F-4D97-AF65-F5344CB8AC3E}">
        <p14:creationId xmlns:p14="http://schemas.microsoft.com/office/powerpoint/2010/main" val="296322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sp>
        <p:nvSpPr>
          <p:cNvPr id="2" name="Rectangle 1">
            <a:extLst>
              <a:ext uri="{FF2B5EF4-FFF2-40B4-BE49-F238E27FC236}">
                <a16:creationId xmlns:a16="http://schemas.microsoft.com/office/drawing/2014/main" id="{E38B7750-D57E-4D54-A384-A2DDFF1C610D}"/>
              </a:ext>
            </a:extLst>
          </p:cNvPr>
          <p:cNvSpPr/>
          <p:nvPr/>
        </p:nvSpPr>
        <p:spPr>
          <a:xfrm>
            <a:off x="530086" y="843677"/>
            <a:ext cx="11198087" cy="1754326"/>
          </a:xfrm>
          <a:prstGeom prst="rect">
            <a:avLst/>
          </a:prstGeom>
        </p:spPr>
        <p:txBody>
          <a:bodyPr wrap="square">
            <a:spAutoFit/>
          </a:bodyPr>
          <a:lstStyle/>
          <a:p>
            <a:r>
              <a:rPr lang="en-GB" b="1" u="sng" dirty="0">
                <a:latin typeface="Tw Cen MT" panose="020B0602020104020603" pitchFamily="34" charset="0"/>
              </a:rPr>
              <a:t>Recognising amounts </a:t>
            </a:r>
          </a:p>
          <a:p>
            <a:r>
              <a:rPr lang="en-GB" dirty="0">
                <a:latin typeface="Tw Cen MT" panose="020B0602020104020603" pitchFamily="34" charset="0"/>
              </a:rPr>
              <a:t>Another skill that is very important is recognising small amounts without the need to count them. Initially this should be by using concrete objects such as those shown above but as children progress, allowing them to see groups of dots in different arrangements helps them to mentally ‘see’ how many objects are there without needing to count. This is a very important skill when children begin to add and subtract. Using dice is a good way to practise this skill before moving onto objects in different arrangements.</a:t>
            </a:r>
          </a:p>
        </p:txBody>
      </p:sp>
      <p:pic>
        <p:nvPicPr>
          <p:cNvPr id="3" name="Picture 2">
            <a:extLst>
              <a:ext uri="{FF2B5EF4-FFF2-40B4-BE49-F238E27FC236}">
                <a16:creationId xmlns:a16="http://schemas.microsoft.com/office/drawing/2014/main" id="{20819628-0D22-4E1C-944C-3AE0D3CDDCB0}"/>
              </a:ext>
            </a:extLst>
          </p:cNvPr>
          <p:cNvPicPr>
            <a:picLocks noChangeAspect="1"/>
          </p:cNvPicPr>
          <p:nvPr/>
        </p:nvPicPr>
        <p:blipFill>
          <a:blip r:embed="rId3"/>
          <a:stretch>
            <a:fillRect/>
          </a:stretch>
        </p:blipFill>
        <p:spPr>
          <a:xfrm>
            <a:off x="3114260" y="2647694"/>
            <a:ext cx="5234609" cy="1378194"/>
          </a:xfrm>
          <a:prstGeom prst="rect">
            <a:avLst/>
          </a:prstGeom>
        </p:spPr>
      </p:pic>
      <p:sp>
        <p:nvSpPr>
          <p:cNvPr id="6" name="Rectangle 5">
            <a:extLst>
              <a:ext uri="{FF2B5EF4-FFF2-40B4-BE49-F238E27FC236}">
                <a16:creationId xmlns:a16="http://schemas.microsoft.com/office/drawing/2014/main" id="{4358A6BA-D503-41E2-834C-5206BB6BE299}"/>
              </a:ext>
            </a:extLst>
          </p:cNvPr>
          <p:cNvSpPr/>
          <p:nvPr/>
        </p:nvSpPr>
        <p:spPr>
          <a:xfrm>
            <a:off x="530086" y="4059849"/>
            <a:ext cx="11198087" cy="923330"/>
          </a:xfrm>
          <a:prstGeom prst="rect">
            <a:avLst/>
          </a:prstGeom>
        </p:spPr>
        <p:txBody>
          <a:bodyPr wrap="square">
            <a:spAutoFit/>
          </a:bodyPr>
          <a:lstStyle/>
          <a:p>
            <a:r>
              <a:rPr lang="en-GB" dirty="0">
                <a:latin typeface="Tw Cen MT" panose="020B0602020104020603" pitchFamily="34" charset="0"/>
              </a:rPr>
              <a:t>Understanding that the total stays the same even when the objects move When children first start to use numbers, they often do not understand that if we move objects into another arrangement the total stays the same. We practise this with many different types of objects but a useful tool is using a tens frame to be able to move counters around.</a:t>
            </a:r>
          </a:p>
        </p:txBody>
      </p:sp>
      <p:pic>
        <p:nvPicPr>
          <p:cNvPr id="7" name="Picture 6">
            <a:extLst>
              <a:ext uri="{FF2B5EF4-FFF2-40B4-BE49-F238E27FC236}">
                <a16:creationId xmlns:a16="http://schemas.microsoft.com/office/drawing/2014/main" id="{FDC1CFCF-49AA-4FB2-BEBD-2AA931D58F13}"/>
              </a:ext>
            </a:extLst>
          </p:cNvPr>
          <p:cNvPicPr>
            <a:picLocks noChangeAspect="1"/>
          </p:cNvPicPr>
          <p:nvPr/>
        </p:nvPicPr>
        <p:blipFill>
          <a:blip r:embed="rId4"/>
          <a:stretch>
            <a:fillRect/>
          </a:stretch>
        </p:blipFill>
        <p:spPr>
          <a:xfrm>
            <a:off x="2302290" y="5147462"/>
            <a:ext cx="6858547" cy="1297563"/>
          </a:xfrm>
          <a:prstGeom prst="rect">
            <a:avLst/>
          </a:prstGeom>
        </p:spPr>
      </p:pic>
    </p:spTree>
    <p:extLst>
      <p:ext uri="{BB962C8B-B14F-4D97-AF65-F5344CB8AC3E}">
        <p14:creationId xmlns:p14="http://schemas.microsoft.com/office/powerpoint/2010/main" val="233140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sp>
        <p:nvSpPr>
          <p:cNvPr id="2" name="Rectangle 1">
            <a:extLst>
              <a:ext uri="{FF2B5EF4-FFF2-40B4-BE49-F238E27FC236}">
                <a16:creationId xmlns:a16="http://schemas.microsoft.com/office/drawing/2014/main" id="{F2669A86-584A-489C-A792-9280923DFE8B}"/>
              </a:ext>
            </a:extLst>
          </p:cNvPr>
          <p:cNvSpPr/>
          <p:nvPr/>
        </p:nvSpPr>
        <p:spPr>
          <a:xfrm>
            <a:off x="503582" y="793986"/>
            <a:ext cx="11383618" cy="1200329"/>
          </a:xfrm>
          <a:prstGeom prst="rect">
            <a:avLst/>
          </a:prstGeom>
        </p:spPr>
        <p:txBody>
          <a:bodyPr wrap="square">
            <a:spAutoFit/>
          </a:bodyPr>
          <a:lstStyle/>
          <a:p>
            <a:r>
              <a:rPr lang="en-GB" b="1" u="sng" dirty="0"/>
              <a:t>Reasoning </a:t>
            </a:r>
          </a:p>
          <a:p>
            <a:r>
              <a:rPr lang="en-GB" dirty="0">
                <a:latin typeface="Tw Cen MT" panose="020B0602020104020603" pitchFamily="34" charset="0"/>
              </a:rPr>
              <a:t>Reasoning in maths helps children to be able to explain their thinking, therefore making it easier for them to understand what is happening in the maths they are doing. It helps them to think about how to solve a problem, explain how they solved it and to think about what they could do differently.</a:t>
            </a:r>
          </a:p>
        </p:txBody>
      </p:sp>
      <p:sp>
        <p:nvSpPr>
          <p:cNvPr id="3" name="Rectangle 2">
            <a:extLst>
              <a:ext uri="{FF2B5EF4-FFF2-40B4-BE49-F238E27FC236}">
                <a16:creationId xmlns:a16="http://schemas.microsoft.com/office/drawing/2014/main" id="{0972F208-6C44-41B2-A669-7D3753181F88}"/>
              </a:ext>
            </a:extLst>
          </p:cNvPr>
          <p:cNvSpPr/>
          <p:nvPr/>
        </p:nvSpPr>
        <p:spPr>
          <a:xfrm>
            <a:off x="503581" y="2091901"/>
            <a:ext cx="11383617" cy="2862322"/>
          </a:xfrm>
          <a:prstGeom prst="rect">
            <a:avLst/>
          </a:prstGeom>
        </p:spPr>
        <p:txBody>
          <a:bodyPr wrap="square">
            <a:spAutoFit/>
          </a:bodyPr>
          <a:lstStyle/>
          <a:p>
            <a:r>
              <a:rPr lang="en-GB" b="1" u="sng" dirty="0"/>
              <a:t>Problem Solving </a:t>
            </a:r>
          </a:p>
          <a:p>
            <a:r>
              <a:rPr lang="en-GB" dirty="0"/>
              <a:t>Problem solving in maths allows children to use their maths skills in lots of contexts and in situations that are new to them. It allows them to seek solutions, spot patterns and think about the best way to do things rather than blindly following maths procedures. In Reception, problem solving might include: </a:t>
            </a:r>
          </a:p>
          <a:p>
            <a:r>
              <a:rPr lang="en-GB" dirty="0"/>
              <a:t>• spotting, following and creating patterns </a:t>
            </a:r>
          </a:p>
          <a:p>
            <a:r>
              <a:rPr lang="en-GB" dirty="0"/>
              <a:t>• estimating amounts of objects </a:t>
            </a:r>
          </a:p>
          <a:p>
            <a:r>
              <a:rPr lang="en-GB" dirty="0"/>
              <a:t>• predicting how many times they can do something in a minute </a:t>
            </a:r>
          </a:p>
          <a:p>
            <a:r>
              <a:rPr lang="en-GB" dirty="0"/>
              <a:t>• sharing objects between different groups – particularly when the amount of groups change and the amount of objects stays the same </a:t>
            </a:r>
          </a:p>
          <a:p>
            <a:r>
              <a:rPr lang="en-GB" dirty="0"/>
              <a:t>• finding different ways to partition numbers </a:t>
            </a:r>
            <a:r>
              <a:rPr lang="en-GB" dirty="0" err="1"/>
              <a:t>eg</a:t>
            </a:r>
            <a:r>
              <a:rPr lang="en-GB" dirty="0"/>
              <a:t> 5 could be 5+0, 4+1, 3+2 etc</a:t>
            </a:r>
          </a:p>
        </p:txBody>
      </p:sp>
    </p:spTree>
    <p:extLst>
      <p:ext uri="{BB962C8B-B14F-4D97-AF65-F5344CB8AC3E}">
        <p14:creationId xmlns:p14="http://schemas.microsoft.com/office/powerpoint/2010/main" val="327933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image1.png" descr="Parkside Community Primary School">
            <a:extLst>
              <a:ext uri="{FF2B5EF4-FFF2-40B4-BE49-F238E27FC236}">
                <a16:creationId xmlns:a16="http://schemas.microsoft.com/office/drawing/2014/main" id="{E80C4C96-806E-4EA6-B93E-DD69AD944C01}"/>
              </a:ext>
            </a:extLst>
          </p:cNvPr>
          <p:cNvPicPr/>
          <p:nvPr/>
        </p:nvPicPr>
        <p:blipFill>
          <a:blip r:embed="rId2"/>
          <a:srcRect/>
          <a:stretch>
            <a:fillRect/>
          </a:stretch>
        </p:blipFill>
        <p:spPr>
          <a:xfrm>
            <a:off x="106846" y="0"/>
            <a:ext cx="2358058" cy="793986"/>
          </a:xfrm>
          <a:prstGeom prst="rect">
            <a:avLst/>
          </a:prstGeom>
          <a:ln/>
        </p:spPr>
      </p:pic>
      <p:pic>
        <p:nvPicPr>
          <p:cNvPr id="5" name="Picture 4">
            <a:extLst>
              <a:ext uri="{FF2B5EF4-FFF2-40B4-BE49-F238E27FC236}">
                <a16:creationId xmlns:a16="http://schemas.microsoft.com/office/drawing/2014/main" id="{CDB667AB-4A53-4C1E-9A79-286E038DB4DB}"/>
              </a:ext>
            </a:extLst>
          </p:cNvPr>
          <p:cNvPicPr>
            <a:picLocks noChangeAspect="1"/>
          </p:cNvPicPr>
          <p:nvPr/>
        </p:nvPicPr>
        <p:blipFill>
          <a:blip r:embed="rId3"/>
          <a:stretch>
            <a:fillRect/>
          </a:stretch>
        </p:blipFill>
        <p:spPr>
          <a:xfrm>
            <a:off x="291548" y="793986"/>
            <a:ext cx="5526156" cy="5792344"/>
          </a:xfrm>
          <a:prstGeom prst="rect">
            <a:avLst/>
          </a:prstGeom>
        </p:spPr>
      </p:pic>
      <p:sp>
        <p:nvSpPr>
          <p:cNvPr id="6" name="Rectangle 5">
            <a:extLst>
              <a:ext uri="{FF2B5EF4-FFF2-40B4-BE49-F238E27FC236}">
                <a16:creationId xmlns:a16="http://schemas.microsoft.com/office/drawing/2014/main" id="{F7DA239A-2CD4-4D13-8958-C62B1BF08AB7}"/>
              </a:ext>
            </a:extLst>
          </p:cNvPr>
          <p:cNvSpPr/>
          <p:nvPr/>
        </p:nvSpPr>
        <p:spPr>
          <a:xfrm>
            <a:off x="5989154" y="198783"/>
            <a:ext cx="6096000" cy="5909310"/>
          </a:xfrm>
          <a:prstGeom prst="rect">
            <a:avLst/>
          </a:prstGeom>
        </p:spPr>
        <p:txBody>
          <a:bodyPr>
            <a:spAutoFit/>
          </a:bodyPr>
          <a:lstStyle/>
          <a:p>
            <a:r>
              <a:rPr lang="en-GB" sz="1400" dirty="0">
                <a:latin typeface="Tw Cen MT" panose="020B0602020104020603" pitchFamily="34" charset="0"/>
              </a:rPr>
              <a:t>How can I help at home? </a:t>
            </a:r>
          </a:p>
          <a:p>
            <a:r>
              <a:rPr lang="en-GB" sz="1400" dirty="0">
                <a:latin typeface="Tw Cen MT" panose="020B0602020104020603" pitchFamily="34" charset="0"/>
              </a:rPr>
              <a:t>• Count - steps up the stairs, money into a money box etc </a:t>
            </a:r>
          </a:p>
          <a:p>
            <a:r>
              <a:rPr lang="en-GB" sz="1400" dirty="0">
                <a:latin typeface="Tw Cen MT" panose="020B0602020104020603" pitchFamily="34" charset="0"/>
              </a:rPr>
              <a:t>• Ask children to say how many without counting (5 or fewer) </a:t>
            </a:r>
          </a:p>
          <a:p>
            <a:r>
              <a:rPr lang="en-GB" sz="1400" dirty="0">
                <a:latin typeface="Tw Cen MT" panose="020B0602020104020603" pitchFamily="34" charset="0"/>
              </a:rPr>
              <a:t>• Play games using dice/dominoes and encourage child to say how many spots without counting. </a:t>
            </a:r>
          </a:p>
          <a:p>
            <a:r>
              <a:rPr lang="en-GB" sz="1400" dirty="0">
                <a:latin typeface="Tw Cen MT" panose="020B0602020104020603" pitchFamily="34" charset="0"/>
              </a:rPr>
              <a:t>• Ask children to set the table with enough knives, forks and plates for everyone. </a:t>
            </a:r>
          </a:p>
          <a:p>
            <a:r>
              <a:rPr lang="en-GB" sz="1400" dirty="0">
                <a:latin typeface="Tw Cen MT" panose="020B0602020104020603" pitchFamily="34" charset="0"/>
              </a:rPr>
              <a:t>• Spot numbers in the environment – on phones, microwaves, clocks, registration plates, doors. </a:t>
            </a:r>
          </a:p>
          <a:p>
            <a:r>
              <a:rPr lang="en-GB" sz="1400" dirty="0">
                <a:latin typeface="Tw Cen MT" panose="020B0602020104020603" pitchFamily="34" charset="0"/>
              </a:rPr>
              <a:t>• Ask children to think of their own representations for numbers </a:t>
            </a:r>
            <a:r>
              <a:rPr lang="en-GB" sz="1400" dirty="0" err="1">
                <a:latin typeface="Tw Cen MT" panose="020B0602020104020603" pitchFamily="34" charset="0"/>
              </a:rPr>
              <a:t>eg</a:t>
            </a:r>
            <a:r>
              <a:rPr lang="en-GB" sz="1400" dirty="0">
                <a:latin typeface="Tw Cen MT" panose="020B0602020104020603" pitchFamily="34" charset="0"/>
              </a:rPr>
              <a:t> one of them, two hands, three bears, four wheels on a car, five toes, six sides on a dice, seven dwarves, eight legs on an octopus etc </a:t>
            </a:r>
          </a:p>
          <a:p>
            <a:r>
              <a:rPr lang="en-GB" sz="1400" dirty="0">
                <a:latin typeface="Tw Cen MT" panose="020B0602020104020603" pitchFamily="34" charset="0"/>
              </a:rPr>
              <a:t>• Deliberately make mistakes. Children need to understand mistakes are normal and everyone makes them </a:t>
            </a:r>
            <a:r>
              <a:rPr lang="en-GB" sz="1400" dirty="0" err="1">
                <a:latin typeface="Tw Cen MT" panose="020B0602020104020603" pitchFamily="34" charset="0"/>
              </a:rPr>
              <a:t>eg</a:t>
            </a:r>
            <a:r>
              <a:rPr lang="en-GB" sz="1400" dirty="0">
                <a:latin typeface="Tw Cen MT" panose="020B0602020104020603" pitchFamily="34" charset="0"/>
              </a:rPr>
              <a:t> get mixed up when counting, muddle two numbers when ordering them. </a:t>
            </a:r>
          </a:p>
          <a:p>
            <a:r>
              <a:rPr lang="en-GB" sz="1400" dirty="0">
                <a:latin typeface="Tw Cen MT" panose="020B0602020104020603" pitchFamily="34" charset="0"/>
              </a:rPr>
              <a:t>• Watch </a:t>
            </a:r>
            <a:r>
              <a:rPr lang="en-GB" sz="1400" dirty="0" err="1">
                <a:latin typeface="Tw Cen MT" panose="020B0602020104020603" pitchFamily="34" charset="0"/>
              </a:rPr>
              <a:t>Numberblocks</a:t>
            </a:r>
            <a:r>
              <a:rPr lang="en-GB" sz="1400" dirty="0">
                <a:latin typeface="Tw Cen MT" panose="020B0602020104020603" pitchFamily="34" charset="0"/>
              </a:rPr>
              <a:t> on </a:t>
            </a:r>
            <a:r>
              <a:rPr lang="en-GB" sz="1400" dirty="0" err="1">
                <a:latin typeface="Tw Cen MT" panose="020B0602020104020603" pitchFamily="34" charset="0"/>
              </a:rPr>
              <a:t>Cbeebies</a:t>
            </a:r>
            <a:r>
              <a:rPr lang="en-GB" sz="1400" dirty="0">
                <a:latin typeface="Tw Cen MT" panose="020B0602020104020603" pitchFamily="34" charset="0"/>
              </a:rPr>
              <a:t>. This programme is written by maths specialists to model maths concepts and represents number brilliantly. Also, </a:t>
            </a:r>
            <a:r>
              <a:rPr lang="en-GB" sz="1400" dirty="0" err="1">
                <a:latin typeface="Tw Cen MT" panose="020B0602020104020603" pitchFamily="34" charset="0"/>
              </a:rPr>
              <a:t>Numberjacks</a:t>
            </a:r>
            <a:r>
              <a:rPr lang="en-GB" sz="1400" dirty="0">
                <a:latin typeface="Tw Cen MT" panose="020B0602020104020603" pitchFamily="34" charset="0"/>
              </a:rPr>
              <a:t> is excellent for solving problems. </a:t>
            </a:r>
          </a:p>
          <a:p>
            <a:r>
              <a:rPr lang="en-GB" sz="1400" dirty="0">
                <a:latin typeface="Tw Cen MT" panose="020B0602020104020603" pitchFamily="34" charset="0"/>
              </a:rPr>
              <a:t>• Hide numbers around the house or garden for children to find. </a:t>
            </a:r>
          </a:p>
          <a:p>
            <a:r>
              <a:rPr lang="en-GB" sz="1400" dirty="0">
                <a:latin typeface="Tw Cen MT" panose="020B0602020104020603" pitchFamily="34" charset="0"/>
              </a:rPr>
              <a:t>• Play outdoor maths games like hopscotch and skittles. Even better, let children make up their own games and decide how to score points. </a:t>
            </a:r>
          </a:p>
          <a:p>
            <a:r>
              <a:rPr lang="en-GB" sz="1400" dirty="0">
                <a:latin typeface="Tw Cen MT" panose="020B0602020104020603" pitchFamily="34" charset="0"/>
              </a:rPr>
              <a:t>• Read books with maths concepts </a:t>
            </a:r>
            <a:r>
              <a:rPr lang="en-GB" sz="1400" dirty="0" err="1">
                <a:latin typeface="Tw Cen MT" panose="020B0602020104020603" pitchFamily="34" charset="0"/>
              </a:rPr>
              <a:t>eg</a:t>
            </a:r>
            <a:r>
              <a:rPr lang="en-GB" sz="1400" dirty="0">
                <a:latin typeface="Tw Cen MT" panose="020B0602020104020603" pitchFamily="34" charset="0"/>
              </a:rPr>
              <a:t> The Very Hungry Caterpillar, One is a snail, ten is a crab, What’s the time, Mr Wolf? The doorbell rang. </a:t>
            </a:r>
          </a:p>
          <a:p>
            <a:r>
              <a:rPr lang="en-GB" sz="1400" dirty="0">
                <a:latin typeface="Tw Cen MT" panose="020B0602020104020603" pitchFamily="34" charset="0"/>
              </a:rPr>
              <a:t>• Draw attention to more and less. </a:t>
            </a:r>
          </a:p>
          <a:p>
            <a:r>
              <a:rPr lang="en-GB" sz="1400" dirty="0">
                <a:latin typeface="Tw Cen MT" panose="020B0602020104020603" pitchFamily="34" charset="0"/>
              </a:rPr>
              <a:t>• Try some activities from the NRICH website for EYFS to encourage depth - www.nrich.maths.org (please be mindful that we will be using some of these in school) Ask questions such as “How many more?”, “How many altogether?”, “How many would I have if…” </a:t>
            </a:r>
          </a:p>
        </p:txBody>
      </p:sp>
    </p:spTree>
    <p:extLst>
      <p:ext uri="{BB962C8B-B14F-4D97-AF65-F5344CB8AC3E}">
        <p14:creationId xmlns:p14="http://schemas.microsoft.com/office/powerpoint/2010/main" val="6363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C9A5-C4A1-4425-90E0-49A7A30BE85D}"/>
              </a:ext>
            </a:extLst>
          </p:cNvPr>
          <p:cNvSpPr>
            <a:spLocks noGrp="1"/>
          </p:cNvSpPr>
          <p:nvPr>
            <p:ph type="title"/>
          </p:nvPr>
        </p:nvSpPr>
        <p:spPr>
          <a:xfrm>
            <a:off x="705678" y="793986"/>
            <a:ext cx="10515600" cy="793987"/>
          </a:xfrm>
          <a:solidFill>
            <a:schemeClr val="accent6">
              <a:lumMod val="20000"/>
              <a:lumOff val="80000"/>
            </a:schemeClr>
          </a:solidFill>
          <a:ln>
            <a:solidFill>
              <a:schemeClr val="tx1"/>
            </a:solidFill>
          </a:ln>
        </p:spPr>
        <p:txBody>
          <a:bodyPr>
            <a:normAutofit/>
          </a:bodyPr>
          <a:lstStyle/>
          <a:p>
            <a:pPr algn="ctr"/>
            <a:r>
              <a:rPr lang="en-GB" sz="4000" dirty="0">
                <a:latin typeface="Tw Cen MT" panose="020B0602020104020603" pitchFamily="34" charset="0"/>
              </a:rPr>
              <a:t>Websites</a:t>
            </a:r>
          </a:p>
        </p:txBody>
      </p:sp>
      <p:pic>
        <p:nvPicPr>
          <p:cNvPr id="3" name="image1.png" descr="Parkside Community Primary School">
            <a:extLst>
              <a:ext uri="{FF2B5EF4-FFF2-40B4-BE49-F238E27FC236}">
                <a16:creationId xmlns:a16="http://schemas.microsoft.com/office/drawing/2014/main" id="{0474C883-8490-49A0-85AC-4BB5B344A059}"/>
              </a:ext>
            </a:extLst>
          </p:cNvPr>
          <p:cNvPicPr/>
          <p:nvPr/>
        </p:nvPicPr>
        <p:blipFill>
          <a:blip r:embed="rId2"/>
          <a:srcRect/>
          <a:stretch>
            <a:fillRect/>
          </a:stretch>
        </p:blipFill>
        <p:spPr>
          <a:xfrm>
            <a:off x="106846" y="0"/>
            <a:ext cx="2358058" cy="793986"/>
          </a:xfrm>
          <a:prstGeom prst="rect">
            <a:avLst/>
          </a:prstGeom>
          <a:ln/>
        </p:spPr>
      </p:pic>
      <p:sp>
        <p:nvSpPr>
          <p:cNvPr id="4" name="Rectangle 3">
            <a:extLst>
              <a:ext uri="{FF2B5EF4-FFF2-40B4-BE49-F238E27FC236}">
                <a16:creationId xmlns:a16="http://schemas.microsoft.com/office/drawing/2014/main" id="{9FC5AFEE-3FCB-4D4D-B5B8-7A952E8B487B}"/>
              </a:ext>
            </a:extLst>
          </p:cNvPr>
          <p:cNvSpPr/>
          <p:nvPr/>
        </p:nvSpPr>
        <p:spPr>
          <a:xfrm>
            <a:off x="834886" y="2058793"/>
            <a:ext cx="10515599" cy="4524315"/>
          </a:xfrm>
          <a:prstGeom prst="rect">
            <a:avLst/>
          </a:prstGeom>
        </p:spPr>
        <p:txBody>
          <a:bodyPr wrap="square">
            <a:spAutoFit/>
          </a:bodyPr>
          <a:lstStyle/>
          <a:p>
            <a:r>
              <a:rPr lang="en-GB" dirty="0">
                <a:hlinkClick r:id="rId3"/>
              </a:rPr>
              <a:t>https://www.bbc.co.uk/iplayer/episodes/b08bzfnh/numberblocks</a:t>
            </a:r>
            <a:endParaRPr lang="en-GB" dirty="0"/>
          </a:p>
          <a:p>
            <a:endParaRPr lang="en-GB" dirty="0"/>
          </a:p>
          <a:p>
            <a:r>
              <a:rPr lang="en-GB" dirty="0">
                <a:hlinkClick r:id="rId4"/>
              </a:rPr>
              <a:t>https://www.topmarks.co.uk/</a:t>
            </a:r>
            <a:endParaRPr lang="en-GB" dirty="0"/>
          </a:p>
          <a:p>
            <a:endParaRPr lang="en-GB" dirty="0"/>
          </a:p>
          <a:p>
            <a:r>
              <a:rPr lang="en-GB" dirty="0">
                <a:hlinkClick r:id="rId5"/>
              </a:rPr>
              <a:t>https://www.bbc.co.uk/programmes/b006mhcr/episodes/guide</a:t>
            </a:r>
            <a:endParaRPr lang="en-GB" dirty="0"/>
          </a:p>
          <a:p>
            <a:endParaRPr lang="en-GB" dirty="0"/>
          </a:p>
          <a:p>
            <a:r>
              <a:rPr lang="en-GB" dirty="0">
                <a:hlinkClick r:id="rId6"/>
              </a:rPr>
              <a:t>https://www.bbc.co.uk/bitesize/subjects/zhtf3j6</a:t>
            </a:r>
            <a:endParaRPr lang="en-GB" dirty="0"/>
          </a:p>
          <a:p>
            <a:endParaRPr lang="en-GB" dirty="0"/>
          </a:p>
          <a:p>
            <a:r>
              <a:rPr lang="en-GB" dirty="0">
                <a:hlinkClick r:id="rId7"/>
              </a:rPr>
              <a:t>https://www.bbc.co.uk/cbeebies/grownups/help-your-child-with-maths</a:t>
            </a:r>
            <a:endParaRPr lang="en-GB" dirty="0"/>
          </a:p>
          <a:p>
            <a:endParaRPr lang="en-GB" dirty="0"/>
          </a:p>
          <a:p>
            <a:r>
              <a:rPr lang="en-GB" dirty="0">
                <a:hlinkClick r:id="rId8"/>
              </a:rPr>
              <a:t>https://uk.splashlearn.com/</a:t>
            </a:r>
            <a:endParaRPr lang="en-GB" dirty="0"/>
          </a:p>
          <a:p>
            <a:endParaRPr lang="en-GB" dirty="0"/>
          </a:p>
          <a:p>
            <a:r>
              <a:rPr lang="en-GB" dirty="0">
                <a:hlinkClick r:id="rId9"/>
              </a:rPr>
              <a:t>https://ictgames.com/</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1899733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1143</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Tw Cen MT</vt:lpstr>
      <vt:lpstr>Office Theme</vt:lpstr>
      <vt:lpstr>Teaching for Mastery in EYFS: A Mathematics Guide for Parent</vt:lpstr>
      <vt:lpstr>What is Teaching for Mastery?  We see Teaching for Mastery in maths as allowing the pupils to gain a deep understanding of maths, allowing them to acquire a secure and long-term understanding of maths that allows them to make continual progress to move onto more complex topics. </vt:lpstr>
      <vt:lpstr>Early Learning Goals</vt:lpstr>
      <vt:lpstr>How do we teach for Mastery in Early Years?</vt:lpstr>
      <vt:lpstr>PowerPoint Presentation</vt:lpstr>
      <vt:lpstr>PowerPoint Presentation</vt:lpstr>
      <vt:lpstr>PowerPoint Presentation</vt:lpstr>
      <vt:lpstr>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Pereira</dc:creator>
  <cp:lastModifiedBy>Michelle Pereira</cp:lastModifiedBy>
  <cp:revision>6</cp:revision>
  <dcterms:created xsi:type="dcterms:W3CDTF">2023-10-05T13:55:27Z</dcterms:created>
  <dcterms:modified xsi:type="dcterms:W3CDTF">2023-10-05T16:53:17Z</dcterms:modified>
</cp:coreProperties>
</file>