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2667-682C-472E-B264-95B3D57AE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964C18-582D-496C-90F2-6055194E3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AA9AE-13B6-42BB-BC2F-2A6C0647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3FD45-3DAE-4B28-999B-7D6FB047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8BCF4-07C6-428A-8BB5-547E4314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7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575E-F2AE-4B86-BF1A-DE8A4159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D47C9-1BFE-4E4C-9D82-E46DB0A59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31BA2-ED0D-4431-AE98-A1048444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9A3C9-E297-45A2-9161-20345549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BC3D6-E853-4942-B527-A76C1AE8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1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4094C-937F-4923-9D61-76F050324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2D4F7-CEB3-48F5-B0CF-5F8516535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4D139-BBCC-4496-9D2E-A406AFC6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43EAA-3D3F-497C-8FEC-67549CDEE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B4B4A-0D84-48A1-A39E-077876C7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700C6-87B6-41A5-96F0-84D35853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8907A-ECB4-4477-B2C2-F6F6A4168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E3141-CCC7-4D81-8107-70527A387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35BB6-22F6-49D8-8344-4AD26594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EF8E9-DAEA-4BCC-8A16-C4055188F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0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A6F90-354D-4BBC-A520-655C11BAC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FEB36-51E4-4EBF-A2EA-0FCA570AE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27D96-B4D2-438D-9D89-D9F388BD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C6824-E031-4D14-A280-7B94DB0E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32519-08D8-4DA0-979D-809C8EBF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1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CFE04-B8DC-4692-8B89-06B7896A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89782-1EE9-4856-B73C-A833DDE7F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EA269-3FA0-44A0-9AFA-2B8EC5418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2B1E5-D16B-443C-A89B-9AB9A4A9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59CCC-B471-4D69-BC29-15949AB7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C02B9-B8BA-4324-855A-E742CCF4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4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86FCA-87BC-408A-9860-F1F36F467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B9762-BAFF-4C50-B42A-00A61F877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A3DCA-6420-4930-84E8-53DD80217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6CDD7-D42D-4805-9B51-788B5D687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82ACE-DE5B-410A-8A89-43BA824A2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97302E-4E20-4B9F-9042-9F7C7E18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9A356-8EB7-4BD0-B22E-4C905E5D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218CA-F596-4E36-826B-58B69BAC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61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43956-D02C-409E-92B7-5039A17B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7EE1FD-333C-4AAC-9E63-C30BF7D3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40C78-DC00-47EF-9FD2-8A8C761DD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BE672-37A1-497A-8246-33FF3DC7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4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FF2697-A9FD-4286-B6C7-7DB16A9B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3AC7FA-4864-465A-B09A-22EA3541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BD710-D583-42ED-8A65-C5BE9F10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8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D915-1860-481A-9C2B-5877B67B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B7C1B-1501-4128-B988-C32C6ACB6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CC3B8-A130-48D6-9F94-3D275DC7F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46D13-2522-425A-A5DF-F9672A0A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CD76A-1C88-4E1D-9EFB-57DF4EE03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57F13-C87F-44F9-9694-090A4D58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2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2F07-2D3E-46AB-953A-A5609632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C1C794-7E67-46CD-BCED-255BB17A2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852F5-4A2A-4395-B560-407BC8C9B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DAFFF-1CB8-413D-8D61-C13AE3A0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E2AC3-6442-47CD-9F82-2921AFE3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6BA92-28F6-48B6-A4E9-ABD70C4C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1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7347B1-E2FF-48D4-97E0-B9DF05DA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B6977-78CB-4836-A68F-1874E40D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8A8F0-E9FC-45F8-A537-E311E5CD2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688B-DC7D-4737-9E11-95606E66E19E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01C2E-9DCE-42C3-B31E-7FC36CCC0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7A31F-9634-4D95-B551-4F5613142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E3FF-F3A0-4BAE-9FEB-4282B3E07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Parkside Community Primary School">
            <a:extLst>
              <a:ext uri="{FF2B5EF4-FFF2-40B4-BE49-F238E27FC236}">
                <a16:creationId xmlns:a16="http://schemas.microsoft.com/office/drawing/2014/main" id="{1752BCD4-5A62-492B-A6BD-A1E5B2A952D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9088" y="0"/>
            <a:ext cx="4846981" cy="1802296"/>
          </a:xfrm>
          <a:prstGeom prst="rect">
            <a:avLst/>
          </a:prstGeom>
          <a:ln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DD9BBAD-EC71-4DBE-951D-6103ED5A97B1}"/>
              </a:ext>
            </a:extLst>
          </p:cNvPr>
          <p:cNvSpPr txBox="1">
            <a:spLocks/>
          </p:cNvSpPr>
          <p:nvPr/>
        </p:nvSpPr>
        <p:spPr>
          <a:xfrm>
            <a:off x="838200" y="2027583"/>
            <a:ext cx="10515600" cy="37901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latin typeface="Tw Cen MT" panose="020B0602020104020603" pitchFamily="34" charset="0"/>
              </a:rPr>
              <a:t>EYFS Nursery Fir</a:t>
            </a:r>
          </a:p>
          <a:p>
            <a:pPr algn="ctr"/>
            <a:endParaRPr lang="en-GB" sz="4000" dirty="0">
              <a:latin typeface="Tw Cen MT" panose="020B0602020104020603" pitchFamily="34" charset="0"/>
            </a:endParaRPr>
          </a:p>
          <a:p>
            <a:pPr algn="ctr"/>
            <a:r>
              <a:rPr lang="en-GB" sz="4000" dirty="0">
                <a:latin typeface="Tw Cen MT" panose="020B0602020104020603" pitchFamily="34" charset="0"/>
              </a:rPr>
              <a:t>Autumn 1, 2023</a:t>
            </a:r>
          </a:p>
          <a:p>
            <a:pPr algn="ctr"/>
            <a:endParaRPr lang="en-GB" sz="4000" dirty="0">
              <a:latin typeface="Tw Cen MT" panose="020B0602020104020603" pitchFamily="34" charset="0"/>
            </a:endParaRPr>
          </a:p>
          <a:p>
            <a:pPr algn="ctr"/>
            <a:r>
              <a:rPr lang="en-GB" sz="4000" dirty="0">
                <a:latin typeface="Tw Cen MT" panose="020B0602020104020603" pitchFamily="34" charset="0"/>
              </a:rPr>
              <a:t>Curriculum Information and Home Learning Ideas</a:t>
            </a:r>
          </a:p>
        </p:txBody>
      </p:sp>
    </p:spTree>
    <p:extLst>
      <p:ext uri="{BB962C8B-B14F-4D97-AF65-F5344CB8AC3E}">
        <p14:creationId xmlns:p14="http://schemas.microsoft.com/office/powerpoint/2010/main" val="322311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B2A777-C0C2-4D28-BE37-EC6E98A5E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00" y="1603089"/>
            <a:ext cx="10711600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6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B90874-6A31-41F9-918A-12C43C51D6E7}"/>
              </a:ext>
            </a:extLst>
          </p:cNvPr>
          <p:cNvSpPr txBox="1"/>
          <p:nvPr/>
        </p:nvSpPr>
        <p:spPr>
          <a:xfrm>
            <a:off x="4015409" y="1987826"/>
            <a:ext cx="3432313" cy="2226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12C7301-B1AE-4180-BE74-B35E6C9AE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74169"/>
              </p:ext>
            </p:extLst>
          </p:nvPr>
        </p:nvGraphicFramePr>
        <p:xfrm>
          <a:off x="311427" y="267969"/>
          <a:ext cx="11748053" cy="59340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75302">
                  <a:extLst>
                    <a:ext uri="{9D8B030D-6E8A-4147-A177-3AD203B41FA5}">
                      <a16:colId xmlns:a16="http://schemas.microsoft.com/office/drawing/2014/main" val="3487170290"/>
                    </a:ext>
                  </a:extLst>
                </a:gridCol>
                <a:gridCol w="3683405">
                  <a:extLst>
                    <a:ext uri="{9D8B030D-6E8A-4147-A177-3AD203B41FA5}">
                      <a16:colId xmlns:a16="http://schemas.microsoft.com/office/drawing/2014/main" val="4293388944"/>
                    </a:ext>
                  </a:extLst>
                </a:gridCol>
                <a:gridCol w="2461846">
                  <a:extLst>
                    <a:ext uri="{9D8B030D-6E8A-4147-A177-3AD203B41FA5}">
                      <a16:colId xmlns:a16="http://schemas.microsoft.com/office/drawing/2014/main" val="1044621071"/>
                    </a:ext>
                  </a:extLst>
                </a:gridCol>
                <a:gridCol w="2427500">
                  <a:extLst>
                    <a:ext uri="{9D8B030D-6E8A-4147-A177-3AD203B41FA5}">
                      <a16:colId xmlns:a16="http://schemas.microsoft.com/office/drawing/2014/main" val="2820147202"/>
                    </a:ext>
                  </a:extLst>
                </a:gridCol>
              </a:tblGrid>
              <a:tr h="421592">
                <a:tc>
                  <a:txBody>
                    <a:bodyPr/>
                    <a:lstStyle/>
                    <a:p>
                      <a:r>
                        <a:rPr lang="en-GB" sz="1600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18180"/>
                  </a:ext>
                </a:extLst>
              </a:tr>
              <a:tr h="58907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Core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Talking 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Personal, Social and Emotional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Physical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5012"/>
                  </a:ext>
                </a:extLst>
              </a:tr>
              <a:tr h="2009779"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https://www.youtube.com/watch?v=zxPqE-T32Rk</a:t>
                      </a: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We will be learning parts of the classroom, understanding the role of the teacher, well as listening and responding to others, learning the behaviour expectations.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u="sng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Home Learning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Talk about the teachers at nursery and ask them to name them.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 make a drawing and ask  your child to describe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Being In My World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discuss How does it feel to belong to something? How are we similar and different? What makes us feel happy or sad?</a:t>
                      </a:r>
                    </a:p>
                    <a:p>
                      <a:pPr algn="l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en-GB" sz="1100" b="1" u="sng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Home Learning</a:t>
                      </a:r>
                    </a:p>
                    <a:p>
                      <a:pPr lvl="0"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What makes you feel happy/sad/angry etc?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For fine motor skills we will be exploring threading activities and cutting skills by making snips on paper.</a:t>
                      </a:r>
                    </a:p>
                    <a:p>
                      <a:pPr algn="l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 explore different movements using different parts of the body.</a:t>
                      </a:r>
                      <a:endParaRPr lang="en-GB" sz="1100" b="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Home learning:</a:t>
                      </a:r>
                    </a:p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https://www.bbc.co.uk/teach/school-radio/nursery-rhymes-heads-shoulders-knees-and-toes/zd9f6v4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04518"/>
                  </a:ext>
                </a:extLst>
              </a:tr>
              <a:tr h="42159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8533"/>
                  </a:ext>
                </a:extLst>
              </a:tr>
              <a:tr h="1056867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explore vocabulary and recognise familiar adults (Teachers).</a:t>
                      </a:r>
                    </a:p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Key words: school, children, playtime, 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library, painting, classroom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  <a:endParaRPr lang="en-GB" sz="1100" b="0" u="sng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u="none" dirty="0">
                          <a:effectLst/>
                          <a:latin typeface="Tw Cen MT" panose="020B0602020104020603" pitchFamily="34" charset="0"/>
                        </a:rPr>
                        <a:t>To go on a listening walk on the park. To listen and describe the sounds they can hear.</a:t>
                      </a:r>
                      <a:endParaRPr lang="en-GB" sz="1100" b="1" u="none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colour a picture of a Teacher</a:t>
                      </a:r>
                    </a:p>
                    <a:p>
                      <a:pPr algn="l"/>
                      <a:endParaRPr lang="en-GB" sz="1100" b="0" u="sng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draw a picture of someone  that helps at school.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 count in order  a group of objects of choice.</a:t>
                      </a:r>
                    </a:p>
                    <a:p>
                      <a:pPr algn="l"/>
                      <a:endParaRPr lang="en-GB" sz="1100" b="1" u="sng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750159"/>
                  </a:ext>
                </a:extLst>
              </a:tr>
              <a:tr h="4215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Understanding of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Expressive Arts and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Reminders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370422"/>
                  </a:ext>
                </a:extLst>
              </a:tr>
              <a:tr h="1013553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To understand the role of the teacher as </a:t>
                      </a:r>
                    </a:p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art of their daily routine at school.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This week the children will follow their interest and make rainbows. They will also explore junk modelling and build castles with recycled materials.</a:t>
                      </a:r>
                    </a:p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In music, they will use Sing-up to explore the theme ‘I’ve got a grumpy face’.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All clothing to be labelled, including drink bottles</a:t>
                      </a:r>
                    </a:p>
                    <a:p>
                      <a:r>
                        <a:rPr lang="en-GB" sz="1050" b="1" dirty="0">
                          <a:latin typeface="Tw Cen MT" panose="020B0602020104020603" pitchFamily="34" charset="0"/>
                        </a:rPr>
                        <a:t>NO TOYS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Use tapestry to post home learning activities or any events that your child would like to share with their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1377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7960153-E62E-451F-914D-852887B5C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990" y="1834064"/>
            <a:ext cx="1063928" cy="117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4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B90874-6A31-41F9-918A-12C43C51D6E7}"/>
              </a:ext>
            </a:extLst>
          </p:cNvPr>
          <p:cNvSpPr txBox="1"/>
          <p:nvPr/>
        </p:nvSpPr>
        <p:spPr>
          <a:xfrm>
            <a:off x="4015409" y="1987826"/>
            <a:ext cx="3432313" cy="2226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12C7301-B1AE-4180-BE74-B35E6C9AE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25750"/>
              </p:ext>
            </p:extLst>
          </p:nvPr>
        </p:nvGraphicFramePr>
        <p:xfrm>
          <a:off x="311426" y="267970"/>
          <a:ext cx="11569148" cy="58513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8852">
                  <a:extLst>
                    <a:ext uri="{9D8B030D-6E8A-4147-A177-3AD203B41FA5}">
                      <a16:colId xmlns:a16="http://schemas.microsoft.com/office/drawing/2014/main" val="3487170290"/>
                    </a:ext>
                  </a:extLst>
                </a:gridCol>
                <a:gridCol w="2875722">
                  <a:extLst>
                    <a:ext uri="{9D8B030D-6E8A-4147-A177-3AD203B41FA5}">
                      <a16:colId xmlns:a16="http://schemas.microsoft.com/office/drawing/2014/main" val="4293388944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1044621071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2820147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Me as a baby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1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Core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Talking 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Personal, Social and Emotional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Physical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https://www.youtube.com/watch?v=nJG2-in6bow</a:t>
                      </a: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dirty="0">
                          <a:effectLst/>
                          <a:latin typeface="Tw Cen MT" panose="020B0602020104020603" pitchFamily="34" charset="0"/>
                        </a:rPr>
                        <a:t>We will use the stem sentence ‘I like…’ and verbs to describe the things we like. For example, painting, riding, playing, jumping, baking, sleeping, dreaming, building etc.</a:t>
                      </a:r>
                    </a:p>
                    <a:p>
                      <a:pPr algn="l"/>
                      <a:endParaRPr lang="en-GB" sz="105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05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050" b="0" u="none" dirty="0">
                          <a:effectLst/>
                          <a:latin typeface="Tw Cen MT" panose="020B0602020104020603" pitchFamily="34" charset="0"/>
                        </a:rPr>
                        <a:t> To explore the book at home using the </a:t>
                      </a:r>
                      <a:r>
                        <a:rPr lang="en-GB" sz="1050" b="0" u="none" dirty="0" err="1">
                          <a:effectLst/>
                          <a:latin typeface="Tw Cen MT" panose="020B0602020104020603" pitchFamily="34" charset="0"/>
                        </a:rPr>
                        <a:t>youtube</a:t>
                      </a:r>
                      <a:r>
                        <a:rPr lang="en-GB" sz="1050" b="0" u="none" dirty="0">
                          <a:effectLst/>
                          <a:latin typeface="Tw Cen MT" panose="020B0602020104020603" pitchFamily="34" charset="0"/>
                        </a:rPr>
                        <a:t> link and ask you child to retell the story.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1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Being In My World</a:t>
                      </a:r>
                      <a:endParaRPr lang="en-GB" sz="105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be talking about ‘How do I manage my feelings and exploring the zone of regulation.</a:t>
                      </a:r>
                    </a:p>
                    <a:p>
                      <a:pPr algn="l"/>
                      <a:endParaRPr lang="en-GB" sz="105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For fine motor skills we will be exploring cutting playdough with scissors and pushing paint inside zip lock bags.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50" b="1" i="1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 explore larger scale travelling movements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04518"/>
                  </a:ext>
                </a:extLst>
              </a:tr>
              <a:tr h="476692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050" b="0" dirty="0">
                          <a:effectLst/>
                          <a:latin typeface="Tw Cen MT" panose="020B0602020104020603" pitchFamily="34" charset="0"/>
                        </a:rPr>
                        <a:t>We will be exploring pictures of the book and retelling the story.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u="none" dirty="0">
                          <a:effectLst/>
                          <a:latin typeface="Tw Cen MT" panose="020B0602020104020603" pitchFamily="34" charset="0"/>
                        </a:rPr>
                        <a:t>This week making bean bag sounds. To make a variety of vocal sounds</a:t>
                      </a:r>
                    </a:p>
                    <a:p>
                      <a:pPr algn="l"/>
                      <a:endParaRPr lang="en-GB" sz="1050" b="1" u="sng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05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050" b="0" dirty="0">
                          <a:effectLst/>
                          <a:latin typeface="Tw Cen MT" panose="020B0602020104020603" pitchFamily="34" charset="0"/>
                        </a:rPr>
                        <a:t>Use any resource (toy) and ask your child to make a sound as they throw the (toy) in the air.</a:t>
                      </a:r>
                    </a:p>
                    <a:p>
                      <a:pPr algn="l"/>
                      <a:endParaRPr lang="en-GB" sz="105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dirty="0">
                          <a:effectLst/>
                          <a:latin typeface="Tw Cen MT" panose="020B0602020104020603" pitchFamily="34" charset="0"/>
                        </a:rPr>
                        <a:t>The children will practice to trace wavy lines.</a:t>
                      </a:r>
                    </a:p>
                    <a:p>
                      <a:pPr algn="l"/>
                      <a:endParaRPr lang="en-GB" sz="105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endParaRPr lang="en-GB" sz="1050" b="1" u="sng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05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050" b="1" u="none" dirty="0">
                          <a:effectLst/>
                          <a:latin typeface="Tw Cen MT" panose="020B0602020104020603" pitchFamily="34" charset="0"/>
                        </a:rPr>
                        <a:t>To make marks on salt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week, the children will be learning about number 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0" u="sng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Home learning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u="none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Ask your child to count objects up to 2 and represent it on paper </a:t>
                      </a:r>
                      <a:r>
                        <a:rPr lang="en-GB" sz="1050" b="0" i="0" u="none" kern="1200" dirty="0" err="1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1050" b="0" i="0" u="none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: Can you draw 2 dots</a:t>
                      </a:r>
                    </a:p>
                    <a:p>
                      <a:pPr algn="l"/>
                      <a:endParaRPr lang="en-GB" sz="1050" b="1" u="sng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75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Understanding of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Expressive Arts and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Reminders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37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We will be talking about what we like to play with now and what we liked to play with when we were a baby.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In art and design we will be decorating a shape of a baby. In role pay we will be playing with babies.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w Cen MT" panose="020B0602020104020603" pitchFamily="34" charset="0"/>
                        </a:rPr>
                        <a:t>In music, they will use Sing-up to explore the theme ‘”hello lets be friends”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All clothing to be labelled, including drink bottles</a:t>
                      </a:r>
                    </a:p>
                    <a:p>
                      <a:r>
                        <a:rPr lang="en-GB" sz="1050" b="1" dirty="0">
                          <a:latin typeface="Tw Cen MT" panose="020B0602020104020603" pitchFamily="34" charset="0"/>
                        </a:rPr>
                        <a:t>NO TOYS ALLOWED</a:t>
                      </a:r>
                    </a:p>
                    <a:p>
                      <a:endParaRPr lang="en-GB" sz="105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w Cen MT" panose="020B0602020104020603" pitchFamily="34" charset="0"/>
                        </a:rPr>
                        <a:t>Use tapestry to post home learning activities or any events that your child would like to share with their class.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1377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C58DBE1-DEE8-44ED-9A57-74CA2794B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088" y="1668526"/>
            <a:ext cx="1005927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1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B90874-6A31-41F9-918A-12C43C51D6E7}"/>
              </a:ext>
            </a:extLst>
          </p:cNvPr>
          <p:cNvSpPr txBox="1"/>
          <p:nvPr/>
        </p:nvSpPr>
        <p:spPr>
          <a:xfrm>
            <a:off x="4015409" y="1987826"/>
            <a:ext cx="3432313" cy="2226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12C7301-B1AE-4180-BE74-B35E6C9AE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952047"/>
              </p:ext>
            </p:extLst>
          </p:nvPr>
        </p:nvGraphicFramePr>
        <p:xfrm>
          <a:off x="311426" y="267970"/>
          <a:ext cx="11569148" cy="58902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2287">
                  <a:extLst>
                    <a:ext uri="{9D8B030D-6E8A-4147-A177-3AD203B41FA5}">
                      <a16:colId xmlns:a16="http://schemas.microsoft.com/office/drawing/2014/main" val="3487170290"/>
                    </a:ext>
                  </a:extLst>
                </a:gridCol>
                <a:gridCol w="2918791">
                  <a:extLst>
                    <a:ext uri="{9D8B030D-6E8A-4147-A177-3AD203B41FA5}">
                      <a16:colId xmlns:a16="http://schemas.microsoft.com/office/drawing/2014/main" val="4293388944"/>
                    </a:ext>
                  </a:extLst>
                </a:gridCol>
                <a:gridCol w="2865783">
                  <a:extLst>
                    <a:ext uri="{9D8B030D-6E8A-4147-A177-3AD203B41FA5}">
                      <a16:colId xmlns:a16="http://schemas.microsoft.com/office/drawing/2014/main" val="1044621071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2820147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My 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1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Core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Talking 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Personal, Social and Emotional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Physical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Tw Cen MT" panose="020B0602020104020603" pitchFamily="34" charset="0"/>
                        </a:rPr>
                        <a:t>Non fiction book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Tw Cen MT" panose="020B0602020104020603" pitchFamily="34" charset="0"/>
                        </a:rPr>
                        <a:t>Our Body</a:t>
                      </a:r>
                    </a:p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talk about the different parts of our body and our five senses.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endParaRPr lang="en-GB" sz="1100" b="0" i="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b="1" i="0" u="sng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https://www.bbc.co.uk/teach/school-radio/nursery-rhymes-the-hokey-cokey/zrcnmfr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Being In My World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be talking about ‘”My friends feelings”.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u="none" dirty="0">
                          <a:effectLst/>
                          <a:latin typeface="Tw Cen MT" panose="020B0602020104020603" pitchFamily="34" charset="0"/>
                        </a:rPr>
                        <a:t>To make something of their choice for a 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For fine motor skills we will be threading sieves using pipe cleaners and cutting playdough with scissors.</a:t>
                      </a:r>
                    </a:p>
                    <a:p>
                      <a:pPr algn="l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explore how to move in the different ways.</a:t>
                      </a:r>
                    </a:p>
                    <a:p>
                      <a:pPr algn="l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https://www.bbc.co.uk/teach/school-radio/nursery-rhymes-one-finger-one-thumb-keep-moving/zbtj47h</a:t>
                      </a:r>
                    </a:p>
                    <a:p>
                      <a:pPr algn="l"/>
                      <a:endParaRPr lang="en-GB" sz="1100" b="1" i="1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0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We will be exploring the different parts of the book and answering questions like: How many arms do you have?</a:t>
                      </a:r>
                    </a:p>
                    <a:p>
                      <a:pPr algn="l"/>
                      <a:endParaRPr lang="en-GB" sz="900" b="0" i="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 repeat actions and words, following the rhyme Hockey </a:t>
                      </a:r>
                      <a:r>
                        <a:rPr lang="en-GB" sz="900" b="0" i="0" kern="1200" dirty="0" err="1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Pockey</a:t>
                      </a:r>
                      <a:endParaRPr lang="en-GB" sz="900" b="0" i="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900" b="0" i="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u="none" dirty="0">
                          <a:effectLst/>
                          <a:latin typeface="Tw Cen MT" panose="020B0602020104020603" pitchFamily="34" charset="0"/>
                        </a:rPr>
                        <a:t>This week we are develop our listening skills and awareness of sounds in our immediate environment. </a:t>
                      </a:r>
                    </a:p>
                    <a:p>
                      <a:pPr algn="l"/>
                      <a:endParaRPr lang="en-GB" sz="1100" b="1" u="sng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Make sounds with different objects and ask your chid to describe them: Is it loud, quiet, twinkly, fast, slow?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The children will draw their bodies.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 To encourage your child to practice wavy lines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none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be learning number 3</a:t>
                      </a:r>
                    </a:p>
                    <a:p>
                      <a:pPr algn="l"/>
                      <a:endParaRPr lang="en-GB" sz="1100" b="1" u="sng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b="1" u="sng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Home Learning</a:t>
                      </a:r>
                      <a:endParaRPr lang="en-GB" sz="1100" b="1" u="sng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https://www.bbc.co.uk/iplayer/episode/b08bzgxx/numberblocks-series-1-three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75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Understanding of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Expressive Arts and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Reminders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37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We will be exploring our 5 senses with sensory activities.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In art and design we will be looking at colours and textures to create our self-portraits</a:t>
                      </a:r>
                    </a:p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In music, they will use Sing-up to explore the theme “Hello lets be friends”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All clothing to be labelled, including drink bottles</a:t>
                      </a:r>
                    </a:p>
                    <a:p>
                      <a:r>
                        <a:rPr lang="en-GB" sz="1050" b="1" dirty="0">
                          <a:latin typeface="Tw Cen MT" panose="020B0602020104020603" pitchFamily="34" charset="0"/>
                        </a:rPr>
                        <a:t>NO TOYS ALLOWED</a:t>
                      </a:r>
                    </a:p>
                    <a:p>
                      <a:endParaRPr lang="en-GB" sz="105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w Cen MT" panose="020B0602020104020603" pitchFamily="34" charset="0"/>
                        </a:rPr>
                        <a:t>Use tapestry to post home learning activities or any events that your child would like to share with their class.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1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89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B90874-6A31-41F9-918A-12C43C51D6E7}"/>
              </a:ext>
            </a:extLst>
          </p:cNvPr>
          <p:cNvSpPr txBox="1"/>
          <p:nvPr/>
        </p:nvSpPr>
        <p:spPr>
          <a:xfrm>
            <a:off x="4015409" y="1987826"/>
            <a:ext cx="3432313" cy="2226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12C7301-B1AE-4180-BE74-B35E6C9AE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16853"/>
              </p:ext>
            </p:extLst>
          </p:nvPr>
        </p:nvGraphicFramePr>
        <p:xfrm>
          <a:off x="311426" y="148700"/>
          <a:ext cx="11569148" cy="594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2104">
                  <a:extLst>
                    <a:ext uri="{9D8B030D-6E8A-4147-A177-3AD203B41FA5}">
                      <a16:colId xmlns:a16="http://schemas.microsoft.com/office/drawing/2014/main" val="3487170290"/>
                    </a:ext>
                  </a:extLst>
                </a:gridCol>
                <a:gridCol w="2862470">
                  <a:extLst>
                    <a:ext uri="{9D8B030D-6E8A-4147-A177-3AD203B41FA5}">
                      <a16:colId xmlns:a16="http://schemas.microsoft.com/office/drawing/2014/main" val="4293388944"/>
                    </a:ext>
                  </a:extLst>
                </a:gridCol>
                <a:gridCol w="2902226">
                  <a:extLst>
                    <a:ext uri="{9D8B030D-6E8A-4147-A177-3AD203B41FA5}">
                      <a16:colId xmlns:a16="http://schemas.microsoft.com/office/drawing/2014/main" val="1044621071"/>
                    </a:ext>
                  </a:extLst>
                </a:gridCol>
                <a:gridCol w="2882348">
                  <a:extLst>
                    <a:ext uri="{9D8B030D-6E8A-4147-A177-3AD203B41FA5}">
                      <a16:colId xmlns:a16="http://schemas.microsoft.com/office/drawing/2014/main" val="2820147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My Family and Friends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1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Core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Talking Tuesday</a:t>
                      </a:r>
                    </a:p>
                    <a:p>
                      <a:pPr algn="ctr"/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Personal, Social and Emotional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Physical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https://www.youtube.com/watch?v=K1iUrxfZgzs</a:t>
                      </a:r>
                    </a:p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 Listens to stories with increasing attention and recall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bring a family photo to talk about it at carpet time.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Being In My World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be talking about ‘Why is it good to be kind and use gentle hand?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For fine motor skills we will be exploring how to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trace simple lines and make simple snips on paper using the scissors.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 make snips on paper using the scissors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0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be talking about the events in the story. 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be also describing the pictures </a:t>
                      </a:r>
                      <a:r>
                        <a:rPr lang="en-GB" sz="1100" b="0">
                          <a:effectLst/>
                          <a:latin typeface="Tw Cen MT" panose="020B0602020104020603" pitchFamily="34" charset="0"/>
                        </a:rPr>
                        <a:t>of the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book.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 This week we will be matching similar sounds with the game-” Find your animal friend”.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The children will draw  a picture of a friend or family.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To make simple marks on paper</a:t>
                      </a:r>
                      <a:endParaRPr lang="en-GB" sz="1100" b="0" u="none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0" u="sng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u="none" dirty="0">
                          <a:effectLst/>
                          <a:latin typeface="Tw Cen MT" panose="020B0602020104020603" pitchFamily="34" charset="0"/>
                        </a:rPr>
                        <a:t>This week we will be learning One ,two, three with number blocks.</a:t>
                      </a:r>
                    </a:p>
                    <a:p>
                      <a:pPr algn="l"/>
                      <a:endParaRPr lang="en-GB" sz="1100" b="1" u="none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u="none" dirty="0">
                          <a:effectLst/>
                          <a:latin typeface="Tw Cen MT" panose="020B0602020104020603" pitchFamily="34" charset="0"/>
                        </a:rPr>
                        <a:t>We will also be matching numbers with quantities.</a:t>
                      </a:r>
                    </a:p>
                    <a:p>
                      <a:pPr algn="l"/>
                      <a:endParaRPr lang="en-GB" sz="1100" b="0" u="none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u="none" dirty="0">
                          <a:effectLst/>
                          <a:latin typeface="Tw Cen MT" panose="020B0602020104020603" pitchFamily="34" charset="0"/>
                        </a:rPr>
                        <a:t>Practice counting skills </a:t>
                      </a:r>
                      <a:r>
                        <a:rPr lang="en-GB" sz="1100" b="0" u="none" dirty="0" err="1">
                          <a:effectLst/>
                          <a:latin typeface="Tw Cen MT" panose="020B0602020104020603" pitchFamily="34" charset="0"/>
                        </a:rPr>
                        <a:t>eg</a:t>
                      </a:r>
                      <a:r>
                        <a:rPr lang="en-GB" sz="1100" b="0" u="none" dirty="0">
                          <a:effectLst/>
                          <a:latin typeface="Tw Cen MT" panose="020B0602020104020603" pitchFamily="34" charset="0"/>
                        </a:rPr>
                        <a:t>: Can you please give me 3 pencils.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75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Understanding of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Expressive Arts and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Reminders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37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This week we will be talking about our families and how they help us.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To explore different materials and build our family tree.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All clothing to be labelled, including drink bottles</a:t>
                      </a:r>
                    </a:p>
                    <a:p>
                      <a:r>
                        <a:rPr lang="en-GB" sz="1050" b="1" dirty="0">
                          <a:latin typeface="Tw Cen MT" panose="020B0602020104020603" pitchFamily="34" charset="0"/>
                        </a:rPr>
                        <a:t>NO TOYS ALLOWED</a:t>
                      </a:r>
                    </a:p>
                    <a:p>
                      <a:endParaRPr lang="en-GB" sz="105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w Cen MT" panose="020B0602020104020603" pitchFamily="34" charset="0"/>
                        </a:rPr>
                        <a:t>Use tapestry to post home learning activities or any events that your child would like to share with their class.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1377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C76DBB9-A77C-4421-B3A2-8A4691A3B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402" y="1475231"/>
            <a:ext cx="852015" cy="10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B90874-6A31-41F9-918A-12C43C51D6E7}"/>
              </a:ext>
            </a:extLst>
          </p:cNvPr>
          <p:cNvSpPr txBox="1"/>
          <p:nvPr/>
        </p:nvSpPr>
        <p:spPr>
          <a:xfrm>
            <a:off x="4015409" y="1987826"/>
            <a:ext cx="3432313" cy="2226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12C7301-B1AE-4180-BE74-B35E6C9AE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29589"/>
              </p:ext>
            </p:extLst>
          </p:nvPr>
        </p:nvGraphicFramePr>
        <p:xfrm>
          <a:off x="311426" y="350520"/>
          <a:ext cx="11569148" cy="5059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2287">
                  <a:extLst>
                    <a:ext uri="{9D8B030D-6E8A-4147-A177-3AD203B41FA5}">
                      <a16:colId xmlns:a16="http://schemas.microsoft.com/office/drawing/2014/main" val="3487170290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4293388944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1044621071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2820147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Autumn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1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Core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Talking 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Personal, Social and Emotional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Physical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Talk about stories to show understanding.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speak in full sentences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be talking about the Autumn and the changes in nature.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Being In My World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be talking about ‘What are my rights when I play and learn?’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For fine motor skills we will be exploring how to draw and cut curved lines.</a:t>
                      </a:r>
                    </a:p>
                    <a:p>
                      <a:pPr algn="l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explore high, low, over and under ways on the apparatus.</a:t>
                      </a:r>
                    </a:p>
                    <a:p>
                      <a:pPr algn="l"/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1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0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use the core text to talk about how the changes in the Autumn.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be able to describe pictures of a book.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Fishy Fish- Supersonic Phonics.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sing rhyming songs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u="none" dirty="0">
                          <a:effectLst/>
                          <a:latin typeface="Tw Cen MT" panose="020B0602020104020603" pitchFamily="34" charset="0"/>
                        </a:rPr>
                        <a:t>To sing rhyming songs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be drawing Autumn pictures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be practicing to trace Zig Zag lines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go to the park and collect twigs and use it to make marks on salt.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none" dirty="0">
                          <a:effectLst/>
                          <a:latin typeface="Tw Cen MT" panose="020B0602020104020603" pitchFamily="34" charset="0"/>
                        </a:rPr>
                        <a:t>This week we will be learning number 4</a:t>
                      </a:r>
                    </a:p>
                    <a:p>
                      <a:pPr algn="l"/>
                      <a:endParaRPr lang="en-GB" sz="1100" b="1" u="none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https://www.bbc.co.uk/iplayer/episode/b08d61cv/numberblocks-series-1-four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75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Understanding of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Expressive Arts and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Reminders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37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This week we will talk the changes in nature..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050" b="1" u="sng" dirty="0"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What signs of Autumn can you find in the park?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w Cen MT" panose="020B0602020104020603" pitchFamily="34" charset="0"/>
                        </a:rPr>
                        <a:t>In expressive arts and deign we will be making a leaves collage and exploring Autumn colours.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All clothing to be labelled, including drink bottles</a:t>
                      </a:r>
                    </a:p>
                    <a:p>
                      <a:r>
                        <a:rPr lang="en-GB" sz="1050" b="1" dirty="0">
                          <a:latin typeface="Tw Cen MT" panose="020B0602020104020603" pitchFamily="34" charset="0"/>
                        </a:rPr>
                        <a:t>NO TOYS ALLOWED</a:t>
                      </a:r>
                    </a:p>
                    <a:p>
                      <a:endParaRPr lang="en-GB" sz="105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w Cen MT" panose="020B0602020104020603" pitchFamily="34" charset="0"/>
                        </a:rPr>
                        <a:t>Use tapestry to post home learning activities or any events that your child would like to share with their class.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1377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A7A91EA-BA17-4C68-81FA-23D1C5E5F6BE}"/>
              </a:ext>
            </a:extLst>
          </p:cNvPr>
          <p:cNvSpPr/>
          <p:nvPr/>
        </p:nvSpPr>
        <p:spPr>
          <a:xfrm>
            <a:off x="186978" y="1168532"/>
            <a:ext cx="1847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7B953F-8E15-49BC-B5DC-5B55A9F5B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00" y="1499837"/>
            <a:ext cx="998869" cy="122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0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B90874-6A31-41F9-918A-12C43C51D6E7}"/>
              </a:ext>
            </a:extLst>
          </p:cNvPr>
          <p:cNvSpPr txBox="1"/>
          <p:nvPr/>
        </p:nvSpPr>
        <p:spPr>
          <a:xfrm>
            <a:off x="4015409" y="1987826"/>
            <a:ext cx="3432313" cy="2226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12C7301-B1AE-4180-BE74-B35E6C9AE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135901"/>
              </p:ext>
            </p:extLst>
          </p:nvPr>
        </p:nvGraphicFramePr>
        <p:xfrm>
          <a:off x="311426" y="153062"/>
          <a:ext cx="11569148" cy="5875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88365">
                  <a:extLst>
                    <a:ext uri="{9D8B030D-6E8A-4147-A177-3AD203B41FA5}">
                      <a16:colId xmlns:a16="http://schemas.microsoft.com/office/drawing/2014/main" val="3487170290"/>
                    </a:ext>
                  </a:extLst>
                </a:gridCol>
                <a:gridCol w="2796209">
                  <a:extLst>
                    <a:ext uri="{9D8B030D-6E8A-4147-A177-3AD203B41FA5}">
                      <a16:colId xmlns:a16="http://schemas.microsoft.com/office/drawing/2014/main" val="4293388944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1044621071"/>
                    </a:ext>
                  </a:extLst>
                </a:gridCol>
                <a:gridCol w="2892287">
                  <a:extLst>
                    <a:ext uri="{9D8B030D-6E8A-4147-A177-3AD203B41FA5}">
                      <a16:colId xmlns:a16="http://schemas.microsoft.com/office/drawing/2014/main" val="2820147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Harvester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1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Core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Talking 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Personal, Social and Emotional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Physical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Non fiction book about Harvester</a:t>
                      </a:r>
                    </a:p>
                    <a:p>
                      <a:pPr algn="ctr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GB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u="none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We will explore vocabulary and describe what we see</a:t>
                      </a:r>
                    </a:p>
                    <a:p>
                      <a:endParaRPr lang="en-GB" sz="1100" b="1" u="sng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r>
                        <a:rPr lang="en-GB" sz="1100" b="1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https://www.youtube.com/watch?v=0rTXCnoLRzA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Being In My World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be talking about ‘What does it mean to be responsible?’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This week we will continue to develop our pincer grip and make snips on paper using scissors</a:t>
                      </a:r>
                    </a:p>
                    <a:p>
                      <a:pPr algn="l"/>
                      <a:endParaRPr lang="en-GB" sz="1100" b="1" i="0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b="1" i="0" u="sng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1" i="0" u="none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 use salad tongs and practice grasp movement to support with scissors</a:t>
                      </a:r>
                    </a:p>
                    <a:p>
                      <a:pPr algn="l"/>
                      <a:endParaRPr lang="en-GB" sz="1100" b="1" i="0" u="none" kern="1200" dirty="0">
                        <a:solidFill>
                          <a:schemeClr val="dk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100" b="1" i="0" u="none" kern="1200" dirty="0">
                          <a:solidFill>
                            <a:schemeClr val="dk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 explore movements such as creeping, tiptoeing and hiding.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0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Phonics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be looking at Harvester pictures and describing what we see.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https://www.bbc.co.uk/teach/school-radio/nursery-rhymes-oats-and-beans-and-barley-grow/z4xdrj6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effectLst/>
                          <a:latin typeface="Tw Cen MT" panose="020B0602020104020603" pitchFamily="34" charset="0"/>
                        </a:rPr>
                        <a:t>Flying Saucer</a:t>
                      </a:r>
                    </a:p>
                    <a:p>
                      <a:pPr algn="l"/>
                      <a:r>
                        <a:rPr lang="en-GB" sz="1100" b="1" dirty="0">
                          <a:effectLst/>
                          <a:latin typeface="Tw Cen MT" panose="020B0602020104020603" pitchFamily="34" charset="0"/>
                        </a:rPr>
                        <a:t>Rolling more sounds</a:t>
                      </a:r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 begin to recognise graphemes and make the corresponding initial letter sounds to match them.</a:t>
                      </a:r>
                    </a:p>
                    <a:p>
                      <a:pPr algn="l"/>
                      <a:r>
                        <a:rPr lang="en-GB" sz="1100" b="1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To sound the initial letter of their name.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effectLst/>
                          <a:latin typeface="Tw Cen MT" panose="020B0602020104020603" pitchFamily="34" charset="0"/>
                        </a:rPr>
                        <a:t>We will continue to make Zig Zags using twigs on the sand.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dirty="0">
                          <a:latin typeface="Tw Cen MT" panose="020B0602020104020603" pitchFamily="34" charset="0"/>
                        </a:rPr>
                        <a:t>Go on an autumn walk. Collect leave and make marks on it.</a:t>
                      </a:r>
                    </a:p>
                    <a:p>
                      <a:pPr algn="l"/>
                      <a:endParaRPr lang="en-GB" sz="1100" b="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none" dirty="0">
                          <a:effectLst/>
                          <a:latin typeface="Tw Cen MT" panose="020B0602020104020603" pitchFamily="34" charset="0"/>
                        </a:rPr>
                        <a:t>This week we will be learning number 5 and consolidating 1 to 5.</a:t>
                      </a:r>
                    </a:p>
                    <a:p>
                      <a:pPr algn="l"/>
                      <a:endParaRPr lang="en-GB" sz="1100" b="1" u="none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GB" sz="1100" b="1" u="sng" dirty="0">
                          <a:effectLst/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pPr algn="l"/>
                      <a:r>
                        <a:rPr lang="en-GB" sz="1100" b="1" u="none" dirty="0">
                          <a:effectLst/>
                          <a:latin typeface="Tw Cen MT" panose="020B0602020104020603" pitchFamily="34" charset="0"/>
                        </a:rPr>
                        <a:t>https://www.youtube.com/watch?v=SV6iC34a46w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75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Understanding of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Expressive Arts and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</a:rPr>
                        <a:t>Reminders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37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b="0" u="none" dirty="0">
                          <a:latin typeface="Tw Cen MT" panose="020B0602020104020603" pitchFamily="34" charset="0"/>
                        </a:rPr>
                        <a:t>This week we will be learning about the harvest festival.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sng" dirty="0">
                          <a:latin typeface="Tw Cen MT" panose="020B0602020104020603" pitchFamily="34" charset="0"/>
                        </a:rPr>
                        <a:t>Home Learning</a:t>
                      </a:r>
                    </a:p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In autumn, many people celebrate a good harvest with a Harvest Festival. Talk about some that farmers grow in their land such as Barley, Oats</a:t>
                      </a:r>
                    </a:p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w Cen MT" panose="020B0602020104020603" pitchFamily="34" charset="0"/>
                        </a:rPr>
                        <a:t>In art we will be creating our own fruits with paper plates, collage materials, glue and paint.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Tw Cen MT" panose="020B0602020104020603" pitchFamily="34" charset="0"/>
                        </a:rPr>
                        <a:t>All </a:t>
                      </a:r>
                      <a:r>
                        <a:rPr lang="en-GB" sz="1050" dirty="0">
                          <a:latin typeface="Tw Cen MT" panose="020B0602020104020603" pitchFamily="34" charset="0"/>
                        </a:rPr>
                        <a:t>clothing to be labelled, including drink bottles</a:t>
                      </a:r>
                    </a:p>
                    <a:p>
                      <a:r>
                        <a:rPr lang="en-GB" sz="1050" b="1" dirty="0">
                          <a:latin typeface="Tw Cen MT" panose="020B0602020104020603" pitchFamily="34" charset="0"/>
                        </a:rPr>
                        <a:t>NO TOYS ALLOWED</a:t>
                      </a:r>
                    </a:p>
                    <a:p>
                      <a:endParaRPr lang="en-GB" sz="105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w Cen MT" panose="020B0602020104020603" pitchFamily="34" charset="0"/>
                        </a:rPr>
                        <a:t>Use tapestry to post home learning activities or any events that your child would like to share with their class.</a:t>
                      </a:r>
                    </a:p>
                    <a:p>
                      <a:endParaRPr lang="en-GB" sz="105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1377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9C5064A-C4DE-4916-81B0-2179E1EF6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217" y="1739140"/>
            <a:ext cx="1369433" cy="91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2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1989</Words>
  <Application>Microsoft Office PowerPoint</Application>
  <PresentationFormat>Widescreen</PresentationFormat>
  <Paragraphs>340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Pereira</dc:creator>
  <cp:lastModifiedBy>Michelle Pereira</cp:lastModifiedBy>
  <cp:revision>73</cp:revision>
  <dcterms:created xsi:type="dcterms:W3CDTF">2023-08-30T19:41:16Z</dcterms:created>
  <dcterms:modified xsi:type="dcterms:W3CDTF">2023-09-10T10:49:19Z</dcterms:modified>
</cp:coreProperties>
</file>