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80" r:id="rId10"/>
    <p:sldId id="281" r:id="rId11"/>
    <p:sldId id="264" r:id="rId12"/>
    <p:sldId id="266" r:id="rId13"/>
    <p:sldId id="267" r:id="rId14"/>
    <p:sldId id="268" r:id="rId15"/>
    <p:sldId id="269" r:id="rId16"/>
    <p:sldId id="278" r:id="rId17"/>
    <p:sldId id="279" r:id="rId18"/>
    <p:sldId id="273" r:id="rId19"/>
    <p:sldId id="274" r:id="rId20"/>
    <p:sldId id="275" r:id="rId21"/>
  </p:sldIdLst>
  <p:sldSz cx="9144000" cy="9144000"/>
  <p:notesSz cx="9144000" cy="9144000"/>
  <p:embeddedFontLst>
    <p:embeddedFont>
      <p:font typeface="Calibri" panose="020F0502020204030204" pitchFamily="34" charset="0"/>
      <p:regular r:id="rId23"/>
      <p:bold r:id="rId24"/>
      <p:italic r:id="rId25"/>
      <p:boldItalic r:id="rId26"/>
    </p:embeddedFont>
    <p:embeddedFont>
      <p:font typeface="Tw Cen MT" panose="020B06020201040206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dHx9aI/bKB5oJLxQ0h4DIWKrC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5B8016-C4EA-4783-8455-B9270D73658E}">
  <a:tblStyle styleId="{BD5B8016-C4EA-4783-8455-B9270D73658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803F576-F0E4-488B-8683-A69AC17784A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b="off" i="off"/>
      <a:tcStyle>
        <a:tcBdr/>
        <a:fill>
          <a:solidFill>
            <a:srgbClr val="DEE7D0"/>
          </a:solidFill>
        </a:fill>
      </a:tcStyle>
    </a:band1H>
    <a:band2H>
      <a:tcTxStyle b="off" i="off"/>
      <a:tcStyle>
        <a:tcBdr/>
      </a:tcStyle>
    </a:band2H>
    <a:band1V>
      <a:tcTxStyle b="off" i="off"/>
      <a:tcStyle>
        <a:tcBdr/>
        <a:fill>
          <a:solidFill>
            <a:srgbClr val="DEE7D0"/>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E5D0B027-0110-40BF-9A59-3B56F0A95934}" styleName="Table_2">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128" d="100"/>
          <a:sy n="128" d="100"/>
        </p:scale>
        <p:origin x="198" y="3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 name="Google Shape;43;p1: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1: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2: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3: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4: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7: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18: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19: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p2: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3: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4: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5: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6: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7: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8: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914400" y="4343400"/>
            <a:ext cx="7315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9:notes"/>
          <p:cNvSpPr>
            <a:spLocks noGrp="1" noRot="1" noChangeAspect="1"/>
          </p:cNvSpPr>
          <p:nvPr>
            <p:ph type="sldImg" idx="2"/>
          </p:nvPr>
        </p:nvSpPr>
        <p:spPr>
          <a:xfrm>
            <a:off x="2857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2"/>
          <p:cNvSpPr txBox="1">
            <a:spLocks noGrp="1"/>
          </p:cNvSpPr>
          <p:nvPr>
            <p:ph type="title"/>
          </p:nvPr>
        </p:nvSpPr>
        <p:spPr>
          <a:xfrm>
            <a:off x="1124813" y="323850"/>
            <a:ext cx="6894372" cy="10020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0" i="0">
                <a:solidFill>
                  <a:srgbClr val="17428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body" idx="1"/>
          </p:nvPr>
        </p:nvSpPr>
        <p:spPr>
          <a:xfrm>
            <a:off x="834466" y="2030476"/>
            <a:ext cx="7615555" cy="330454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
        <p:cNvGrpSpPr/>
        <p:nvPr/>
      </p:nvGrpSpPr>
      <p:grpSpPr>
        <a:xfrm>
          <a:off x="0" y="0"/>
          <a:ext cx="0" cy="0"/>
          <a:chOff x="0" y="0"/>
          <a:chExt cx="0" cy="0"/>
        </a:xfrm>
      </p:grpSpPr>
      <p:sp>
        <p:nvSpPr>
          <p:cNvPr id="19" name="Google Shape;19;p23"/>
          <p:cNvSpPr txBox="1">
            <a:spLocks noGrp="1"/>
          </p:cNvSpPr>
          <p:nvPr>
            <p:ph type="title"/>
          </p:nvPr>
        </p:nvSpPr>
        <p:spPr>
          <a:xfrm>
            <a:off x="1124813" y="323850"/>
            <a:ext cx="6894372" cy="10020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0" i="0">
                <a:solidFill>
                  <a:srgbClr val="17428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1124813" y="323850"/>
            <a:ext cx="6894372" cy="100203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0" i="0">
                <a:solidFill>
                  <a:srgbClr val="17428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25"/>
          <p:cNvSpPr txBox="1">
            <a:spLocks noGrp="1"/>
          </p:cNvSpPr>
          <p:nvPr>
            <p:ph type="ctrTitle"/>
          </p:nvPr>
        </p:nvSpPr>
        <p:spPr>
          <a:xfrm>
            <a:off x="884021" y="333882"/>
            <a:ext cx="7375956" cy="100139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200" b="0" i="0">
                <a:solidFill>
                  <a:srgbClr val="17428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6"/>
        <p:cNvGrpSpPr/>
        <p:nvPr/>
      </p:nvGrpSpPr>
      <p:grpSpPr>
        <a:xfrm>
          <a:off x="0" y="0"/>
          <a:ext cx="0" cy="0"/>
          <a:chOff x="0" y="0"/>
          <a:chExt cx="0" cy="0"/>
        </a:xfrm>
      </p:grpSpPr>
      <p:sp>
        <p:nvSpPr>
          <p:cNvPr id="37" name="Google Shape;37;p26"/>
          <p:cNvSpPr/>
          <p:nvPr/>
        </p:nvSpPr>
        <p:spPr>
          <a:xfrm>
            <a:off x="0" y="0"/>
            <a:ext cx="6858000" cy="9144000"/>
          </a:xfrm>
          <a:custGeom>
            <a:avLst/>
            <a:gdLst/>
            <a:ahLst/>
            <a:cxnLst/>
            <a:rect l="l" t="t" r="r" b="b"/>
            <a:pathLst>
              <a:path w="6858000" h="9144000" extrusionOk="0">
                <a:moveTo>
                  <a:pt x="6858000" y="9144000"/>
                </a:moveTo>
                <a:lnTo>
                  <a:pt x="6858000" y="0"/>
                </a:lnTo>
                <a:lnTo>
                  <a:pt x="0" y="0"/>
                </a:lnTo>
                <a:lnTo>
                  <a:pt x="0" y="9144000"/>
                </a:lnTo>
                <a:lnTo>
                  <a:pt x="6858000" y="9144000"/>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26"/>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0" y="0"/>
            <a:ext cx="9144000" cy="68580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21"/>
          <p:cNvSpPr txBox="1">
            <a:spLocks noGrp="1"/>
          </p:cNvSpPr>
          <p:nvPr>
            <p:ph type="title"/>
          </p:nvPr>
        </p:nvSpPr>
        <p:spPr>
          <a:xfrm>
            <a:off x="1124813" y="323850"/>
            <a:ext cx="6894372" cy="100203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17428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1"/>
          <p:cNvSpPr txBox="1">
            <a:spLocks noGrp="1"/>
          </p:cNvSpPr>
          <p:nvPr>
            <p:ph type="body" idx="1"/>
          </p:nvPr>
        </p:nvSpPr>
        <p:spPr>
          <a:xfrm>
            <a:off x="834466" y="2030476"/>
            <a:ext cx="7615555" cy="330454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1"/>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4.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parkside.herts.sch.uk/" TargetMode="External"/><Relationship Id="rId5" Type="http://schemas.openxmlformats.org/officeDocument/2006/relationships/image" Target="../media/image5.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46" name="Google Shape;46;p1"/>
          <p:cNvSpPr/>
          <p:nvPr/>
        </p:nvSpPr>
        <p:spPr>
          <a:xfrm>
            <a:off x="0" y="6045565"/>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1"/>
          <p:cNvSpPr/>
          <p:nvPr/>
        </p:nvSpPr>
        <p:spPr>
          <a:xfrm>
            <a:off x="7385304" y="5535024"/>
            <a:ext cx="1758696" cy="130911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1"/>
          <p:cNvSpPr txBox="1">
            <a:spLocks noGrp="1"/>
          </p:cNvSpPr>
          <p:nvPr>
            <p:ph type="title"/>
          </p:nvPr>
        </p:nvSpPr>
        <p:spPr>
          <a:xfrm>
            <a:off x="1688338" y="2020951"/>
            <a:ext cx="5765165" cy="1123315"/>
          </a:xfrm>
          <a:prstGeom prst="rect">
            <a:avLst/>
          </a:prstGeom>
          <a:noFill/>
          <a:ln>
            <a:noFill/>
          </a:ln>
        </p:spPr>
        <p:txBody>
          <a:bodyPr spcFirstLastPara="1" wrap="square" lIns="0" tIns="12700" rIns="0" bIns="0" anchor="t" anchorCtr="0">
            <a:spAutoFit/>
          </a:bodyPr>
          <a:lstStyle/>
          <a:p>
            <a:pPr marL="12700" marR="5080" lvl="0" indent="1668779" algn="l" rtl="0">
              <a:lnSpc>
                <a:spcPct val="100000"/>
              </a:lnSpc>
              <a:spcBef>
                <a:spcPts val="0"/>
              </a:spcBef>
              <a:spcAft>
                <a:spcPts val="0"/>
              </a:spcAft>
              <a:buSzPts val="1400"/>
              <a:buNone/>
            </a:pPr>
            <a:r>
              <a:rPr lang="en-GB" sz="3600">
                <a:solidFill>
                  <a:srgbClr val="00AF50"/>
                </a:solidFill>
              </a:rPr>
              <a:t>Welcome to  Parkside Community School</a:t>
            </a:r>
            <a:endParaRPr sz="3600"/>
          </a:p>
        </p:txBody>
      </p:sp>
      <p:sp>
        <p:nvSpPr>
          <p:cNvPr id="49" name="Google Shape;49;p1"/>
          <p:cNvSpPr txBox="1"/>
          <p:nvPr/>
        </p:nvSpPr>
        <p:spPr>
          <a:xfrm>
            <a:off x="1919985" y="3411759"/>
            <a:ext cx="5302800" cy="2528108"/>
          </a:xfrm>
          <a:prstGeom prst="rect">
            <a:avLst/>
          </a:prstGeom>
          <a:noFill/>
          <a:ln>
            <a:noFill/>
          </a:ln>
        </p:spPr>
        <p:txBody>
          <a:bodyPr spcFirstLastPara="1" wrap="square" lIns="0" tIns="267950" rIns="0" bIns="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dirty="0">
                <a:solidFill>
                  <a:srgbClr val="00AF50"/>
                </a:solidFill>
                <a:latin typeface="Arial"/>
                <a:ea typeface="Arial"/>
                <a:cs typeface="Arial"/>
                <a:sym typeface="Arial"/>
              </a:rPr>
              <a:t>Meet the Teacher Meeting</a:t>
            </a:r>
            <a:endParaRPr sz="3600" b="0" i="0" u="none" strike="noStrike" cap="none" dirty="0">
              <a:solidFill>
                <a:schemeClr val="dk1"/>
              </a:solidFill>
              <a:latin typeface="Arial"/>
              <a:ea typeface="Arial"/>
              <a:cs typeface="Arial"/>
              <a:sym typeface="Arial"/>
            </a:endParaRPr>
          </a:p>
          <a:p>
            <a:pPr marL="1334770" marR="1327785" lvl="0" indent="0" algn="ctr" rtl="0">
              <a:lnSpc>
                <a:spcPct val="120100"/>
              </a:lnSpc>
              <a:spcBef>
                <a:spcPts val="885"/>
              </a:spcBef>
              <a:spcAft>
                <a:spcPts val="0"/>
              </a:spcAft>
              <a:buClr>
                <a:srgbClr val="000000"/>
              </a:buClr>
              <a:buSzPts val="2800"/>
              <a:buFont typeface="Arial"/>
              <a:buNone/>
            </a:pPr>
            <a:r>
              <a:rPr lang="en-GB" sz="2800" b="0" i="0" u="none" strike="noStrike" cap="none" dirty="0">
                <a:solidFill>
                  <a:schemeClr val="dk1"/>
                </a:solidFill>
                <a:latin typeface="Arial"/>
                <a:ea typeface="Arial"/>
                <a:cs typeface="Arial"/>
                <a:sym typeface="Arial"/>
              </a:rPr>
              <a:t>September 2023  Miss Rodrigues</a:t>
            </a:r>
            <a:endParaRPr sz="2800" b="0" i="0" u="none" strike="noStrike" cap="none" dirty="0">
              <a:solidFill>
                <a:schemeClr val="dk1"/>
              </a:solidFill>
              <a:latin typeface="Arial"/>
              <a:ea typeface="Arial"/>
              <a:cs typeface="Arial"/>
              <a:sym typeface="Arial"/>
            </a:endParaRPr>
          </a:p>
        </p:txBody>
      </p:sp>
      <p:sp>
        <p:nvSpPr>
          <p:cNvPr id="50" name="Google Shape;50;p1"/>
          <p:cNvSpPr/>
          <p:nvPr/>
        </p:nvSpPr>
        <p:spPr>
          <a:xfrm>
            <a:off x="7357591" y="88384"/>
            <a:ext cx="1688592" cy="1690116"/>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1"/>
          <p:cNvSpPr/>
          <p:nvPr/>
        </p:nvSpPr>
        <p:spPr>
          <a:xfrm>
            <a:off x="12441" y="-39102"/>
            <a:ext cx="1694688" cy="1754123"/>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473CBE-500C-4B26-A949-85BBDD61428B}"/>
              </a:ext>
            </a:extLst>
          </p:cNvPr>
          <p:cNvPicPr>
            <a:picLocks noChangeAspect="1"/>
          </p:cNvPicPr>
          <p:nvPr/>
        </p:nvPicPr>
        <p:blipFill>
          <a:blip r:embed="rId2"/>
          <a:stretch>
            <a:fillRect/>
          </a:stretch>
        </p:blipFill>
        <p:spPr>
          <a:xfrm>
            <a:off x="0" y="0"/>
            <a:ext cx="9225066" cy="4739951"/>
          </a:xfrm>
          <a:prstGeom prst="rect">
            <a:avLst/>
          </a:prstGeom>
        </p:spPr>
      </p:pic>
    </p:spTree>
    <p:extLst>
      <p:ext uri="{BB962C8B-B14F-4D97-AF65-F5344CB8AC3E}">
        <p14:creationId xmlns:p14="http://schemas.microsoft.com/office/powerpoint/2010/main" val="300060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148" name="Google Shape;148;p9"/>
          <p:cNvSpPr/>
          <p:nvPr/>
        </p:nvSpPr>
        <p:spPr>
          <a:xfrm>
            <a:off x="8007" y="8144621"/>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
          <p:cNvSpPr/>
          <p:nvPr/>
        </p:nvSpPr>
        <p:spPr>
          <a:xfrm>
            <a:off x="7679049" y="7614273"/>
            <a:ext cx="1456944" cy="1060696"/>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
          <p:cNvSpPr/>
          <p:nvPr/>
        </p:nvSpPr>
        <p:spPr>
          <a:xfrm>
            <a:off x="7976461" y="57420"/>
            <a:ext cx="847344" cy="1484376"/>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
          <p:cNvSpPr/>
          <p:nvPr/>
        </p:nvSpPr>
        <p:spPr>
          <a:xfrm>
            <a:off x="1091618" y="70257"/>
            <a:ext cx="6587430" cy="798573"/>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
          <p:cNvSpPr txBox="1">
            <a:spLocks noGrp="1"/>
          </p:cNvSpPr>
          <p:nvPr>
            <p:ph type="title"/>
          </p:nvPr>
        </p:nvSpPr>
        <p:spPr>
          <a:xfrm>
            <a:off x="2034073" y="139480"/>
            <a:ext cx="4534678" cy="566822"/>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SzPts val="1400"/>
              <a:buNone/>
            </a:pPr>
            <a:r>
              <a:rPr lang="en-GB" sz="3600" dirty="0">
                <a:solidFill>
                  <a:srgbClr val="E18600"/>
                </a:solidFill>
              </a:rPr>
              <a:t>Weekly Timetable</a:t>
            </a:r>
            <a:endParaRPr sz="3600" dirty="0"/>
          </a:p>
        </p:txBody>
      </p:sp>
      <p:sp>
        <p:nvSpPr>
          <p:cNvPr id="3" name="TextBox 2">
            <a:extLst>
              <a:ext uri="{FF2B5EF4-FFF2-40B4-BE49-F238E27FC236}">
                <a16:creationId xmlns:a16="http://schemas.microsoft.com/office/drawing/2014/main" id="{E8B8692B-D0CA-46C8-8290-663401348D1B}"/>
              </a:ext>
            </a:extLst>
          </p:cNvPr>
          <p:cNvSpPr txBox="1"/>
          <p:nvPr/>
        </p:nvSpPr>
        <p:spPr>
          <a:xfrm>
            <a:off x="1091618" y="1370740"/>
            <a:ext cx="5644975" cy="5016758"/>
          </a:xfrm>
          <a:prstGeom prst="rect">
            <a:avLst/>
          </a:prstGeom>
          <a:noFill/>
        </p:spPr>
        <p:txBody>
          <a:bodyPr wrap="square" rtlCol="0">
            <a:spAutoFit/>
          </a:bodyPr>
          <a:lstStyle/>
          <a:p>
            <a:pPr marL="342900" indent="-342900">
              <a:buFont typeface="+mj-lt"/>
              <a:buAutoNum type="arabicPeriod"/>
            </a:pPr>
            <a:r>
              <a:rPr lang="en-GB" sz="3200" dirty="0">
                <a:latin typeface="Tw Cen MT" panose="020B0602020104020603" pitchFamily="34" charset="0"/>
              </a:rPr>
              <a:t>Busy Fingers</a:t>
            </a:r>
          </a:p>
          <a:p>
            <a:pPr marL="342900" indent="-342900">
              <a:buFont typeface="+mj-lt"/>
              <a:buAutoNum type="arabicPeriod"/>
            </a:pPr>
            <a:r>
              <a:rPr lang="en-GB" sz="3200" dirty="0">
                <a:latin typeface="Tw Cen MT" panose="020B0602020104020603" pitchFamily="34" charset="0"/>
              </a:rPr>
              <a:t>Timetable and Calendar</a:t>
            </a:r>
          </a:p>
          <a:p>
            <a:pPr marL="342900" indent="-342900">
              <a:buFont typeface="+mj-lt"/>
              <a:buAutoNum type="arabicPeriod"/>
            </a:pPr>
            <a:r>
              <a:rPr lang="en-GB" sz="3200" dirty="0">
                <a:latin typeface="Tw Cen MT" panose="020B0602020104020603" pitchFamily="34" charset="0"/>
              </a:rPr>
              <a:t>Short Adult Input through stories and rhymes</a:t>
            </a:r>
          </a:p>
          <a:p>
            <a:pPr marL="342900" indent="-342900">
              <a:buFont typeface="+mj-lt"/>
              <a:buAutoNum type="arabicPeriod"/>
            </a:pPr>
            <a:r>
              <a:rPr lang="en-GB" sz="3200" dirty="0">
                <a:latin typeface="Tw Cen MT" panose="020B0602020104020603" pitchFamily="34" charset="0"/>
              </a:rPr>
              <a:t>Key Worker Focused Groups</a:t>
            </a:r>
          </a:p>
          <a:p>
            <a:pPr marL="342900" indent="-342900">
              <a:buFont typeface="+mj-lt"/>
              <a:buAutoNum type="arabicPeriod"/>
            </a:pPr>
            <a:r>
              <a:rPr lang="en-GB" sz="3200" dirty="0">
                <a:latin typeface="Tw Cen MT" panose="020B0602020104020603" pitchFamily="34" charset="0"/>
              </a:rPr>
              <a:t>Child-initiated learning</a:t>
            </a:r>
          </a:p>
          <a:p>
            <a:pPr marL="342900" indent="-342900">
              <a:buFont typeface="+mj-lt"/>
              <a:buAutoNum type="arabicPeriod"/>
            </a:pPr>
            <a:r>
              <a:rPr lang="en-GB" sz="3200" dirty="0">
                <a:latin typeface="Tw Cen MT" panose="020B0602020104020603" pitchFamily="34" charset="0"/>
              </a:rPr>
              <a:t>Phonics</a:t>
            </a:r>
          </a:p>
          <a:p>
            <a:pPr marL="342900" indent="-342900">
              <a:buFont typeface="+mj-lt"/>
              <a:buAutoNum type="arabicPeriod"/>
            </a:pPr>
            <a:r>
              <a:rPr lang="en-GB" sz="3200" dirty="0">
                <a:latin typeface="Tw Cen MT" panose="020B0602020104020603" pitchFamily="34" charset="0"/>
              </a:rPr>
              <a:t>Personal, Social and Emotional Development</a:t>
            </a:r>
          </a:p>
          <a:p>
            <a:pPr marL="342900" indent="-342900">
              <a:buFont typeface="+mj-lt"/>
              <a:buAutoNum type="arabicPeriod"/>
            </a:pPr>
            <a:r>
              <a:rPr lang="en-GB" sz="3200" dirty="0">
                <a:latin typeface="Tw Cen MT" panose="020B0602020104020603" pitchFamily="34" charset="0"/>
              </a:rPr>
              <a:t>Home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174" name="Google Shape;174;p11"/>
          <p:cNvSpPr/>
          <p:nvPr/>
        </p:nvSpPr>
        <p:spPr>
          <a:xfrm>
            <a:off x="7679435" y="-43182"/>
            <a:ext cx="847344" cy="1484376"/>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617221" y="178663"/>
            <a:ext cx="6492706" cy="913378"/>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txBox="1">
            <a:spLocks noGrp="1"/>
          </p:cNvSpPr>
          <p:nvPr>
            <p:ph type="title"/>
          </p:nvPr>
        </p:nvSpPr>
        <p:spPr>
          <a:xfrm>
            <a:off x="772622" y="599599"/>
            <a:ext cx="6337305" cy="492443"/>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400"/>
              <a:buNone/>
            </a:pPr>
            <a:r>
              <a:rPr lang="en-GB" dirty="0"/>
              <a:t>Our behaviour expectations</a:t>
            </a:r>
            <a:endParaRPr dirty="0"/>
          </a:p>
        </p:txBody>
      </p:sp>
      <p:sp>
        <p:nvSpPr>
          <p:cNvPr id="177" name="Google Shape;177;p11"/>
          <p:cNvSpPr txBox="1"/>
          <p:nvPr/>
        </p:nvSpPr>
        <p:spPr>
          <a:xfrm>
            <a:off x="-62207" y="1432036"/>
            <a:ext cx="9165771" cy="552837"/>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400" b="0" i="0" u="none" strike="noStrike" cap="none" dirty="0">
                <a:solidFill>
                  <a:srgbClr val="17428A"/>
                </a:solidFill>
                <a:latin typeface="Arial"/>
                <a:ea typeface="Arial"/>
                <a:cs typeface="Arial"/>
                <a:sym typeface="Arial"/>
              </a:rPr>
              <a:t>Be kind, share and take turns</a:t>
            </a:r>
            <a:endParaRPr sz="2400" b="0" i="0" u="none" strike="noStrike" cap="none" dirty="0">
              <a:solidFill>
                <a:srgbClr val="000000"/>
              </a:solidFill>
              <a:latin typeface="Arial"/>
              <a:ea typeface="Arial"/>
              <a:cs typeface="Arial"/>
              <a:sym typeface="Arial"/>
            </a:endParaRPr>
          </a:p>
        </p:txBody>
      </p:sp>
      <p:sp>
        <p:nvSpPr>
          <p:cNvPr id="178" name="Google Shape;178;p11"/>
          <p:cNvSpPr txBox="1"/>
          <p:nvPr/>
        </p:nvSpPr>
        <p:spPr>
          <a:xfrm>
            <a:off x="-88647" y="1934722"/>
            <a:ext cx="9165771" cy="511000"/>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400" b="0" i="0" u="none" strike="noStrike" cap="none" dirty="0">
                <a:solidFill>
                  <a:srgbClr val="17428A"/>
                </a:solidFill>
                <a:latin typeface="Arial"/>
                <a:ea typeface="Arial"/>
                <a:cs typeface="Arial"/>
                <a:sym typeface="Arial"/>
              </a:rPr>
              <a:t>Be respectful to friends and adults</a:t>
            </a:r>
            <a:endParaRPr sz="2400" b="0" i="0" u="none" strike="noStrike" cap="none" dirty="0">
              <a:solidFill>
                <a:srgbClr val="000000"/>
              </a:solidFill>
              <a:latin typeface="Arial"/>
              <a:ea typeface="Arial"/>
              <a:cs typeface="Arial"/>
              <a:sym typeface="Arial"/>
            </a:endParaRPr>
          </a:p>
        </p:txBody>
      </p:sp>
      <p:sp>
        <p:nvSpPr>
          <p:cNvPr id="179" name="Google Shape;179;p11"/>
          <p:cNvSpPr txBox="1"/>
          <p:nvPr/>
        </p:nvSpPr>
        <p:spPr>
          <a:xfrm>
            <a:off x="-58323" y="2400351"/>
            <a:ext cx="9158002" cy="802685"/>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400" dirty="0">
                <a:solidFill>
                  <a:schemeClr val="accent5">
                    <a:lumMod val="75000"/>
                  </a:schemeClr>
                </a:solidFill>
              </a:rPr>
              <a:t>To follow the rules of the classroom (good sitting, good listening, walking feet and inside voices)</a:t>
            </a:r>
            <a:endParaRPr sz="2400" b="0" i="0" u="none" strike="noStrike" cap="none" dirty="0">
              <a:solidFill>
                <a:schemeClr val="accent5">
                  <a:lumMod val="75000"/>
                </a:schemeClr>
              </a:solidFill>
              <a:sym typeface="Arial"/>
            </a:endParaRPr>
          </a:p>
        </p:txBody>
      </p:sp>
      <p:sp>
        <p:nvSpPr>
          <p:cNvPr id="180" name="Google Shape;180;p11"/>
          <p:cNvSpPr txBox="1"/>
          <p:nvPr/>
        </p:nvSpPr>
        <p:spPr>
          <a:xfrm>
            <a:off x="-88647" y="3216307"/>
            <a:ext cx="9158002" cy="485924"/>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400" b="0" i="0" u="none" strike="noStrike" cap="none" dirty="0">
                <a:solidFill>
                  <a:srgbClr val="17428A"/>
                </a:solidFill>
                <a:latin typeface="Arial"/>
                <a:ea typeface="Arial"/>
                <a:cs typeface="Arial"/>
                <a:sym typeface="Arial"/>
              </a:rPr>
              <a:t>Move quietly around school</a:t>
            </a:r>
            <a:endParaRPr sz="2400" b="0" i="0" u="none" strike="noStrike" cap="none" dirty="0">
              <a:solidFill>
                <a:srgbClr val="000000"/>
              </a:solidFill>
              <a:latin typeface="Arial"/>
              <a:ea typeface="Arial"/>
              <a:cs typeface="Arial"/>
              <a:sym typeface="Arial"/>
            </a:endParaRPr>
          </a:p>
        </p:txBody>
      </p:sp>
      <p:sp>
        <p:nvSpPr>
          <p:cNvPr id="181" name="Google Shape;181;p11"/>
          <p:cNvSpPr txBox="1"/>
          <p:nvPr/>
        </p:nvSpPr>
        <p:spPr>
          <a:xfrm>
            <a:off x="-21769" y="3696570"/>
            <a:ext cx="9165769" cy="485924"/>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400" b="0" i="0" u="none" strike="noStrike" cap="none" dirty="0">
                <a:solidFill>
                  <a:srgbClr val="17428A"/>
                </a:solidFill>
                <a:latin typeface="Arial"/>
                <a:ea typeface="Arial"/>
                <a:cs typeface="Arial"/>
                <a:sym typeface="Arial"/>
              </a:rPr>
              <a:t>Take care of school property</a:t>
            </a:r>
            <a:endParaRPr sz="2400" b="0" i="0" u="none" strike="noStrike" cap="none" dirty="0">
              <a:solidFill>
                <a:srgbClr val="000000"/>
              </a:solidFill>
              <a:latin typeface="Arial"/>
              <a:ea typeface="Arial"/>
              <a:cs typeface="Arial"/>
              <a:sym typeface="Arial"/>
            </a:endParaRPr>
          </a:p>
        </p:txBody>
      </p:sp>
      <p:sp>
        <p:nvSpPr>
          <p:cNvPr id="182" name="Google Shape;182;p11"/>
          <p:cNvSpPr txBox="1"/>
          <p:nvPr/>
        </p:nvSpPr>
        <p:spPr>
          <a:xfrm>
            <a:off x="-21769" y="4209036"/>
            <a:ext cx="9206208" cy="452899"/>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400" b="0" i="0" u="none" strike="noStrike" cap="none" dirty="0">
                <a:solidFill>
                  <a:srgbClr val="17428A"/>
                </a:solidFill>
                <a:latin typeface="Arial"/>
                <a:ea typeface="Arial"/>
                <a:cs typeface="Arial"/>
                <a:sym typeface="Arial"/>
              </a:rPr>
              <a:t>Accept the choices you make </a:t>
            </a:r>
            <a:endParaRPr sz="2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AEB918CA-4CE1-461A-A351-448700B85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7758" y="4914733"/>
            <a:ext cx="2685816" cy="3963886"/>
          </a:xfrm>
          <a:prstGeom prst="rect">
            <a:avLst/>
          </a:prstGeom>
        </p:spPr>
      </p:pic>
      <p:pic>
        <p:nvPicPr>
          <p:cNvPr id="4" name="Picture 3">
            <a:extLst>
              <a:ext uri="{FF2B5EF4-FFF2-40B4-BE49-F238E27FC236}">
                <a16:creationId xmlns:a16="http://schemas.microsoft.com/office/drawing/2014/main" id="{53809D2D-A169-4C72-AF58-56C424C6B5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32356" y="4914733"/>
            <a:ext cx="1570751" cy="39638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190" name="Google Shape;190;p12"/>
          <p:cNvSpPr/>
          <p:nvPr/>
        </p:nvSpPr>
        <p:spPr>
          <a:xfrm>
            <a:off x="-30684" y="6025895"/>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2"/>
          <p:cNvSpPr/>
          <p:nvPr/>
        </p:nvSpPr>
        <p:spPr>
          <a:xfrm>
            <a:off x="7385304" y="5608574"/>
            <a:ext cx="1758696" cy="130911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2"/>
          <p:cNvSpPr/>
          <p:nvPr/>
        </p:nvSpPr>
        <p:spPr>
          <a:xfrm>
            <a:off x="7604759" y="0"/>
            <a:ext cx="928116" cy="1626108"/>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2"/>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17428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2"/>
          <p:cNvSpPr txBox="1"/>
          <p:nvPr/>
        </p:nvSpPr>
        <p:spPr>
          <a:xfrm>
            <a:off x="729792" y="1559179"/>
            <a:ext cx="7473900" cy="3671887"/>
          </a:xfrm>
          <a:prstGeom prst="rect">
            <a:avLst/>
          </a:prstGeom>
          <a:noFill/>
          <a:ln>
            <a:noFill/>
          </a:ln>
        </p:spPr>
        <p:txBody>
          <a:bodyPr spcFirstLastPara="1" wrap="square" lIns="0" tIns="12050" rIns="0" bIns="0" anchor="t" anchorCtr="0">
            <a:spAutoFit/>
          </a:bodyPr>
          <a:lstStyle/>
          <a:p>
            <a:pPr marL="355600" marR="0" lvl="0" indent="-342900" algn="l" rtl="0">
              <a:lnSpc>
                <a:spcPct val="100000"/>
              </a:lnSpc>
              <a:spcBef>
                <a:spcPts val="0"/>
              </a:spcBef>
              <a:spcAft>
                <a:spcPts val="0"/>
              </a:spcAft>
              <a:buClr>
                <a:srgbClr val="A94E91"/>
              </a:buClr>
              <a:buSzPts val="2200"/>
              <a:buFont typeface="Arial"/>
              <a:buChar char="•"/>
            </a:pPr>
            <a:r>
              <a:rPr lang="en-GB" sz="2200" b="0" i="0" u="none" strike="noStrike" cap="none" dirty="0">
                <a:solidFill>
                  <a:schemeClr val="dk1"/>
                </a:solidFill>
                <a:latin typeface="Arial"/>
                <a:ea typeface="Arial"/>
                <a:cs typeface="Arial"/>
                <a:sym typeface="Arial"/>
              </a:rPr>
              <a:t>A </a:t>
            </a:r>
            <a:r>
              <a:rPr lang="en-GB" sz="2200" b="0" i="0" u="sng" strike="noStrike" cap="none" dirty="0">
                <a:solidFill>
                  <a:schemeClr val="dk1"/>
                </a:solidFill>
                <a:latin typeface="Arial"/>
                <a:ea typeface="Arial"/>
                <a:cs typeface="Arial"/>
                <a:sym typeface="Arial"/>
              </a:rPr>
              <a:t>water</a:t>
            </a:r>
            <a:r>
              <a:rPr lang="en-GB" sz="2200" b="0" i="0" u="none" strike="noStrike" cap="none" dirty="0">
                <a:solidFill>
                  <a:schemeClr val="dk1"/>
                </a:solidFill>
                <a:latin typeface="Arial"/>
                <a:ea typeface="Arial"/>
                <a:cs typeface="Arial"/>
                <a:sym typeface="Arial"/>
              </a:rPr>
              <a:t> bottle</a:t>
            </a:r>
            <a:r>
              <a:rPr lang="en-GB" sz="2200" dirty="0">
                <a:solidFill>
                  <a:schemeClr val="dk1"/>
                </a:solidFill>
              </a:rPr>
              <a:t> - Clearly named</a:t>
            </a:r>
            <a:endParaRPr sz="2200" dirty="0">
              <a:solidFill>
                <a:schemeClr val="dk1"/>
              </a:solidFill>
            </a:endParaRPr>
          </a:p>
          <a:p>
            <a:pPr marL="457200" marR="0" lvl="0" indent="0" algn="l" rtl="0">
              <a:lnSpc>
                <a:spcPct val="100000"/>
              </a:lnSpc>
              <a:spcBef>
                <a:spcPts val="0"/>
              </a:spcBef>
              <a:spcAft>
                <a:spcPts val="0"/>
              </a:spcAft>
              <a:buNone/>
            </a:pPr>
            <a:endParaRPr sz="2200" dirty="0">
              <a:solidFill>
                <a:schemeClr val="dk1"/>
              </a:solidFill>
            </a:endParaRPr>
          </a:p>
          <a:p>
            <a:pPr marL="355600" marR="0" lvl="0" indent="-342900" algn="l" rtl="0">
              <a:lnSpc>
                <a:spcPct val="100000"/>
              </a:lnSpc>
              <a:spcBef>
                <a:spcPts val="5"/>
              </a:spcBef>
              <a:spcAft>
                <a:spcPts val="0"/>
              </a:spcAft>
              <a:buClr>
                <a:srgbClr val="A94E91"/>
              </a:buClr>
              <a:buSzPts val="2200"/>
              <a:buFont typeface="Arial"/>
              <a:buChar char="•"/>
            </a:pPr>
            <a:r>
              <a:rPr lang="en-GB" sz="2200" b="0" i="0" u="none" strike="noStrike" cap="none" dirty="0">
                <a:solidFill>
                  <a:schemeClr val="dk1"/>
                </a:solidFill>
                <a:latin typeface="Arial"/>
                <a:ea typeface="Arial"/>
                <a:cs typeface="Arial"/>
                <a:sym typeface="Arial"/>
              </a:rPr>
              <a:t>Spare clothes named in case any spillages or accidents occur</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5"/>
              </a:spcBef>
              <a:spcAft>
                <a:spcPts val="0"/>
              </a:spcAft>
              <a:buNone/>
            </a:pPr>
            <a:endParaRPr sz="2200" dirty="0">
              <a:solidFill>
                <a:schemeClr val="dk1"/>
              </a:solidFill>
            </a:endParaRPr>
          </a:p>
          <a:p>
            <a:pPr marL="355600" marR="132715" lvl="0" indent="-342900" algn="l" rtl="0">
              <a:lnSpc>
                <a:spcPct val="80100"/>
              </a:lnSpc>
              <a:spcBef>
                <a:spcPts val="530"/>
              </a:spcBef>
              <a:spcAft>
                <a:spcPts val="0"/>
              </a:spcAft>
              <a:buClr>
                <a:srgbClr val="A94E91"/>
              </a:buClr>
              <a:buSzPts val="2200"/>
              <a:buFont typeface="Arial"/>
              <a:buChar char="•"/>
            </a:pPr>
            <a:r>
              <a:rPr lang="en-GB" sz="2200" b="0" i="0" u="none" strike="noStrike" cap="none" dirty="0">
                <a:solidFill>
                  <a:schemeClr val="dk1"/>
                </a:solidFill>
                <a:latin typeface="Arial"/>
                <a:ea typeface="Arial"/>
                <a:cs typeface="Arial"/>
                <a:sym typeface="Arial"/>
              </a:rPr>
              <a:t>Clothing appropriate for the weather, e.g. warm coat, hat  and gloves in the winter; a waterproof coat when it is  raining; sun hat and sun cream in the summer.</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50"/>
              </a:spcBef>
              <a:spcAft>
                <a:spcPts val="0"/>
              </a:spcAft>
              <a:buClr>
                <a:srgbClr val="000000"/>
              </a:buClr>
              <a:buSzPts val="2250"/>
              <a:buFont typeface="Arial"/>
              <a:buNone/>
            </a:pPr>
            <a:endParaRPr sz="2250" b="0" i="0" u="none" strike="noStrike" cap="none" dirty="0">
              <a:solidFill>
                <a:schemeClr val="dk1"/>
              </a:solidFill>
              <a:latin typeface="Arial"/>
              <a:ea typeface="Arial"/>
              <a:cs typeface="Arial"/>
              <a:sym typeface="Arial"/>
            </a:endParaRPr>
          </a:p>
          <a:p>
            <a:pPr marL="210184" marR="0" lvl="0" indent="0" algn="ctr" rtl="0">
              <a:lnSpc>
                <a:spcPct val="107954"/>
              </a:lnSpc>
              <a:spcBef>
                <a:spcPts val="0"/>
              </a:spcBef>
              <a:spcAft>
                <a:spcPts val="0"/>
              </a:spcAft>
              <a:buClr>
                <a:srgbClr val="000000"/>
              </a:buClr>
              <a:buSzPts val="2200"/>
              <a:buFont typeface="Arial"/>
              <a:buNone/>
            </a:pPr>
            <a:r>
              <a:rPr lang="en-GB" sz="2200" b="0" i="1" u="none" strike="noStrike" cap="none" dirty="0">
                <a:solidFill>
                  <a:schemeClr val="dk1"/>
                </a:solidFill>
                <a:latin typeface="Arial"/>
                <a:ea typeface="Arial"/>
                <a:cs typeface="Arial"/>
                <a:sym typeface="Arial"/>
              </a:rPr>
              <a:t>Please ensure that all belongings and items of clothing are</a:t>
            </a:r>
            <a:endParaRPr sz="2200" b="0" i="0" u="none" strike="noStrike" cap="none" dirty="0">
              <a:solidFill>
                <a:schemeClr val="dk1"/>
              </a:solidFill>
              <a:latin typeface="Arial"/>
              <a:ea typeface="Arial"/>
              <a:cs typeface="Arial"/>
              <a:sym typeface="Arial"/>
            </a:endParaRPr>
          </a:p>
          <a:p>
            <a:pPr marL="219709" marR="0" lvl="0" indent="0" algn="ctr" rtl="0">
              <a:lnSpc>
                <a:spcPct val="107954"/>
              </a:lnSpc>
              <a:spcBef>
                <a:spcPts val="0"/>
              </a:spcBef>
              <a:spcAft>
                <a:spcPts val="0"/>
              </a:spcAft>
              <a:buClr>
                <a:srgbClr val="000000"/>
              </a:buClr>
              <a:buSzPts val="2200"/>
              <a:buFont typeface="Arial"/>
              <a:buNone/>
            </a:pPr>
            <a:r>
              <a:rPr lang="en-GB" sz="2200" b="0" i="1" u="none" strike="noStrike" cap="none" dirty="0">
                <a:solidFill>
                  <a:schemeClr val="dk1"/>
                </a:solidFill>
                <a:latin typeface="Arial"/>
                <a:ea typeface="Arial"/>
                <a:cs typeface="Arial"/>
                <a:sym typeface="Arial"/>
              </a:rPr>
              <a:t>named to avoid any missing items!</a:t>
            </a:r>
            <a:endParaRPr sz="2200" b="0" i="0" u="none" strike="noStrike" cap="none" dirty="0">
              <a:solidFill>
                <a:schemeClr val="dk1"/>
              </a:solidFill>
              <a:latin typeface="Arial"/>
              <a:ea typeface="Arial"/>
              <a:cs typeface="Arial"/>
              <a:sym typeface="Arial"/>
            </a:endParaRPr>
          </a:p>
        </p:txBody>
      </p:sp>
      <p:sp>
        <p:nvSpPr>
          <p:cNvPr id="195" name="Google Shape;195;p12"/>
          <p:cNvSpPr txBox="1">
            <a:spLocks noGrp="1"/>
          </p:cNvSpPr>
          <p:nvPr>
            <p:ph type="title"/>
          </p:nvPr>
        </p:nvSpPr>
        <p:spPr>
          <a:xfrm>
            <a:off x="1124813" y="323850"/>
            <a:ext cx="6894372" cy="1002030"/>
          </a:xfrm>
          <a:prstGeom prst="rect">
            <a:avLst/>
          </a:prstGeom>
          <a:noFill/>
          <a:ln>
            <a:noFill/>
          </a:ln>
        </p:spPr>
        <p:txBody>
          <a:bodyPr spcFirstLastPara="1" wrap="square" lIns="0" tIns="12700" rIns="0" bIns="0" anchor="t" anchorCtr="0">
            <a:spAutoFit/>
          </a:bodyPr>
          <a:lstStyle/>
          <a:p>
            <a:pPr marL="1263650" marR="5080" lvl="0" indent="-1251585" algn="l" rtl="0">
              <a:lnSpc>
                <a:spcPct val="100000"/>
              </a:lnSpc>
              <a:spcBef>
                <a:spcPts val="0"/>
              </a:spcBef>
              <a:spcAft>
                <a:spcPts val="0"/>
              </a:spcAft>
              <a:buSzPts val="1400"/>
              <a:buNone/>
            </a:pPr>
            <a:r>
              <a:rPr lang="en-GB"/>
              <a:t>What your child needs to bring to  school with them…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201" name="Google Shape;201;p13"/>
          <p:cNvSpPr/>
          <p:nvPr/>
        </p:nvSpPr>
        <p:spPr>
          <a:xfrm>
            <a:off x="0" y="6146584"/>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13"/>
          <p:cNvSpPr/>
          <p:nvPr/>
        </p:nvSpPr>
        <p:spPr>
          <a:xfrm>
            <a:off x="7772400" y="6044287"/>
            <a:ext cx="1371600" cy="944056"/>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13"/>
          <p:cNvSpPr/>
          <p:nvPr/>
        </p:nvSpPr>
        <p:spPr>
          <a:xfrm>
            <a:off x="7604759" y="0"/>
            <a:ext cx="928116" cy="1626108"/>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13"/>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17428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13"/>
          <p:cNvSpPr txBox="1">
            <a:spLocks noGrp="1"/>
          </p:cNvSpPr>
          <p:nvPr>
            <p:ph type="title"/>
          </p:nvPr>
        </p:nvSpPr>
        <p:spPr>
          <a:xfrm>
            <a:off x="1917319" y="537209"/>
            <a:ext cx="4375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3600"/>
              <a:t>Nursery Baseline</a:t>
            </a:r>
            <a:endParaRPr sz="3600"/>
          </a:p>
        </p:txBody>
      </p:sp>
      <p:sp>
        <p:nvSpPr>
          <p:cNvPr id="206" name="Google Shape;206;p13"/>
          <p:cNvSpPr txBox="1"/>
          <p:nvPr/>
        </p:nvSpPr>
        <p:spPr>
          <a:xfrm>
            <a:off x="626362" y="1828800"/>
            <a:ext cx="8337000" cy="33547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C0"/>
              </a:buClr>
              <a:buSzPts val="2000"/>
              <a:buFont typeface="Noto Sans Symbols"/>
              <a:buChar char="⮚"/>
            </a:pPr>
            <a:r>
              <a:rPr lang="en-GB" sz="3200" dirty="0">
                <a:solidFill>
                  <a:srgbClr val="0070C0"/>
                </a:solidFill>
                <a:latin typeface="Calibri"/>
                <a:ea typeface="Calibri"/>
                <a:cs typeface="Calibri"/>
                <a:sym typeface="Calibri"/>
              </a:rPr>
              <a:t>We will complete a </a:t>
            </a:r>
            <a:r>
              <a:rPr lang="en-GB" sz="3200" b="0" i="0" u="none" strike="noStrike" cap="none" dirty="0">
                <a:solidFill>
                  <a:srgbClr val="0070C0"/>
                </a:solidFill>
                <a:latin typeface="Calibri"/>
                <a:ea typeface="Calibri"/>
                <a:cs typeface="Calibri"/>
                <a:sym typeface="Calibri"/>
              </a:rPr>
              <a:t>Baseline Assessment with every child within the first 2 weeks of them starting our Nursery. </a:t>
            </a:r>
          </a:p>
          <a:p>
            <a:pPr marL="285750" marR="0" lvl="0" indent="-285750" algn="l" rtl="0">
              <a:lnSpc>
                <a:spcPct val="100000"/>
              </a:lnSpc>
              <a:spcBef>
                <a:spcPts val="0"/>
              </a:spcBef>
              <a:spcAft>
                <a:spcPts val="0"/>
              </a:spcAft>
              <a:buClr>
                <a:srgbClr val="0070C0"/>
              </a:buClr>
              <a:buSzPts val="2000"/>
              <a:buFont typeface="Noto Sans Symbols"/>
              <a:buChar char="⮚"/>
            </a:pPr>
            <a:r>
              <a:rPr lang="en-GB" sz="3200" dirty="0">
                <a:solidFill>
                  <a:srgbClr val="0070C0"/>
                </a:solidFill>
                <a:latin typeface="Calibri"/>
                <a:cs typeface="Calibri"/>
                <a:sym typeface="Calibri"/>
              </a:rPr>
              <a:t>We will use the tool </a:t>
            </a:r>
            <a:r>
              <a:rPr lang="en-GB" sz="3200" dirty="0" err="1">
                <a:solidFill>
                  <a:srgbClr val="0070C0"/>
                </a:solidFill>
                <a:latin typeface="Calibri"/>
                <a:cs typeface="Calibri"/>
                <a:sym typeface="Calibri"/>
              </a:rPr>
              <a:t>Wellcomm</a:t>
            </a:r>
            <a:r>
              <a:rPr lang="en-GB" sz="3200" dirty="0">
                <a:solidFill>
                  <a:srgbClr val="0070C0"/>
                </a:solidFill>
                <a:latin typeface="Calibri"/>
                <a:cs typeface="Calibri"/>
                <a:sym typeface="Calibri"/>
              </a:rPr>
              <a:t> to assess a child’s communication and language development</a:t>
            </a:r>
            <a:endParaRPr sz="32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FF0000"/>
              </a:buClr>
              <a:buSzPts val="2000"/>
            </a:pPr>
            <a:endParaRPr sz="2000" b="1" i="1" dirty="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212" name="Google Shape;212;p14"/>
          <p:cNvSpPr/>
          <p:nvPr/>
        </p:nvSpPr>
        <p:spPr>
          <a:xfrm>
            <a:off x="0" y="6146584"/>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14"/>
          <p:cNvSpPr/>
          <p:nvPr/>
        </p:nvSpPr>
        <p:spPr>
          <a:xfrm>
            <a:off x="7772400" y="6044287"/>
            <a:ext cx="1371600" cy="944056"/>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14"/>
          <p:cNvSpPr/>
          <p:nvPr/>
        </p:nvSpPr>
        <p:spPr>
          <a:xfrm>
            <a:off x="7604759" y="0"/>
            <a:ext cx="928116" cy="1626108"/>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14"/>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17428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14"/>
          <p:cNvSpPr/>
          <p:nvPr/>
        </p:nvSpPr>
        <p:spPr>
          <a:xfrm>
            <a:off x="573825" y="1517775"/>
            <a:ext cx="8337000" cy="3600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u="sng" dirty="0">
                <a:solidFill>
                  <a:schemeClr val="dk1"/>
                </a:solidFill>
                <a:latin typeface="Calibri"/>
                <a:ea typeface="Calibri"/>
                <a:cs typeface="Calibri"/>
                <a:sym typeface="Calibri"/>
              </a:rPr>
              <a:t>How we begin our Phonics Journey</a:t>
            </a:r>
            <a:endParaRPr sz="1800" b="1"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GB" sz="1800" b="1" dirty="0">
              <a:solidFill>
                <a:schemeClr val="dk1"/>
              </a:solidFill>
              <a:latin typeface="Calibri"/>
              <a:ea typeface="Calibri"/>
              <a:cs typeface="Calibri"/>
              <a:sym typeface="Calibri"/>
            </a:endParaRPr>
          </a:p>
          <a:p>
            <a:pPr lvl="0">
              <a:buSzPts val="1800"/>
            </a:pPr>
            <a:r>
              <a:rPr lang="en-GB" sz="2000" b="1" dirty="0">
                <a:solidFill>
                  <a:schemeClr val="dk1"/>
                </a:solidFill>
                <a:latin typeface="Calibri"/>
                <a:ea typeface="Calibri"/>
                <a:cs typeface="Calibri"/>
                <a:sym typeface="Calibri"/>
              </a:rPr>
              <a:t>Here at Parkside we use the scheme  </a:t>
            </a:r>
            <a:r>
              <a:rPr lang="en-GB" sz="2000" b="1" dirty="0">
                <a:solidFill>
                  <a:schemeClr val="dk1"/>
                </a:solidFill>
                <a:highlight>
                  <a:srgbClr val="FFFF00"/>
                </a:highlight>
                <a:latin typeface="Calibri"/>
                <a:ea typeface="Calibri"/>
                <a:cs typeface="Calibri"/>
                <a:sym typeface="Calibri"/>
              </a:rPr>
              <a:t>Supersonic Phonics  </a:t>
            </a:r>
            <a:r>
              <a:rPr lang="en-GB" sz="2000" b="1" dirty="0">
                <a:solidFill>
                  <a:schemeClr val="dk1"/>
                </a:solidFill>
                <a:latin typeface="Calibri"/>
                <a:ea typeface="Calibri"/>
                <a:cs typeface="Calibri"/>
                <a:sym typeface="Calibri"/>
              </a:rPr>
              <a:t>a resource packed full of lively, engaging and active phonic activities to help develop early literacy skills in young children. It is based on elements of the Systematic Synthetic Phonics </a:t>
            </a:r>
          </a:p>
          <a:p>
            <a:pPr lvl="0">
              <a:buSzPts val="1800"/>
            </a:pPr>
            <a:r>
              <a:rPr lang="en-GB" sz="2000" b="1" dirty="0">
                <a:solidFill>
                  <a:schemeClr val="dk1"/>
                </a:solidFill>
                <a:latin typeface="Calibri"/>
                <a:ea typeface="Calibri"/>
                <a:cs typeface="Calibri"/>
                <a:sym typeface="Calibri"/>
              </a:rPr>
              <a:t> an approach which teaches children to recognise letters (graphemes) and their associated sounds (phonemes). </a:t>
            </a:r>
          </a:p>
          <a:p>
            <a:pPr marL="0" marR="0" lvl="0" indent="0" algn="l" rtl="0">
              <a:lnSpc>
                <a:spcPct val="100000"/>
              </a:lnSpc>
              <a:spcBef>
                <a:spcPts val="0"/>
              </a:spcBef>
              <a:spcAft>
                <a:spcPts val="0"/>
              </a:spcAft>
              <a:buClr>
                <a:srgbClr val="000000"/>
              </a:buClr>
              <a:buSzPts val="1800"/>
              <a:buFont typeface="Arial"/>
              <a:buNone/>
            </a:pPr>
            <a:endParaRPr lang="en-GB"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GB"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p:txBody>
      </p:sp>
      <p:sp>
        <p:nvSpPr>
          <p:cNvPr id="3" name="Title 2">
            <a:extLst>
              <a:ext uri="{FF2B5EF4-FFF2-40B4-BE49-F238E27FC236}">
                <a16:creationId xmlns:a16="http://schemas.microsoft.com/office/drawing/2014/main" id="{CE057664-D44E-4D33-984D-634CD3BB8A6D}"/>
              </a:ext>
            </a:extLst>
          </p:cNvPr>
          <p:cNvSpPr>
            <a:spLocks noGrp="1"/>
          </p:cNvSpPr>
          <p:nvPr>
            <p:ph type="title"/>
          </p:nvPr>
        </p:nvSpPr>
        <p:spPr>
          <a:xfrm>
            <a:off x="1150236" y="512666"/>
            <a:ext cx="5269225" cy="492443"/>
          </a:xfrm>
        </p:spPr>
        <p:txBody>
          <a:bodyPr/>
          <a:lstStyle/>
          <a:p>
            <a:pPr algn="ctr"/>
            <a:r>
              <a:rPr lang="en-GB" dirty="0"/>
              <a:t>   Phonics</a:t>
            </a:r>
          </a:p>
        </p:txBody>
      </p:sp>
      <p:pic>
        <p:nvPicPr>
          <p:cNvPr id="5" name="Picture 4">
            <a:extLst>
              <a:ext uri="{FF2B5EF4-FFF2-40B4-BE49-F238E27FC236}">
                <a16:creationId xmlns:a16="http://schemas.microsoft.com/office/drawing/2014/main" id="{01F40AAB-5331-460F-BC03-E54700B7E5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3778" y="4667369"/>
            <a:ext cx="2969077" cy="2842866"/>
          </a:xfrm>
          <a:prstGeom prst="rect">
            <a:avLst/>
          </a:prstGeom>
        </p:spPr>
      </p:pic>
      <p:pic>
        <p:nvPicPr>
          <p:cNvPr id="6" name="Picture 5">
            <a:extLst>
              <a:ext uri="{FF2B5EF4-FFF2-40B4-BE49-F238E27FC236}">
                <a16:creationId xmlns:a16="http://schemas.microsoft.com/office/drawing/2014/main" id="{C7F9A410-79C1-4A57-8772-7BDD08CED0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50236" y="4276117"/>
            <a:ext cx="2439932" cy="16852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B45-9C02-449E-A9C3-8B2BBF1F9812}"/>
              </a:ext>
            </a:extLst>
          </p:cNvPr>
          <p:cNvSpPr>
            <a:spLocks noGrp="1"/>
          </p:cNvSpPr>
          <p:nvPr>
            <p:ph type="title"/>
          </p:nvPr>
        </p:nvSpPr>
        <p:spPr>
          <a:xfrm>
            <a:off x="1124813" y="230544"/>
            <a:ext cx="6894372" cy="984885"/>
          </a:xfrm>
        </p:spPr>
        <p:txBody>
          <a:bodyPr/>
          <a:lstStyle/>
          <a:p>
            <a:pPr algn="ctr"/>
            <a:r>
              <a:rPr lang="en-GB" dirty="0"/>
              <a:t>Mathematics</a:t>
            </a:r>
            <a:br>
              <a:rPr lang="en-GB" dirty="0"/>
            </a:br>
            <a:r>
              <a:rPr lang="en-GB" dirty="0" err="1"/>
              <a:t>Numberblocks</a:t>
            </a:r>
            <a:endParaRPr lang="en-GB" dirty="0"/>
          </a:p>
        </p:txBody>
      </p:sp>
      <p:sp>
        <p:nvSpPr>
          <p:cNvPr id="3" name="Text Placeholder 2">
            <a:extLst>
              <a:ext uri="{FF2B5EF4-FFF2-40B4-BE49-F238E27FC236}">
                <a16:creationId xmlns:a16="http://schemas.microsoft.com/office/drawing/2014/main" id="{5551A991-B1C8-4B25-AFC1-FFCEAADE602C}"/>
              </a:ext>
            </a:extLst>
          </p:cNvPr>
          <p:cNvSpPr>
            <a:spLocks noGrp="1"/>
          </p:cNvSpPr>
          <p:nvPr>
            <p:ph type="body" idx="1"/>
          </p:nvPr>
        </p:nvSpPr>
        <p:spPr>
          <a:xfrm>
            <a:off x="578498" y="1577340"/>
            <a:ext cx="8378890" cy="1107996"/>
          </a:xfrm>
        </p:spPr>
        <p:txBody>
          <a:bodyPr/>
          <a:lstStyle/>
          <a:p>
            <a:r>
              <a:rPr lang="en-GB" sz="2400" dirty="0">
                <a:latin typeface="+mn-lt"/>
              </a:rPr>
              <a:t>To support mathematical skill progression the school uses engaging storylines to introduce concepts of number and early mathematical understanding.</a:t>
            </a:r>
          </a:p>
        </p:txBody>
      </p:sp>
      <p:pic>
        <p:nvPicPr>
          <p:cNvPr id="5" name="Picture 4">
            <a:extLst>
              <a:ext uri="{FF2B5EF4-FFF2-40B4-BE49-F238E27FC236}">
                <a16:creationId xmlns:a16="http://schemas.microsoft.com/office/drawing/2014/main" id="{A7D1F750-917E-4193-B097-BE8460D07BAA}"/>
              </a:ext>
            </a:extLst>
          </p:cNvPr>
          <p:cNvPicPr>
            <a:picLocks noChangeAspect="1"/>
          </p:cNvPicPr>
          <p:nvPr/>
        </p:nvPicPr>
        <p:blipFill>
          <a:blip r:embed="rId2"/>
          <a:stretch>
            <a:fillRect/>
          </a:stretch>
        </p:blipFill>
        <p:spPr>
          <a:xfrm>
            <a:off x="3316449" y="2685336"/>
            <a:ext cx="2902987" cy="1625673"/>
          </a:xfrm>
          <a:prstGeom prst="rect">
            <a:avLst/>
          </a:prstGeom>
        </p:spPr>
      </p:pic>
      <p:sp>
        <p:nvSpPr>
          <p:cNvPr id="6" name="TextBox 5">
            <a:extLst>
              <a:ext uri="{FF2B5EF4-FFF2-40B4-BE49-F238E27FC236}">
                <a16:creationId xmlns:a16="http://schemas.microsoft.com/office/drawing/2014/main" id="{8D31AECB-0C59-43B5-9709-0D9F79B93309}"/>
              </a:ext>
            </a:extLst>
          </p:cNvPr>
          <p:cNvSpPr txBox="1"/>
          <p:nvPr/>
        </p:nvSpPr>
        <p:spPr>
          <a:xfrm>
            <a:off x="1959429" y="4832991"/>
            <a:ext cx="5206480" cy="1938992"/>
          </a:xfrm>
          <a:prstGeom prst="rect">
            <a:avLst/>
          </a:prstGeom>
          <a:noFill/>
        </p:spPr>
        <p:txBody>
          <a:bodyPr wrap="square" rtlCol="0">
            <a:spAutoFit/>
          </a:bodyPr>
          <a:lstStyle/>
          <a:p>
            <a:pPr algn="ctr"/>
            <a:r>
              <a:rPr lang="en-GB" sz="2400" dirty="0">
                <a:solidFill>
                  <a:schemeClr val="tx1"/>
                </a:solidFill>
              </a:rPr>
              <a:t>Busy Fingers</a:t>
            </a:r>
          </a:p>
          <a:p>
            <a:pPr algn="ctr"/>
            <a:endParaRPr lang="en-GB" sz="2400" dirty="0">
              <a:solidFill>
                <a:schemeClr val="tx1"/>
              </a:solidFill>
            </a:endParaRPr>
          </a:p>
          <a:p>
            <a:pPr algn="ctr"/>
            <a:r>
              <a:rPr lang="en-GB" sz="2400" dirty="0">
                <a:solidFill>
                  <a:schemeClr val="tx1"/>
                </a:solidFill>
              </a:rPr>
              <a:t>Fine motor skills activities to strengthen hand muscles and  support early writing and cutting</a:t>
            </a:r>
          </a:p>
        </p:txBody>
      </p:sp>
      <p:pic>
        <p:nvPicPr>
          <p:cNvPr id="7" name="Picture 6">
            <a:extLst>
              <a:ext uri="{FF2B5EF4-FFF2-40B4-BE49-F238E27FC236}">
                <a16:creationId xmlns:a16="http://schemas.microsoft.com/office/drawing/2014/main" id="{5F577453-1FEF-4CF4-8B82-035DFBB92A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17" y="6214549"/>
            <a:ext cx="1618769" cy="1535055"/>
          </a:xfrm>
          <a:prstGeom prst="rect">
            <a:avLst/>
          </a:prstGeom>
        </p:spPr>
      </p:pic>
      <p:pic>
        <p:nvPicPr>
          <p:cNvPr id="8" name="Picture 7">
            <a:extLst>
              <a:ext uri="{FF2B5EF4-FFF2-40B4-BE49-F238E27FC236}">
                <a16:creationId xmlns:a16="http://schemas.microsoft.com/office/drawing/2014/main" id="{FA96F40E-494F-45B8-95C6-3F83E33555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195" y="7192169"/>
            <a:ext cx="1883220" cy="1721287"/>
          </a:xfrm>
          <a:prstGeom prst="rect">
            <a:avLst/>
          </a:prstGeom>
        </p:spPr>
      </p:pic>
      <p:pic>
        <p:nvPicPr>
          <p:cNvPr id="9" name="Picture 8">
            <a:extLst>
              <a:ext uri="{FF2B5EF4-FFF2-40B4-BE49-F238E27FC236}">
                <a16:creationId xmlns:a16="http://schemas.microsoft.com/office/drawing/2014/main" id="{16FDA555-C9AA-45EA-9A61-A5E09CCA29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747" y="8114811"/>
            <a:ext cx="1524132" cy="798645"/>
          </a:xfrm>
          <a:prstGeom prst="rect">
            <a:avLst/>
          </a:prstGeom>
        </p:spPr>
      </p:pic>
      <p:pic>
        <p:nvPicPr>
          <p:cNvPr id="10" name="Picture 9">
            <a:extLst>
              <a:ext uri="{FF2B5EF4-FFF2-40B4-BE49-F238E27FC236}">
                <a16:creationId xmlns:a16="http://schemas.microsoft.com/office/drawing/2014/main" id="{B2C5C292-57DA-4430-89DD-3840FA31AB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85669" y="5745116"/>
            <a:ext cx="1371719" cy="938865"/>
          </a:xfrm>
          <a:prstGeom prst="rect">
            <a:avLst/>
          </a:prstGeom>
        </p:spPr>
      </p:pic>
    </p:spTree>
    <p:extLst>
      <p:ext uri="{BB962C8B-B14F-4D97-AF65-F5344CB8AC3E}">
        <p14:creationId xmlns:p14="http://schemas.microsoft.com/office/powerpoint/2010/main" val="243174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B3FB-F651-486C-B43D-BCB51CF548BC}"/>
              </a:ext>
            </a:extLst>
          </p:cNvPr>
          <p:cNvSpPr>
            <a:spLocks noGrp="1"/>
          </p:cNvSpPr>
          <p:nvPr>
            <p:ph type="title"/>
          </p:nvPr>
        </p:nvSpPr>
        <p:spPr>
          <a:xfrm>
            <a:off x="1124813" y="323850"/>
            <a:ext cx="6894372" cy="1477328"/>
          </a:xfrm>
        </p:spPr>
        <p:txBody>
          <a:bodyPr/>
          <a:lstStyle/>
          <a:p>
            <a:pPr algn="ctr"/>
            <a:r>
              <a:rPr lang="en-GB" b="1" dirty="0"/>
              <a:t>PE</a:t>
            </a:r>
            <a:br>
              <a:rPr lang="en-GB" dirty="0"/>
            </a:br>
            <a:r>
              <a:rPr lang="en-GB" dirty="0"/>
              <a:t>15m session weekly </a:t>
            </a:r>
            <a:br>
              <a:rPr lang="en-GB" dirty="0"/>
            </a:br>
            <a:endParaRPr lang="en-GB" dirty="0"/>
          </a:p>
        </p:txBody>
      </p:sp>
      <p:sp>
        <p:nvSpPr>
          <p:cNvPr id="3" name="Text Placeholder 2">
            <a:extLst>
              <a:ext uri="{FF2B5EF4-FFF2-40B4-BE49-F238E27FC236}">
                <a16:creationId xmlns:a16="http://schemas.microsoft.com/office/drawing/2014/main" id="{71A847D6-B050-4715-8542-6474F705BDF6}"/>
              </a:ext>
            </a:extLst>
          </p:cNvPr>
          <p:cNvSpPr>
            <a:spLocks noGrp="1"/>
          </p:cNvSpPr>
          <p:nvPr>
            <p:ph type="body" idx="1"/>
          </p:nvPr>
        </p:nvSpPr>
        <p:spPr>
          <a:xfrm>
            <a:off x="834466" y="2030476"/>
            <a:ext cx="7615555" cy="3877985"/>
          </a:xfrm>
        </p:spPr>
        <p:txBody>
          <a:bodyPr/>
          <a:lstStyle/>
          <a:p>
            <a:pPr algn="ctr"/>
            <a:r>
              <a:rPr lang="en-GB" sz="2800" b="1" dirty="0">
                <a:solidFill>
                  <a:schemeClr val="bg2"/>
                </a:solidFill>
                <a:latin typeface="+mj-lt"/>
              </a:rPr>
              <a:t>Personal, Social and Emotional</a:t>
            </a:r>
          </a:p>
          <a:p>
            <a:pPr algn="ctr"/>
            <a:endParaRPr lang="en-GB" sz="2800" dirty="0">
              <a:solidFill>
                <a:schemeClr val="bg2"/>
              </a:solidFill>
              <a:latin typeface="+mj-lt"/>
            </a:endParaRPr>
          </a:p>
          <a:p>
            <a:pPr algn="ctr"/>
            <a:r>
              <a:rPr lang="en-GB" sz="2800" dirty="0">
                <a:solidFill>
                  <a:schemeClr val="bg2"/>
                </a:solidFill>
                <a:latin typeface="+mj-lt"/>
              </a:rPr>
              <a:t>Jigsaw scheme of work </a:t>
            </a:r>
          </a:p>
          <a:p>
            <a:pPr algn="ctr"/>
            <a:endParaRPr lang="en-GB" sz="2800" dirty="0">
              <a:solidFill>
                <a:schemeClr val="bg2"/>
              </a:solidFill>
              <a:latin typeface="+mj-lt"/>
            </a:endParaRPr>
          </a:p>
          <a:p>
            <a:pPr algn="ctr"/>
            <a:endParaRPr lang="en-GB" sz="2800" dirty="0">
              <a:solidFill>
                <a:schemeClr val="bg2"/>
              </a:solidFill>
              <a:latin typeface="+mj-lt"/>
            </a:endParaRPr>
          </a:p>
          <a:p>
            <a:pPr algn="ctr"/>
            <a:endParaRPr lang="en-GB" sz="2800" dirty="0">
              <a:solidFill>
                <a:schemeClr val="bg2"/>
              </a:solidFill>
              <a:latin typeface="+mj-lt"/>
            </a:endParaRPr>
          </a:p>
          <a:p>
            <a:pPr algn="ctr"/>
            <a:r>
              <a:rPr lang="en-GB" sz="2800" dirty="0">
                <a:solidFill>
                  <a:schemeClr val="bg2"/>
                </a:solidFill>
                <a:latin typeface="+mj-lt"/>
              </a:rPr>
              <a:t>Zones of Regulation</a:t>
            </a:r>
          </a:p>
          <a:p>
            <a:pPr algn="ctr"/>
            <a:endParaRPr lang="en-GB" sz="2800" dirty="0">
              <a:solidFill>
                <a:schemeClr val="bg2"/>
              </a:solidFill>
              <a:latin typeface="+mj-lt"/>
            </a:endParaRPr>
          </a:p>
          <a:p>
            <a:pPr algn="ctr"/>
            <a:endParaRPr lang="en-GB" sz="2800" dirty="0">
              <a:solidFill>
                <a:schemeClr val="bg2"/>
              </a:solidFill>
              <a:latin typeface="+mj-lt"/>
            </a:endParaRPr>
          </a:p>
        </p:txBody>
      </p:sp>
      <p:pic>
        <p:nvPicPr>
          <p:cNvPr id="4" name="Picture 3">
            <a:extLst>
              <a:ext uri="{FF2B5EF4-FFF2-40B4-BE49-F238E27FC236}">
                <a16:creationId xmlns:a16="http://schemas.microsoft.com/office/drawing/2014/main" id="{10A251EF-8F0D-41F5-A32B-607EC9253E65}"/>
              </a:ext>
            </a:extLst>
          </p:cNvPr>
          <p:cNvPicPr>
            <a:picLocks noChangeAspect="1"/>
          </p:cNvPicPr>
          <p:nvPr/>
        </p:nvPicPr>
        <p:blipFill>
          <a:blip r:embed="rId2"/>
          <a:stretch>
            <a:fillRect/>
          </a:stretch>
        </p:blipFill>
        <p:spPr>
          <a:xfrm>
            <a:off x="3608780" y="3356396"/>
            <a:ext cx="2066925" cy="714375"/>
          </a:xfrm>
          <a:prstGeom prst="rect">
            <a:avLst/>
          </a:prstGeom>
        </p:spPr>
      </p:pic>
      <p:pic>
        <p:nvPicPr>
          <p:cNvPr id="5" name="Picture 4">
            <a:extLst>
              <a:ext uri="{FF2B5EF4-FFF2-40B4-BE49-F238E27FC236}">
                <a16:creationId xmlns:a16="http://schemas.microsoft.com/office/drawing/2014/main" id="{3F1B8FC0-90F7-4CE2-88B3-EB58D513B0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9185" y="5185838"/>
            <a:ext cx="3002319" cy="1881366"/>
          </a:xfrm>
          <a:prstGeom prst="rect">
            <a:avLst/>
          </a:prstGeom>
        </p:spPr>
      </p:pic>
      <p:pic>
        <p:nvPicPr>
          <p:cNvPr id="6" name="Picture 5">
            <a:extLst>
              <a:ext uri="{FF2B5EF4-FFF2-40B4-BE49-F238E27FC236}">
                <a16:creationId xmlns:a16="http://schemas.microsoft.com/office/drawing/2014/main" id="{2E51A957-9A5D-428A-972E-07EBDD9CB8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96" y="6344580"/>
            <a:ext cx="1524132" cy="798645"/>
          </a:xfrm>
          <a:prstGeom prst="rect">
            <a:avLst/>
          </a:prstGeom>
        </p:spPr>
      </p:pic>
      <p:pic>
        <p:nvPicPr>
          <p:cNvPr id="7" name="Picture 6">
            <a:extLst>
              <a:ext uri="{FF2B5EF4-FFF2-40B4-BE49-F238E27FC236}">
                <a16:creationId xmlns:a16="http://schemas.microsoft.com/office/drawing/2014/main" id="{B2DC9F3E-75AC-43C8-8040-09AC3DE906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64161" y="6673793"/>
            <a:ext cx="1371719" cy="938865"/>
          </a:xfrm>
          <a:prstGeom prst="rect">
            <a:avLst/>
          </a:prstGeom>
        </p:spPr>
      </p:pic>
    </p:spTree>
    <p:extLst>
      <p:ext uri="{BB962C8B-B14F-4D97-AF65-F5344CB8AC3E}">
        <p14:creationId xmlns:p14="http://schemas.microsoft.com/office/powerpoint/2010/main" val="307795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281" name="Google Shape;281;p17"/>
          <p:cNvSpPr/>
          <p:nvPr/>
        </p:nvSpPr>
        <p:spPr>
          <a:xfrm>
            <a:off x="180718" y="7108586"/>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17"/>
          <p:cNvSpPr/>
          <p:nvPr/>
        </p:nvSpPr>
        <p:spPr>
          <a:xfrm>
            <a:off x="7848600" y="6097331"/>
            <a:ext cx="1295400" cy="89706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17"/>
          <p:cNvSpPr/>
          <p:nvPr/>
        </p:nvSpPr>
        <p:spPr>
          <a:xfrm>
            <a:off x="7604759" y="0"/>
            <a:ext cx="928116" cy="1626108"/>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17"/>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17428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17"/>
          <p:cNvSpPr txBox="1">
            <a:spLocks noGrp="1"/>
          </p:cNvSpPr>
          <p:nvPr>
            <p:ph type="title"/>
          </p:nvPr>
        </p:nvSpPr>
        <p:spPr>
          <a:xfrm>
            <a:off x="1124813" y="323850"/>
            <a:ext cx="6894372" cy="1002030"/>
          </a:xfrm>
          <a:prstGeom prst="rect">
            <a:avLst/>
          </a:prstGeom>
          <a:noFill/>
          <a:ln>
            <a:noFill/>
          </a:ln>
        </p:spPr>
        <p:txBody>
          <a:bodyPr spcFirstLastPara="1" wrap="square" lIns="0" tIns="12700" rIns="0" bIns="0" anchor="t" anchorCtr="0">
            <a:spAutoFit/>
          </a:bodyPr>
          <a:lstStyle/>
          <a:p>
            <a:pPr marL="831850" marR="5080" lvl="0" indent="-831850" algn="l" rtl="0">
              <a:lnSpc>
                <a:spcPct val="100000"/>
              </a:lnSpc>
              <a:spcBef>
                <a:spcPts val="0"/>
              </a:spcBef>
              <a:spcAft>
                <a:spcPts val="0"/>
              </a:spcAft>
              <a:buSzPts val="1400"/>
              <a:buNone/>
            </a:pPr>
            <a:r>
              <a:rPr lang="en-GB"/>
              <a:t>We support learning at home in a  variety of different ways</a:t>
            </a:r>
            <a:endParaRPr/>
          </a:p>
        </p:txBody>
      </p:sp>
      <p:sp>
        <p:nvSpPr>
          <p:cNvPr id="286" name="Google Shape;286;p17"/>
          <p:cNvSpPr txBox="1"/>
          <p:nvPr/>
        </p:nvSpPr>
        <p:spPr>
          <a:xfrm>
            <a:off x="483921" y="1531567"/>
            <a:ext cx="8479500" cy="592789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chemeClr val="dk1"/>
                </a:solidFill>
                <a:latin typeface="Arial"/>
                <a:ea typeface="Arial"/>
                <a:cs typeface="Arial"/>
                <a:sym typeface="Arial"/>
              </a:rPr>
              <a:t>Look out for:</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20"/>
              </a:spcBef>
              <a:spcAft>
                <a:spcPts val="0"/>
              </a:spcAft>
              <a:buClr>
                <a:srgbClr val="000000"/>
              </a:buClr>
              <a:buSzPts val="2900"/>
              <a:buFont typeface="Arial"/>
              <a:buNone/>
            </a:pPr>
            <a:endParaRPr sz="2900" b="0" i="0" u="none" strike="noStrike" cap="none" dirty="0">
              <a:solidFill>
                <a:schemeClr val="dk1"/>
              </a:solidFill>
              <a:latin typeface="Arial"/>
              <a:ea typeface="Arial"/>
              <a:cs typeface="Arial"/>
              <a:sym typeface="Arial"/>
            </a:endParaRPr>
          </a:p>
          <a:p>
            <a:pPr marL="355600" marR="0" lvl="0" indent="-342900" algn="l" rtl="0">
              <a:lnSpc>
                <a:spcPct val="100000"/>
              </a:lnSpc>
              <a:spcBef>
                <a:spcPts val="5"/>
              </a:spcBef>
              <a:spcAft>
                <a:spcPts val="0"/>
              </a:spcAft>
              <a:buClr>
                <a:srgbClr val="17428A"/>
              </a:buClr>
              <a:buSzPts val="3200"/>
              <a:buFont typeface="Arial"/>
              <a:buChar char="•"/>
            </a:pPr>
            <a:r>
              <a:rPr lang="en-GB" sz="3200" b="0" i="0" u="none" strike="noStrike" cap="none" dirty="0">
                <a:solidFill>
                  <a:schemeClr val="dk1"/>
                </a:solidFill>
                <a:latin typeface="Arial"/>
                <a:ea typeface="Arial"/>
                <a:cs typeface="Arial"/>
                <a:sym typeface="Arial"/>
              </a:rPr>
              <a:t>Parent  meetings</a:t>
            </a:r>
            <a:endParaRPr sz="3200" b="0" i="0" u="none" strike="noStrike" cap="none" dirty="0">
              <a:solidFill>
                <a:schemeClr val="dk1"/>
              </a:solidFill>
              <a:latin typeface="Arial"/>
              <a:ea typeface="Arial"/>
              <a:cs typeface="Arial"/>
              <a:sym typeface="Arial"/>
            </a:endParaRPr>
          </a:p>
          <a:p>
            <a:pPr marL="355600" marR="193675" lvl="0" indent="-342900" algn="l" rtl="0">
              <a:lnSpc>
                <a:spcPct val="100000"/>
              </a:lnSpc>
              <a:spcBef>
                <a:spcPts val="484"/>
              </a:spcBef>
              <a:spcAft>
                <a:spcPts val="0"/>
              </a:spcAft>
              <a:buClr>
                <a:srgbClr val="17428A"/>
              </a:buClr>
              <a:buSzPts val="3200"/>
              <a:buFont typeface="Arial"/>
              <a:buChar char="•"/>
            </a:pPr>
            <a:r>
              <a:rPr lang="en-GB" sz="3200" b="0" i="0" u="none" strike="noStrike" cap="none" dirty="0">
                <a:solidFill>
                  <a:schemeClr val="dk1"/>
                </a:solidFill>
                <a:latin typeface="Arial"/>
                <a:ea typeface="Arial"/>
                <a:cs typeface="Arial"/>
                <a:sym typeface="Arial"/>
              </a:rPr>
              <a:t>Information and tips in the blog</a:t>
            </a:r>
            <a:endParaRPr sz="3200" b="0" i="0" u="none" strike="noStrike" cap="none" dirty="0">
              <a:solidFill>
                <a:schemeClr val="dk1"/>
              </a:solidFill>
              <a:latin typeface="Arial"/>
              <a:ea typeface="Arial"/>
              <a:cs typeface="Arial"/>
              <a:sym typeface="Arial"/>
            </a:endParaRPr>
          </a:p>
          <a:p>
            <a:pPr marL="457200" marR="193675" lvl="0" indent="0" algn="l" rtl="0">
              <a:lnSpc>
                <a:spcPct val="100000"/>
              </a:lnSpc>
              <a:spcBef>
                <a:spcPts val="484"/>
              </a:spcBef>
              <a:spcAft>
                <a:spcPts val="0"/>
              </a:spcAft>
              <a:buNone/>
            </a:pPr>
            <a:r>
              <a:rPr lang="en-GB" sz="3200" dirty="0">
                <a:solidFill>
                  <a:schemeClr val="dk1"/>
                </a:solidFill>
              </a:rPr>
              <a:t>and </a:t>
            </a:r>
            <a:r>
              <a:rPr lang="en-GB" sz="3200" b="0" i="0" u="none" strike="noStrike" cap="none" dirty="0">
                <a:solidFill>
                  <a:schemeClr val="dk1"/>
                </a:solidFill>
                <a:latin typeface="Arial"/>
                <a:ea typeface="Arial"/>
                <a:cs typeface="Arial"/>
                <a:sym typeface="Arial"/>
              </a:rPr>
              <a:t>on the  school website.</a:t>
            </a:r>
            <a:endParaRPr sz="3200" b="0" i="0" u="none" strike="noStrike" cap="none" dirty="0">
              <a:solidFill>
                <a:schemeClr val="dk1"/>
              </a:solidFill>
              <a:latin typeface="Arial"/>
              <a:ea typeface="Arial"/>
              <a:cs typeface="Arial"/>
              <a:sym typeface="Arial"/>
            </a:endParaRPr>
          </a:p>
          <a:p>
            <a:pPr marL="355600" marR="193675" lvl="0" indent="-342900" algn="l" rtl="0">
              <a:lnSpc>
                <a:spcPct val="100000"/>
              </a:lnSpc>
              <a:spcBef>
                <a:spcPts val="484"/>
              </a:spcBef>
              <a:spcAft>
                <a:spcPts val="0"/>
              </a:spcAft>
              <a:buClr>
                <a:srgbClr val="17428A"/>
              </a:buClr>
              <a:buSzPts val="3200"/>
              <a:buFont typeface="Arial"/>
              <a:buChar char="•"/>
            </a:pPr>
            <a:r>
              <a:rPr lang="en-GB" sz="3200" b="0" i="0" u="none" strike="noStrike" cap="none" dirty="0">
                <a:solidFill>
                  <a:schemeClr val="dk1"/>
                </a:solidFill>
                <a:latin typeface="Arial"/>
                <a:ea typeface="Arial"/>
                <a:cs typeface="Arial"/>
                <a:sym typeface="Arial"/>
              </a:rPr>
              <a:t>Reading books -</a:t>
            </a:r>
            <a:r>
              <a:rPr lang="en-GB" sz="3200" dirty="0">
                <a:solidFill>
                  <a:schemeClr val="dk1"/>
                </a:solidFill>
              </a:rPr>
              <a:t> stories that your child will select  weekly from the school library;</a:t>
            </a:r>
          </a:p>
          <a:p>
            <a:pPr marL="12700" marR="193675" lvl="0" algn="l" rtl="0">
              <a:lnSpc>
                <a:spcPct val="100000"/>
              </a:lnSpc>
              <a:spcBef>
                <a:spcPts val="484"/>
              </a:spcBef>
              <a:spcAft>
                <a:spcPts val="0"/>
              </a:spcAft>
              <a:buClr>
                <a:srgbClr val="17428A"/>
              </a:buClr>
              <a:buSzPts val="3200"/>
            </a:pPr>
            <a:endParaRPr lang="en-GB" sz="3200" b="0" i="0" u="none" strike="noStrike" cap="none" dirty="0">
              <a:solidFill>
                <a:schemeClr val="dk1"/>
              </a:solidFill>
              <a:latin typeface="Arial"/>
              <a:ea typeface="Arial"/>
              <a:cs typeface="Arial"/>
              <a:sym typeface="Arial"/>
            </a:endParaRPr>
          </a:p>
          <a:p>
            <a:pPr marL="12700" marR="193675" lvl="0" algn="l" rtl="0">
              <a:lnSpc>
                <a:spcPct val="100000"/>
              </a:lnSpc>
              <a:spcBef>
                <a:spcPts val="484"/>
              </a:spcBef>
              <a:spcAft>
                <a:spcPts val="0"/>
              </a:spcAft>
              <a:buClr>
                <a:srgbClr val="17428A"/>
              </a:buClr>
              <a:buSzPts val="3200"/>
            </a:pPr>
            <a:endParaRPr lang="en-GB" sz="3200" dirty="0">
              <a:solidFill>
                <a:schemeClr val="dk1"/>
              </a:solidFill>
            </a:endParaRPr>
          </a:p>
          <a:p>
            <a:pPr marL="12700" marR="193675" lvl="0" algn="l" rtl="0">
              <a:lnSpc>
                <a:spcPct val="100000"/>
              </a:lnSpc>
              <a:spcBef>
                <a:spcPts val="484"/>
              </a:spcBef>
              <a:spcAft>
                <a:spcPts val="0"/>
              </a:spcAft>
              <a:buClr>
                <a:srgbClr val="17428A"/>
              </a:buClr>
              <a:buSzPts val="3200"/>
            </a:pPr>
            <a:endParaRPr lang="en-GB" sz="3200" dirty="0">
              <a:solidFill>
                <a:schemeClr val="dk1"/>
              </a:solidFill>
            </a:endParaRPr>
          </a:p>
          <a:p>
            <a:pPr marL="355600" marR="193675" lvl="0" indent="-342900" algn="l" rtl="0">
              <a:lnSpc>
                <a:spcPct val="100000"/>
              </a:lnSpc>
              <a:spcBef>
                <a:spcPts val="484"/>
              </a:spcBef>
              <a:spcAft>
                <a:spcPts val="0"/>
              </a:spcAft>
              <a:buClr>
                <a:srgbClr val="17428A"/>
              </a:buClr>
              <a:buSzPts val="3200"/>
              <a:buFont typeface="Arial"/>
              <a:buChar char="•"/>
            </a:pPr>
            <a:endParaRPr sz="1400" b="0" i="0" u="none" strike="noStrike" cap="none" dirty="0">
              <a:solidFill>
                <a:srgbClr val="000000"/>
              </a:solidFill>
              <a:latin typeface="Arial"/>
              <a:ea typeface="Arial"/>
              <a:cs typeface="Arial"/>
              <a:sym typeface="Arial"/>
            </a:endParaRPr>
          </a:p>
          <a:p>
            <a:pPr marL="12700" marR="193675" lvl="0" algn="l" rtl="0">
              <a:lnSpc>
                <a:spcPct val="100000"/>
              </a:lnSpc>
              <a:spcBef>
                <a:spcPts val="484"/>
              </a:spcBef>
              <a:spcAft>
                <a:spcPts val="0"/>
              </a:spcAft>
              <a:buClr>
                <a:srgbClr val="17428A"/>
              </a:buClr>
              <a:buSzPts val="3200"/>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292" name="Google Shape;292;p18"/>
          <p:cNvSpPr/>
          <p:nvPr/>
        </p:nvSpPr>
        <p:spPr>
          <a:xfrm>
            <a:off x="0" y="6166801"/>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18"/>
          <p:cNvSpPr/>
          <p:nvPr/>
        </p:nvSpPr>
        <p:spPr>
          <a:xfrm>
            <a:off x="7679435" y="5809504"/>
            <a:ext cx="1457504" cy="1092616"/>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p18"/>
          <p:cNvSpPr/>
          <p:nvPr/>
        </p:nvSpPr>
        <p:spPr>
          <a:xfrm>
            <a:off x="7679435" y="67056"/>
            <a:ext cx="847344" cy="1484376"/>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p18"/>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18"/>
          <p:cNvSpPr txBox="1">
            <a:spLocks noGrp="1"/>
          </p:cNvSpPr>
          <p:nvPr>
            <p:ph type="title"/>
          </p:nvPr>
        </p:nvSpPr>
        <p:spPr>
          <a:xfrm>
            <a:off x="935837" y="547242"/>
            <a:ext cx="62992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3600">
                <a:solidFill>
                  <a:srgbClr val="E18600"/>
                </a:solidFill>
              </a:rPr>
              <a:t>How we communicate with you</a:t>
            </a:r>
            <a:endParaRPr sz="3600"/>
          </a:p>
        </p:txBody>
      </p:sp>
      <p:sp>
        <p:nvSpPr>
          <p:cNvPr id="297" name="Google Shape;297;p18"/>
          <p:cNvSpPr txBox="1"/>
          <p:nvPr/>
        </p:nvSpPr>
        <p:spPr>
          <a:xfrm>
            <a:off x="521206" y="1535409"/>
            <a:ext cx="7956300" cy="3705620"/>
          </a:xfrm>
          <a:prstGeom prst="rect">
            <a:avLst/>
          </a:prstGeom>
          <a:noFill/>
          <a:ln>
            <a:noFill/>
          </a:ln>
        </p:spPr>
        <p:txBody>
          <a:bodyPr spcFirstLastPara="1" wrap="square" lIns="0" tIns="13325" rIns="0" bIns="0" anchor="t" anchorCtr="0">
            <a:spAutoFit/>
          </a:bodyPr>
          <a:lstStyle/>
          <a:p>
            <a:pPr marL="12700" marR="0" lvl="0" indent="0" algn="l" rtl="0">
              <a:lnSpc>
                <a:spcPct val="114058"/>
              </a:lnSpc>
              <a:spcBef>
                <a:spcPts val="0"/>
              </a:spcBef>
              <a:spcAft>
                <a:spcPts val="0"/>
              </a:spcAft>
              <a:buClr>
                <a:srgbClr val="000000"/>
              </a:buClr>
              <a:buSzPts val="1700"/>
              <a:buFont typeface="Arial"/>
              <a:buNone/>
            </a:pPr>
            <a:r>
              <a:rPr lang="en-GB" sz="1700" b="0" i="0" u="none" strike="noStrike" cap="none" dirty="0">
                <a:solidFill>
                  <a:schemeClr val="dk1"/>
                </a:solidFill>
                <a:latin typeface="Arial"/>
                <a:ea typeface="Arial"/>
                <a:cs typeface="Arial"/>
                <a:sym typeface="Arial"/>
              </a:rPr>
              <a:t>Communication is so important. It plays a huge role in ensuring that you are</a:t>
            </a:r>
            <a:endParaRPr sz="1400" b="0" i="0" u="none" strike="noStrike" cap="none" dirty="0">
              <a:solidFill>
                <a:srgbClr val="000000"/>
              </a:solidFill>
              <a:latin typeface="Arial"/>
              <a:ea typeface="Arial"/>
              <a:cs typeface="Arial"/>
              <a:sym typeface="Arial"/>
            </a:endParaRPr>
          </a:p>
          <a:p>
            <a:pPr marL="12700" marR="0" lvl="0" indent="0" algn="l" rtl="0">
              <a:lnSpc>
                <a:spcPct val="114058"/>
              </a:lnSpc>
              <a:spcBef>
                <a:spcPts val="0"/>
              </a:spcBef>
              <a:spcAft>
                <a:spcPts val="0"/>
              </a:spcAft>
              <a:buClr>
                <a:srgbClr val="000000"/>
              </a:buClr>
              <a:buSzPts val="1700"/>
              <a:buFont typeface="Arial"/>
              <a:buNone/>
            </a:pPr>
            <a:r>
              <a:rPr lang="en-GB" sz="1700" b="0" i="0" u="none" strike="noStrike" cap="none" dirty="0">
                <a:solidFill>
                  <a:schemeClr val="dk1"/>
                </a:solidFill>
                <a:latin typeface="Arial"/>
                <a:ea typeface="Arial"/>
                <a:cs typeface="Arial"/>
                <a:sym typeface="Arial"/>
              </a:rPr>
              <a:t>regularly sharing information with us to best support your child.</a:t>
            </a:r>
            <a:endParaRPr sz="1400" b="0" i="0" u="none" strike="noStrike" cap="none" dirty="0">
              <a:solidFill>
                <a:srgbClr val="000000"/>
              </a:solidFill>
              <a:latin typeface="Arial"/>
              <a:ea typeface="Arial"/>
              <a:cs typeface="Arial"/>
              <a:sym typeface="Arial"/>
            </a:endParaRPr>
          </a:p>
          <a:p>
            <a:pPr marL="12700" marR="0" lvl="0" indent="0" algn="l" rtl="0">
              <a:lnSpc>
                <a:spcPct val="100000"/>
              </a:lnSpc>
              <a:spcBef>
                <a:spcPts val="204"/>
              </a:spcBef>
              <a:spcAft>
                <a:spcPts val="0"/>
              </a:spcAft>
              <a:buClr>
                <a:srgbClr val="000000"/>
              </a:buClr>
              <a:buSzPts val="1700"/>
              <a:buFont typeface="Arial"/>
              <a:buNone/>
            </a:pPr>
            <a:r>
              <a:rPr lang="en-GB" sz="1700" b="0" i="0" u="none" strike="noStrike" cap="none" dirty="0">
                <a:solidFill>
                  <a:schemeClr val="dk1"/>
                </a:solidFill>
                <a:latin typeface="Arial"/>
                <a:ea typeface="Arial"/>
                <a:cs typeface="Arial"/>
                <a:sym typeface="Arial"/>
              </a:rPr>
              <a:t>We do this by…</a:t>
            </a:r>
            <a:endParaRPr sz="1700" b="0" i="0" u="none" strike="noStrike" cap="none" dirty="0">
              <a:solidFill>
                <a:schemeClr val="dk1"/>
              </a:solidFill>
              <a:latin typeface="Arial"/>
              <a:ea typeface="Arial"/>
              <a:cs typeface="Arial"/>
              <a:sym typeface="Arial"/>
            </a:endParaRPr>
          </a:p>
          <a:p>
            <a:pPr marL="0" marR="0" lvl="0" indent="0" algn="l" rtl="0">
              <a:lnSpc>
                <a:spcPct val="100000"/>
              </a:lnSpc>
              <a:spcBef>
                <a:spcPts val="15"/>
              </a:spcBef>
              <a:spcAft>
                <a:spcPts val="0"/>
              </a:spcAft>
              <a:buClr>
                <a:srgbClr val="000000"/>
              </a:buClr>
              <a:buSzPts val="2100"/>
              <a:buFont typeface="Arial"/>
              <a:buNone/>
            </a:pPr>
            <a:endParaRPr sz="2100" b="0" i="0" u="none" strike="noStrike" cap="none" dirty="0">
              <a:solidFill>
                <a:schemeClr val="dk1"/>
              </a:solidFill>
              <a:latin typeface="Arial"/>
              <a:ea typeface="Arial"/>
              <a:cs typeface="Arial"/>
              <a:sym typeface="Arial"/>
            </a:endParaRPr>
          </a:p>
          <a:p>
            <a:pPr marL="355600" marR="0" lvl="0" indent="-342900" algn="l" rtl="0">
              <a:lnSpc>
                <a:spcPct val="100000"/>
              </a:lnSpc>
              <a:spcBef>
                <a:spcPts val="0"/>
              </a:spcBef>
              <a:spcAft>
                <a:spcPts val="0"/>
              </a:spcAft>
              <a:buClr>
                <a:srgbClr val="E18600"/>
              </a:buClr>
              <a:buSzPts val="1500"/>
              <a:buFont typeface="Arial"/>
              <a:buChar char="•"/>
            </a:pPr>
            <a:r>
              <a:rPr lang="en-GB" sz="1500" b="0" i="0" u="none" strike="noStrike" cap="none" dirty="0">
                <a:solidFill>
                  <a:schemeClr val="dk1"/>
                </a:solidFill>
                <a:latin typeface="Arial"/>
                <a:ea typeface="Arial"/>
                <a:cs typeface="Arial"/>
                <a:sym typeface="Arial"/>
              </a:rPr>
              <a:t>Daily chats at drop off and pick up time</a:t>
            </a:r>
            <a:endParaRPr sz="1500" b="0" i="0" u="none" strike="noStrike" cap="none" dirty="0">
              <a:solidFill>
                <a:schemeClr val="dk1"/>
              </a:solidFill>
              <a:latin typeface="Arial"/>
              <a:ea typeface="Arial"/>
              <a:cs typeface="Arial"/>
              <a:sym typeface="Arial"/>
            </a:endParaRPr>
          </a:p>
          <a:p>
            <a:pPr marL="355600" marR="0" lvl="0" indent="-342900" algn="l" rtl="0">
              <a:lnSpc>
                <a:spcPct val="100000"/>
              </a:lnSpc>
              <a:spcBef>
                <a:spcPts val="180"/>
              </a:spcBef>
              <a:spcAft>
                <a:spcPts val="0"/>
              </a:spcAft>
              <a:buClr>
                <a:srgbClr val="E18600"/>
              </a:buClr>
              <a:buSzPts val="1500"/>
              <a:buFont typeface="Arial"/>
              <a:buChar char="•"/>
            </a:pPr>
            <a:r>
              <a:rPr lang="en-GB" sz="1500" b="0" i="0" u="none" strike="noStrike" cap="none" dirty="0">
                <a:solidFill>
                  <a:schemeClr val="dk1"/>
                </a:solidFill>
                <a:latin typeface="Arial"/>
                <a:ea typeface="Arial"/>
                <a:cs typeface="Arial"/>
                <a:sym typeface="Arial"/>
              </a:rPr>
              <a:t>Termly parent meetings</a:t>
            </a:r>
            <a:endParaRPr sz="1400" b="0" i="0" u="none" strike="noStrike" cap="none" dirty="0">
              <a:solidFill>
                <a:srgbClr val="000000"/>
              </a:solidFill>
              <a:latin typeface="Arial"/>
              <a:ea typeface="Arial"/>
              <a:cs typeface="Arial"/>
              <a:sym typeface="Arial"/>
            </a:endParaRPr>
          </a:p>
          <a:p>
            <a:pPr marL="355600" marR="0" lvl="0" indent="-342900" algn="l" rtl="0">
              <a:lnSpc>
                <a:spcPct val="100000"/>
              </a:lnSpc>
              <a:spcBef>
                <a:spcPts val="185"/>
              </a:spcBef>
              <a:spcAft>
                <a:spcPts val="0"/>
              </a:spcAft>
              <a:buClr>
                <a:srgbClr val="E18600"/>
              </a:buClr>
              <a:buSzPts val="1500"/>
              <a:buFont typeface="Arial"/>
              <a:buChar char="•"/>
            </a:pPr>
            <a:r>
              <a:rPr lang="en-GB" sz="1500" dirty="0">
                <a:solidFill>
                  <a:schemeClr val="dk1"/>
                </a:solidFill>
              </a:rPr>
              <a:t>Blog</a:t>
            </a:r>
            <a:endParaRPr sz="1500" b="0" i="0" u="none" strike="noStrike" cap="none" dirty="0">
              <a:solidFill>
                <a:schemeClr val="dk1"/>
              </a:solidFill>
              <a:latin typeface="Arial"/>
              <a:ea typeface="Arial"/>
              <a:cs typeface="Arial"/>
              <a:sym typeface="Arial"/>
            </a:endParaRPr>
          </a:p>
          <a:p>
            <a:pPr marL="355600" marR="0" lvl="0" indent="-342900" algn="l" rtl="0">
              <a:lnSpc>
                <a:spcPct val="100000"/>
              </a:lnSpc>
              <a:spcBef>
                <a:spcPts val="180"/>
              </a:spcBef>
              <a:spcAft>
                <a:spcPts val="0"/>
              </a:spcAft>
              <a:buClr>
                <a:srgbClr val="E18600"/>
              </a:buClr>
              <a:buSzPts val="1500"/>
              <a:buFont typeface="Arial"/>
              <a:buChar char="•"/>
            </a:pPr>
            <a:r>
              <a:rPr lang="en-GB" sz="1500" b="0" i="0" u="none" strike="noStrike" cap="none" dirty="0">
                <a:solidFill>
                  <a:schemeClr val="dk1"/>
                </a:solidFill>
                <a:latin typeface="Arial"/>
                <a:ea typeface="Arial"/>
                <a:cs typeface="Arial"/>
                <a:sym typeface="Arial"/>
              </a:rPr>
              <a:t>Tapestry </a:t>
            </a:r>
          </a:p>
          <a:p>
            <a:pPr marL="355600" marR="0" lvl="0" indent="-342900" algn="l" rtl="0">
              <a:lnSpc>
                <a:spcPct val="100000"/>
              </a:lnSpc>
              <a:spcBef>
                <a:spcPts val="180"/>
              </a:spcBef>
              <a:spcAft>
                <a:spcPts val="0"/>
              </a:spcAft>
              <a:buClr>
                <a:srgbClr val="E18600"/>
              </a:buClr>
              <a:buSzPts val="1500"/>
              <a:buFont typeface="Arial"/>
              <a:buChar char="•"/>
            </a:pPr>
            <a:r>
              <a:rPr lang="en-GB" sz="1500" b="0" i="0" u="none" strike="noStrike" cap="none" dirty="0">
                <a:solidFill>
                  <a:schemeClr val="dk1"/>
                </a:solidFill>
                <a:latin typeface="Arial"/>
                <a:ea typeface="Arial"/>
                <a:cs typeface="Arial"/>
                <a:sym typeface="Arial"/>
              </a:rPr>
              <a:t>Arbor App</a:t>
            </a:r>
            <a:endParaRPr sz="1500" b="0" i="0" u="none" strike="noStrike" cap="none" dirty="0">
              <a:solidFill>
                <a:schemeClr val="dk1"/>
              </a:solidFill>
              <a:latin typeface="Arial"/>
              <a:ea typeface="Arial"/>
              <a:cs typeface="Arial"/>
              <a:sym typeface="Arial"/>
            </a:endParaRPr>
          </a:p>
          <a:p>
            <a:pPr marL="355600" marR="0" lvl="0" indent="-342900" algn="l" rtl="0">
              <a:lnSpc>
                <a:spcPct val="100000"/>
              </a:lnSpc>
              <a:spcBef>
                <a:spcPts val="180"/>
              </a:spcBef>
              <a:spcAft>
                <a:spcPts val="0"/>
              </a:spcAft>
              <a:buClr>
                <a:srgbClr val="E18600"/>
              </a:buClr>
              <a:buSzPts val="1500"/>
              <a:buFont typeface="Arial"/>
              <a:buChar char="•"/>
            </a:pPr>
            <a:r>
              <a:rPr lang="en-GB" sz="1500" b="0" i="0" u="none" strike="noStrike" cap="none" dirty="0">
                <a:solidFill>
                  <a:schemeClr val="dk1"/>
                </a:solidFill>
                <a:latin typeface="Arial"/>
                <a:ea typeface="Arial"/>
                <a:cs typeface="Arial"/>
                <a:sym typeface="Arial"/>
              </a:rPr>
              <a:t>Medical Tracker</a:t>
            </a:r>
            <a:endParaRPr sz="1500" b="0" i="0" u="none" strike="noStrike" cap="none" dirty="0">
              <a:solidFill>
                <a:schemeClr val="dk1"/>
              </a:solidFill>
              <a:latin typeface="Arial"/>
              <a:ea typeface="Arial"/>
              <a:cs typeface="Arial"/>
              <a:sym typeface="Arial"/>
            </a:endParaRPr>
          </a:p>
          <a:p>
            <a:pPr marL="355600" marR="0" lvl="0" indent="-342900" algn="l" rtl="0">
              <a:lnSpc>
                <a:spcPct val="100000"/>
              </a:lnSpc>
              <a:spcBef>
                <a:spcPts val="180"/>
              </a:spcBef>
              <a:spcAft>
                <a:spcPts val="0"/>
              </a:spcAft>
              <a:buClr>
                <a:srgbClr val="E18600"/>
              </a:buClr>
              <a:buSzPts val="1500"/>
              <a:buFont typeface="Arial"/>
              <a:buChar char="•"/>
            </a:pPr>
            <a:r>
              <a:rPr lang="en-GB" sz="1500" b="0" i="0" u="none" strike="noStrike" cap="none" dirty="0">
                <a:solidFill>
                  <a:schemeClr val="dk1"/>
                </a:solidFill>
                <a:latin typeface="Arial"/>
                <a:ea typeface="Arial"/>
                <a:cs typeface="Arial"/>
                <a:sym typeface="Arial"/>
              </a:rPr>
              <a:t>Social Media:</a:t>
            </a:r>
            <a:endParaRPr sz="1500" b="0" i="1" strike="noStrike" cap="none" dirty="0">
              <a:solidFill>
                <a:schemeClr val="dk1"/>
              </a:solidFill>
              <a:latin typeface="Arial"/>
              <a:ea typeface="Arial"/>
              <a:cs typeface="Arial"/>
              <a:sym typeface="Arial"/>
            </a:endParaRPr>
          </a:p>
          <a:p>
            <a:pPr marL="355600" marR="0" lvl="0" indent="-342900" algn="l" rtl="0">
              <a:lnSpc>
                <a:spcPct val="100000"/>
              </a:lnSpc>
              <a:spcBef>
                <a:spcPts val="180"/>
              </a:spcBef>
              <a:spcAft>
                <a:spcPts val="0"/>
              </a:spcAft>
              <a:buClr>
                <a:srgbClr val="E18600"/>
              </a:buClr>
              <a:buSzPts val="1500"/>
              <a:buFont typeface="Arial"/>
              <a:buChar char="•"/>
            </a:pPr>
            <a:r>
              <a:rPr lang="en-GB" sz="1500" b="0" i="0" u="none" strike="noStrike" cap="none" dirty="0">
                <a:solidFill>
                  <a:schemeClr val="dk1"/>
                </a:solidFill>
                <a:latin typeface="Arial"/>
                <a:ea typeface="Arial"/>
                <a:cs typeface="Arial"/>
                <a:sym typeface="Arial"/>
              </a:rPr>
              <a:t>School Website</a:t>
            </a:r>
            <a:r>
              <a:rPr lang="en-GB" sz="1500" b="0" i="0" u="none" strike="noStrike" cap="none" dirty="0">
                <a:solidFill>
                  <a:srgbClr val="1A2856"/>
                </a:solidFill>
                <a:latin typeface="Arial"/>
                <a:ea typeface="Arial"/>
                <a:cs typeface="Arial"/>
                <a:sym typeface="Arial"/>
              </a:rPr>
              <a:t> </a:t>
            </a:r>
            <a:r>
              <a:rPr lang="en-GB" sz="1500" b="0" i="0" u="sng" strike="noStrike" cap="none" dirty="0">
                <a:solidFill>
                  <a:srgbClr val="1A2856"/>
                </a:solidFill>
                <a:latin typeface="Arial"/>
                <a:ea typeface="Arial"/>
                <a:cs typeface="Arial"/>
                <a:sym typeface="Arial"/>
                <a:hlinkClick r:id="rId6">
                  <a:extLst>
                    <a:ext uri="{A12FA001-AC4F-418D-AE19-62706E023703}">
                      <ahyp:hlinkClr xmlns:ahyp="http://schemas.microsoft.com/office/drawing/2018/hyperlinkcolor" val="tx"/>
                    </a:ext>
                  </a:extLst>
                </a:hlinkClick>
              </a:rPr>
              <a:t>https://parkside.herts.sch.uk/</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5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1CC873A9-EE16-4A92-A8DC-979EDA1F48EE}"/>
              </a:ext>
            </a:extLst>
          </p:cNvPr>
          <p:cNvPicPr>
            <a:picLocks noChangeAspect="1"/>
          </p:cNvPicPr>
          <p:nvPr/>
        </p:nvPicPr>
        <p:blipFill>
          <a:blip r:embed="rId7"/>
          <a:stretch>
            <a:fillRect/>
          </a:stretch>
        </p:blipFill>
        <p:spPr>
          <a:xfrm>
            <a:off x="6383654" y="2444567"/>
            <a:ext cx="2143125" cy="2143125"/>
          </a:xfrm>
          <a:prstGeom prst="rect">
            <a:avLst/>
          </a:prstGeom>
        </p:spPr>
      </p:pic>
      <p:pic>
        <p:nvPicPr>
          <p:cNvPr id="3" name="Picture 2">
            <a:extLst>
              <a:ext uri="{FF2B5EF4-FFF2-40B4-BE49-F238E27FC236}">
                <a16:creationId xmlns:a16="http://schemas.microsoft.com/office/drawing/2014/main" id="{67C2D7CD-4F2B-4398-AF15-C9A646649E8F}"/>
              </a:ext>
            </a:extLst>
          </p:cNvPr>
          <p:cNvPicPr>
            <a:picLocks noChangeAspect="1"/>
          </p:cNvPicPr>
          <p:nvPr/>
        </p:nvPicPr>
        <p:blipFill>
          <a:blip r:embed="rId8"/>
          <a:stretch>
            <a:fillRect/>
          </a:stretch>
        </p:blipFill>
        <p:spPr>
          <a:xfrm>
            <a:off x="2856864" y="5241029"/>
            <a:ext cx="3162300" cy="1447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57" name="Google Shape;57;p2"/>
          <p:cNvSpPr/>
          <p:nvPr/>
        </p:nvSpPr>
        <p:spPr>
          <a:xfrm>
            <a:off x="0" y="6075848"/>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2"/>
          <p:cNvSpPr/>
          <p:nvPr/>
        </p:nvSpPr>
        <p:spPr>
          <a:xfrm>
            <a:off x="7399300" y="5565307"/>
            <a:ext cx="1758696" cy="130911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2"/>
          <p:cNvSpPr/>
          <p:nvPr/>
        </p:nvSpPr>
        <p:spPr>
          <a:xfrm>
            <a:off x="7679435" y="67056"/>
            <a:ext cx="847344" cy="1484376"/>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2"/>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2"/>
          <p:cNvSpPr txBox="1">
            <a:spLocks noGrp="1"/>
          </p:cNvSpPr>
          <p:nvPr>
            <p:ph type="title"/>
          </p:nvPr>
        </p:nvSpPr>
        <p:spPr>
          <a:xfrm>
            <a:off x="3565397" y="547242"/>
            <a:ext cx="10414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3600">
                <a:solidFill>
                  <a:srgbClr val="E18600"/>
                </a:solidFill>
              </a:rPr>
              <a:t>Aims</a:t>
            </a:r>
            <a:endParaRPr sz="3600"/>
          </a:p>
        </p:txBody>
      </p:sp>
      <p:sp>
        <p:nvSpPr>
          <p:cNvPr id="62" name="Google Shape;62;p2"/>
          <p:cNvSpPr txBox="1"/>
          <p:nvPr/>
        </p:nvSpPr>
        <p:spPr>
          <a:xfrm>
            <a:off x="729792" y="1673707"/>
            <a:ext cx="5554980" cy="3903979"/>
          </a:xfrm>
          <a:prstGeom prst="rect">
            <a:avLst/>
          </a:prstGeom>
          <a:noFill/>
          <a:ln>
            <a:noFill/>
          </a:ln>
        </p:spPr>
        <p:txBody>
          <a:bodyPr spcFirstLastPara="1" wrap="square" lIns="0" tIns="736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To give you an overview of</a:t>
            </a:r>
            <a:endParaRPr sz="2000" b="0" i="0" u="none" strike="noStrike" cap="none">
              <a:solidFill>
                <a:schemeClr val="dk1"/>
              </a:solidFill>
              <a:latin typeface="Arial"/>
              <a:ea typeface="Arial"/>
              <a:cs typeface="Arial"/>
              <a:sym typeface="Arial"/>
            </a:endParaRPr>
          </a:p>
          <a:p>
            <a:pPr marL="12700" marR="0" lvl="0" indent="0" algn="l" rtl="0">
              <a:lnSpc>
                <a:spcPct val="100000"/>
              </a:lnSpc>
              <a:spcBef>
                <a:spcPts val="48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Early Years Foundation Stage (EYFS)</a:t>
            </a:r>
            <a:endParaRPr sz="2000" b="0" i="0" u="none" strike="noStrike" cap="none">
              <a:solidFill>
                <a:schemeClr val="dk1"/>
              </a:solidFill>
              <a:latin typeface="Arial"/>
              <a:ea typeface="Arial"/>
              <a:cs typeface="Arial"/>
              <a:sym typeface="Arial"/>
            </a:endParaRPr>
          </a:p>
          <a:p>
            <a:pPr marL="12700" marR="0" lvl="0" indent="0" algn="l" rtl="0">
              <a:lnSpc>
                <a:spcPct val="100000"/>
              </a:lnSpc>
              <a:spcBef>
                <a:spcPts val="48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and what your child will be learning</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a:p>
            <a:pPr marL="12700" marR="5080" lvl="0" indent="0" algn="l" rtl="0">
              <a:lnSpc>
                <a:spcPct val="120100"/>
              </a:lnSpc>
              <a:spcBef>
                <a:spcPts val="5"/>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To provide ideas we can effectively work together  and how you can best support your child at home</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25"/>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To help you understand what to</a:t>
            </a:r>
            <a:endParaRPr sz="2000" b="0" i="0" u="none" strike="noStrike" cap="none">
              <a:solidFill>
                <a:schemeClr val="dk1"/>
              </a:solidFill>
              <a:latin typeface="Arial"/>
              <a:ea typeface="Arial"/>
              <a:cs typeface="Arial"/>
              <a:sym typeface="Arial"/>
            </a:endParaRPr>
          </a:p>
          <a:p>
            <a:pPr marL="12700" marR="0" lvl="0" indent="0" algn="l" rtl="0">
              <a:lnSpc>
                <a:spcPct val="100000"/>
              </a:lnSpc>
              <a:spcBef>
                <a:spcPts val="484"/>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expect from us</a:t>
            </a:r>
            <a:endParaRPr sz="2000" b="0" i="0" u="none" strike="noStrike" cap="none">
              <a:solidFill>
                <a:schemeClr val="dk1"/>
              </a:solidFill>
              <a:latin typeface="Arial"/>
              <a:ea typeface="Arial"/>
              <a:cs typeface="Arial"/>
              <a:sym typeface="Arial"/>
            </a:endParaRPr>
          </a:p>
        </p:txBody>
      </p:sp>
      <p:sp>
        <p:nvSpPr>
          <p:cNvPr id="63" name="Google Shape;63;p2"/>
          <p:cNvSpPr/>
          <p:nvPr/>
        </p:nvSpPr>
        <p:spPr>
          <a:xfrm>
            <a:off x="4616196" y="4989576"/>
            <a:ext cx="2170176" cy="124206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2"/>
          <p:cNvSpPr/>
          <p:nvPr/>
        </p:nvSpPr>
        <p:spPr>
          <a:xfrm>
            <a:off x="6651601" y="2014906"/>
            <a:ext cx="2016252" cy="1316736"/>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306" name="Google Shape;306;p19"/>
          <p:cNvSpPr/>
          <p:nvPr/>
        </p:nvSpPr>
        <p:spPr>
          <a:xfrm>
            <a:off x="320040" y="5940552"/>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19"/>
          <p:cNvSpPr/>
          <p:nvPr/>
        </p:nvSpPr>
        <p:spPr>
          <a:xfrm>
            <a:off x="7190231" y="5515354"/>
            <a:ext cx="1758696" cy="130911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19"/>
          <p:cNvSpPr/>
          <p:nvPr/>
        </p:nvSpPr>
        <p:spPr>
          <a:xfrm>
            <a:off x="7679435" y="67056"/>
            <a:ext cx="847344" cy="1484376"/>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19"/>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19"/>
          <p:cNvSpPr txBox="1">
            <a:spLocks noGrp="1"/>
          </p:cNvSpPr>
          <p:nvPr>
            <p:ph type="title"/>
          </p:nvPr>
        </p:nvSpPr>
        <p:spPr>
          <a:xfrm>
            <a:off x="3005100" y="562325"/>
            <a:ext cx="31338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3600">
                <a:solidFill>
                  <a:srgbClr val="E18600"/>
                </a:solidFill>
              </a:rPr>
              <a:t>Question Time</a:t>
            </a:r>
            <a:endParaRPr sz="3600"/>
          </a:p>
        </p:txBody>
      </p:sp>
      <p:sp>
        <p:nvSpPr>
          <p:cNvPr id="311" name="Google Shape;311;p19"/>
          <p:cNvSpPr txBox="1"/>
          <p:nvPr/>
        </p:nvSpPr>
        <p:spPr>
          <a:xfrm>
            <a:off x="930046" y="6431381"/>
            <a:ext cx="196215"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20</a:t>
            </a:r>
            <a:endParaRPr sz="1200" b="0" i="0" u="none" strike="noStrike" cap="none">
              <a:solidFill>
                <a:schemeClr val="dk1"/>
              </a:solidFill>
              <a:latin typeface="Arial"/>
              <a:ea typeface="Arial"/>
              <a:cs typeface="Arial"/>
              <a:sym typeface="Arial"/>
            </a:endParaRPr>
          </a:p>
        </p:txBody>
      </p:sp>
      <p:sp>
        <p:nvSpPr>
          <p:cNvPr id="312" name="Google Shape;312;p19"/>
          <p:cNvSpPr txBox="1"/>
          <p:nvPr/>
        </p:nvSpPr>
        <p:spPr>
          <a:xfrm>
            <a:off x="863904" y="2200782"/>
            <a:ext cx="7501800" cy="31047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No question is a silly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
              </a:spcBef>
              <a:spcAft>
                <a:spcPts val="0"/>
              </a:spcAft>
              <a:buClr>
                <a:srgbClr val="000000"/>
              </a:buClr>
              <a:buSzPts val="2050"/>
              <a:buFont typeface="Arial"/>
              <a:buNone/>
            </a:pPr>
            <a:endParaRPr sz="2050" b="0" i="0" u="none" strike="noStrike" cap="none">
              <a:solidFill>
                <a:schemeClr val="dk1"/>
              </a:solidFill>
              <a:latin typeface="Arial"/>
              <a:ea typeface="Arial"/>
              <a:cs typeface="Arial"/>
              <a:sym typeface="Arial"/>
            </a:endParaRPr>
          </a:p>
          <a:p>
            <a:pPr marL="12700" marR="5080" lvl="0" indent="0" algn="l" rtl="0">
              <a:lnSpc>
                <a:spcPct val="100000"/>
              </a:lnSpc>
              <a:spcBef>
                <a:spcPts val="0"/>
              </a:spcBef>
              <a:spcAft>
                <a:spcPts val="0"/>
              </a:spcAft>
              <a:buClr>
                <a:srgbClr val="000000"/>
              </a:buClr>
              <a:buSzPts val="2000"/>
              <a:buFont typeface="Arial"/>
              <a:buNone/>
            </a:pPr>
            <a:r>
              <a:rPr lang="en-GB" sz="2000">
                <a:solidFill>
                  <a:schemeClr val="dk1"/>
                </a:solidFill>
              </a:rPr>
              <a:t>Please feel free to ask any questions now or if you think of something later on catch me at the end of the session or by email.</a:t>
            </a:r>
            <a:endParaRPr sz="2000">
              <a:solidFill>
                <a:schemeClr val="dk1"/>
              </a:solidFill>
            </a:endParaRPr>
          </a:p>
          <a:p>
            <a:pPr marL="12700" marR="5080" lvl="0" indent="0" algn="l" rtl="0">
              <a:lnSpc>
                <a:spcPct val="100000"/>
              </a:lnSpc>
              <a:spcBef>
                <a:spcPts val="0"/>
              </a:spcBef>
              <a:spcAft>
                <a:spcPts val="0"/>
              </a:spcAft>
              <a:buClr>
                <a:srgbClr val="000000"/>
              </a:buClr>
              <a:buSzPts val="2000"/>
              <a:buFont typeface="Arial"/>
              <a:buNone/>
            </a:pPr>
            <a:endParaRPr sz="2000">
              <a:solidFill>
                <a:schemeClr val="dk1"/>
              </a:solidFill>
            </a:endParaRPr>
          </a:p>
          <a:p>
            <a:pPr marL="12700" marR="5080" lvl="0" indent="0" algn="l" rtl="0">
              <a:lnSpc>
                <a:spcPct val="100000"/>
              </a:lnSpc>
              <a:spcBef>
                <a:spcPts val="0"/>
              </a:spcBef>
              <a:spcAft>
                <a:spcPts val="0"/>
              </a:spcAft>
              <a:buClr>
                <a:srgbClr val="000000"/>
              </a:buClr>
              <a:buSzPts val="2000"/>
              <a:buFont typeface="Arial"/>
              <a:buNone/>
            </a:pPr>
            <a:r>
              <a:rPr lang="en-GB" sz="2000">
                <a:solidFill>
                  <a:schemeClr val="dk1"/>
                </a:solidFill>
              </a:rPr>
              <a:t>I hope that you have found this to be informative and thank you all for your time this morning.</a:t>
            </a:r>
            <a:endParaRPr sz="2000">
              <a:solidFill>
                <a:schemeClr val="dk1"/>
              </a:solidFill>
            </a:endParaRPr>
          </a:p>
          <a:p>
            <a:pPr marL="12700" marR="5080" lvl="0" indent="0" algn="l" rtl="0">
              <a:lnSpc>
                <a:spcPct val="100000"/>
              </a:lnSpc>
              <a:spcBef>
                <a:spcPts val="0"/>
              </a:spcBef>
              <a:spcAft>
                <a:spcPts val="0"/>
              </a:spcAft>
              <a:buClr>
                <a:srgbClr val="000000"/>
              </a:buClr>
              <a:buSzPts val="2000"/>
              <a:buFont typeface="Arial"/>
              <a:buNone/>
            </a:pPr>
            <a:endParaRPr sz="2000">
              <a:solidFill>
                <a:schemeClr val="dk1"/>
              </a:solidFill>
            </a:endParaRPr>
          </a:p>
          <a:p>
            <a:pPr marL="12700" marR="5080" lvl="0" indent="0" algn="l" rtl="0">
              <a:lnSpc>
                <a:spcPct val="100000"/>
              </a:lnSpc>
              <a:spcBef>
                <a:spcPts val="0"/>
              </a:spcBef>
              <a:spcAft>
                <a:spcPts val="0"/>
              </a:spcAft>
              <a:buClr>
                <a:srgbClr val="000000"/>
              </a:buClr>
              <a:buSzPts val="2000"/>
              <a:buFont typeface="Arial"/>
              <a:buNone/>
            </a:pPr>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70" name="Google Shape;70;p3"/>
          <p:cNvSpPr/>
          <p:nvPr/>
        </p:nvSpPr>
        <p:spPr>
          <a:xfrm>
            <a:off x="-20632" y="6079151"/>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
          <p:cNvSpPr/>
          <p:nvPr/>
        </p:nvSpPr>
        <p:spPr>
          <a:xfrm>
            <a:off x="7385304" y="5607599"/>
            <a:ext cx="1758696" cy="130911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
          <p:cNvSpPr/>
          <p:nvPr/>
        </p:nvSpPr>
        <p:spPr>
          <a:xfrm>
            <a:off x="7679435" y="67056"/>
            <a:ext cx="847344" cy="1484376"/>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
          <p:cNvSpPr txBox="1">
            <a:spLocks noGrp="1"/>
          </p:cNvSpPr>
          <p:nvPr>
            <p:ph type="title"/>
          </p:nvPr>
        </p:nvSpPr>
        <p:spPr>
          <a:xfrm>
            <a:off x="2612517" y="547242"/>
            <a:ext cx="29464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3600">
                <a:solidFill>
                  <a:srgbClr val="E18600"/>
                </a:solidFill>
              </a:rPr>
              <a:t>Meet the team</a:t>
            </a:r>
            <a:endParaRPr sz="3600"/>
          </a:p>
        </p:txBody>
      </p:sp>
      <p:sp>
        <p:nvSpPr>
          <p:cNvPr id="75" name="Google Shape;75;p3"/>
          <p:cNvSpPr txBox="1"/>
          <p:nvPr/>
        </p:nvSpPr>
        <p:spPr>
          <a:xfrm>
            <a:off x="180718" y="4697340"/>
            <a:ext cx="2947800" cy="1490152"/>
          </a:xfrm>
          <a:prstGeom prst="rect">
            <a:avLst/>
          </a:prstGeom>
          <a:noFill/>
          <a:ln>
            <a:noFill/>
          </a:ln>
        </p:spPr>
        <p:txBody>
          <a:bodyPr spcFirstLastPara="1" wrap="square" lIns="0" tIns="12700" rIns="0" bIns="0" anchor="t" anchorCtr="0">
            <a:spAutoFit/>
          </a:bodyPr>
          <a:lstStyle/>
          <a:p>
            <a:pPr marL="12700" marR="5080" lvl="0" indent="22860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Miss Rodrigues</a:t>
            </a:r>
            <a:endParaRPr sz="2400" dirty="0">
              <a:solidFill>
                <a:schemeClr val="dk1"/>
              </a:solidFill>
            </a:endParaRPr>
          </a:p>
          <a:p>
            <a:pPr marL="12700" marR="5080" lvl="0" indent="228600" algn="ctr" rtl="0">
              <a:lnSpc>
                <a:spcPct val="100000"/>
              </a:lnSpc>
              <a:spcBef>
                <a:spcPts val="0"/>
              </a:spcBef>
              <a:spcAft>
                <a:spcPts val="0"/>
              </a:spcAft>
              <a:buClr>
                <a:srgbClr val="000000"/>
              </a:buClr>
              <a:buSzPts val="2400"/>
              <a:buFont typeface="Arial"/>
              <a:buNone/>
            </a:pPr>
            <a:r>
              <a:rPr lang="en-GB" sz="2400" dirty="0">
                <a:solidFill>
                  <a:schemeClr val="dk1"/>
                </a:solidFill>
              </a:rPr>
              <a:t>Nursery </a:t>
            </a:r>
            <a:r>
              <a:rPr lang="en-GB" sz="2400" dirty="0" err="1">
                <a:solidFill>
                  <a:schemeClr val="dk1"/>
                </a:solidFill>
              </a:rPr>
              <a:t>ClassTeacher</a:t>
            </a:r>
            <a:endParaRPr sz="2400" dirty="0">
              <a:solidFill>
                <a:schemeClr val="dk1"/>
              </a:solidFill>
            </a:endParaRPr>
          </a:p>
          <a:p>
            <a:pPr marL="12700" marR="5080" lvl="0" indent="228600" algn="ctr" rtl="0">
              <a:lnSpc>
                <a:spcPct val="100000"/>
              </a:lnSpc>
              <a:spcBef>
                <a:spcPts val="0"/>
              </a:spcBef>
              <a:spcAft>
                <a:spcPts val="0"/>
              </a:spcAft>
              <a:buClr>
                <a:srgbClr val="000000"/>
              </a:buClr>
              <a:buSzPts val="2400"/>
              <a:buFont typeface="Arial"/>
              <a:buNone/>
            </a:pPr>
            <a:endParaRPr sz="2400" dirty="0">
              <a:solidFill>
                <a:schemeClr val="dk1"/>
              </a:solidFill>
            </a:endParaRPr>
          </a:p>
        </p:txBody>
      </p:sp>
      <p:sp>
        <p:nvSpPr>
          <p:cNvPr id="76" name="Google Shape;76;p3"/>
          <p:cNvSpPr txBox="1"/>
          <p:nvPr/>
        </p:nvSpPr>
        <p:spPr>
          <a:xfrm>
            <a:off x="5938143" y="4626499"/>
            <a:ext cx="3051878" cy="764312"/>
          </a:xfrm>
          <a:prstGeom prst="rect">
            <a:avLst/>
          </a:prstGeom>
          <a:noFill/>
          <a:ln>
            <a:noFill/>
          </a:ln>
        </p:spPr>
        <p:txBody>
          <a:bodyPr spcFirstLastPara="1" wrap="square" lIns="0" tIns="12700" rIns="0" bIns="0" anchor="t" anchorCtr="0">
            <a:spAutoFit/>
          </a:bodyPr>
          <a:lstStyle/>
          <a:p>
            <a:pPr marL="12700" marR="5080" lvl="0" indent="51435"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Mrs Georgiou </a:t>
            </a:r>
            <a:endParaRPr sz="2400" b="0" i="0" u="none" strike="noStrike" cap="none" dirty="0">
              <a:solidFill>
                <a:schemeClr val="dk1"/>
              </a:solidFill>
              <a:latin typeface="Arial"/>
              <a:ea typeface="Arial"/>
              <a:cs typeface="Arial"/>
              <a:sym typeface="Arial"/>
            </a:endParaRPr>
          </a:p>
          <a:p>
            <a:pPr marL="12700" marR="5080" lvl="0" indent="51435" algn="ctr" rtl="0">
              <a:lnSpc>
                <a:spcPct val="100000"/>
              </a:lnSpc>
              <a:spcBef>
                <a:spcPts val="10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Teaching Assistant</a:t>
            </a:r>
            <a:endParaRPr sz="24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52D6F854-4738-4953-ADE1-DBC77BB223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3220321" y="2243224"/>
            <a:ext cx="2501731" cy="1876299"/>
          </a:xfrm>
          <a:prstGeom prst="rect">
            <a:avLst/>
          </a:prstGeom>
        </p:spPr>
      </p:pic>
      <p:sp>
        <p:nvSpPr>
          <p:cNvPr id="5" name="Rectangle 4">
            <a:extLst>
              <a:ext uri="{FF2B5EF4-FFF2-40B4-BE49-F238E27FC236}">
                <a16:creationId xmlns:a16="http://schemas.microsoft.com/office/drawing/2014/main" id="{423314B8-B021-4FF9-BCBF-2BED5975CEBF}"/>
              </a:ext>
            </a:extLst>
          </p:cNvPr>
          <p:cNvSpPr/>
          <p:nvPr/>
        </p:nvSpPr>
        <p:spPr>
          <a:xfrm>
            <a:off x="3365365" y="4173598"/>
            <a:ext cx="2413270" cy="1379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r>
              <a:rPr lang="en-GB" sz="2400" dirty="0">
                <a:solidFill>
                  <a:schemeClr val="tx1"/>
                </a:solidFill>
              </a:rPr>
              <a:t>Mrs Hatton</a:t>
            </a:r>
          </a:p>
          <a:p>
            <a:pPr algn="ctr"/>
            <a:r>
              <a:rPr lang="en-GB" sz="2400" dirty="0">
                <a:solidFill>
                  <a:schemeClr val="tx1"/>
                </a:solidFill>
              </a:rPr>
              <a:t>Nursery Nurse</a:t>
            </a:r>
          </a:p>
        </p:txBody>
      </p:sp>
      <p:pic>
        <p:nvPicPr>
          <p:cNvPr id="7" name="Picture 6">
            <a:extLst>
              <a:ext uri="{FF2B5EF4-FFF2-40B4-BE49-F238E27FC236}">
                <a16:creationId xmlns:a16="http://schemas.microsoft.com/office/drawing/2014/main" id="{766258C4-5EE7-4EDA-AC48-4A0DE17072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6102278" y="2314551"/>
            <a:ext cx="2501731" cy="1694574"/>
          </a:xfrm>
          <a:prstGeom prst="rect">
            <a:avLst/>
          </a:prstGeom>
        </p:spPr>
      </p:pic>
      <p:pic>
        <p:nvPicPr>
          <p:cNvPr id="2" name="Picture 1">
            <a:extLst>
              <a:ext uri="{FF2B5EF4-FFF2-40B4-BE49-F238E27FC236}">
                <a16:creationId xmlns:a16="http://schemas.microsoft.com/office/drawing/2014/main" id="{5F5254A4-7B64-44A3-B62C-FE0F275A8D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1130313" y="1910973"/>
            <a:ext cx="1694575" cy="23747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82" name="Google Shape;82;p4"/>
          <p:cNvSpPr/>
          <p:nvPr/>
        </p:nvSpPr>
        <p:spPr>
          <a:xfrm>
            <a:off x="0" y="6102968"/>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4" name="Google Shape;84;p4"/>
          <p:cNvGrpSpPr/>
          <p:nvPr/>
        </p:nvGrpSpPr>
        <p:grpSpPr>
          <a:xfrm>
            <a:off x="1904921" y="1846399"/>
            <a:ext cx="6672358" cy="7230545"/>
            <a:chOff x="4716016" y="1701545"/>
            <a:chExt cx="6312461" cy="7434207"/>
          </a:xfrm>
        </p:grpSpPr>
        <p:sp>
          <p:nvSpPr>
            <p:cNvPr id="85" name="Google Shape;85;p4"/>
            <p:cNvSpPr/>
            <p:nvPr/>
          </p:nvSpPr>
          <p:spPr>
            <a:xfrm>
              <a:off x="9269781" y="7826638"/>
              <a:ext cx="1758696" cy="130911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4"/>
            <p:cNvSpPr/>
            <p:nvPr/>
          </p:nvSpPr>
          <p:spPr>
            <a:xfrm>
              <a:off x="4716016" y="1701545"/>
              <a:ext cx="4461649" cy="4568446"/>
            </a:xfrm>
            <a:custGeom>
              <a:avLst/>
              <a:gdLst/>
              <a:ahLst/>
              <a:cxnLst/>
              <a:rect l="l" t="t" r="r" b="b"/>
              <a:pathLst>
                <a:path w="3961129" h="3959860" extrusionOk="0">
                  <a:moveTo>
                    <a:pt x="0" y="659891"/>
                  </a:moveTo>
                  <a:lnTo>
                    <a:pt x="1656" y="612760"/>
                  </a:lnTo>
                  <a:lnTo>
                    <a:pt x="6552" y="566523"/>
                  </a:lnTo>
                  <a:lnTo>
                    <a:pt x="14575" y="521293"/>
                  </a:lnTo>
                  <a:lnTo>
                    <a:pt x="25613" y="477182"/>
                  </a:lnTo>
                  <a:lnTo>
                    <a:pt x="39556" y="434301"/>
                  </a:lnTo>
                  <a:lnTo>
                    <a:pt x="56291" y="392761"/>
                  </a:lnTo>
                  <a:lnTo>
                    <a:pt x="75707" y="352675"/>
                  </a:lnTo>
                  <a:lnTo>
                    <a:pt x="97692" y="314153"/>
                  </a:lnTo>
                  <a:lnTo>
                    <a:pt x="122135" y="277308"/>
                  </a:lnTo>
                  <a:lnTo>
                    <a:pt x="148924" y="242251"/>
                  </a:lnTo>
                  <a:lnTo>
                    <a:pt x="177947" y="209093"/>
                  </a:lnTo>
                  <a:lnTo>
                    <a:pt x="209093" y="177947"/>
                  </a:lnTo>
                  <a:lnTo>
                    <a:pt x="242251" y="148924"/>
                  </a:lnTo>
                  <a:lnTo>
                    <a:pt x="277308" y="122135"/>
                  </a:lnTo>
                  <a:lnTo>
                    <a:pt x="314153" y="97692"/>
                  </a:lnTo>
                  <a:lnTo>
                    <a:pt x="352675" y="75707"/>
                  </a:lnTo>
                  <a:lnTo>
                    <a:pt x="392761" y="56291"/>
                  </a:lnTo>
                  <a:lnTo>
                    <a:pt x="434301" y="39556"/>
                  </a:lnTo>
                  <a:lnTo>
                    <a:pt x="477182" y="25613"/>
                  </a:lnTo>
                  <a:lnTo>
                    <a:pt x="521293" y="14575"/>
                  </a:lnTo>
                  <a:lnTo>
                    <a:pt x="566523" y="6552"/>
                  </a:lnTo>
                  <a:lnTo>
                    <a:pt x="612760" y="1656"/>
                  </a:lnTo>
                  <a:lnTo>
                    <a:pt x="659892" y="0"/>
                  </a:lnTo>
                  <a:lnTo>
                    <a:pt x="3300984" y="0"/>
                  </a:lnTo>
                  <a:lnTo>
                    <a:pt x="3348115" y="1656"/>
                  </a:lnTo>
                  <a:lnTo>
                    <a:pt x="3394352" y="6552"/>
                  </a:lnTo>
                  <a:lnTo>
                    <a:pt x="3439582" y="14575"/>
                  </a:lnTo>
                  <a:lnTo>
                    <a:pt x="3483693" y="25613"/>
                  </a:lnTo>
                  <a:lnTo>
                    <a:pt x="3526574" y="39556"/>
                  </a:lnTo>
                  <a:lnTo>
                    <a:pt x="3568114" y="56291"/>
                  </a:lnTo>
                  <a:lnTo>
                    <a:pt x="3608200" y="75707"/>
                  </a:lnTo>
                  <a:lnTo>
                    <a:pt x="3646722" y="97692"/>
                  </a:lnTo>
                  <a:lnTo>
                    <a:pt x="3683567" y="122135"/>
                  </a:lnTo>
                  <a:lnTo>
                    <a:pt x="3718624" y="148924"/>
                  </a:lnTo>
                  <a:lnTo>
                    <a:pt x="3751782" y="177947"/>
                  </a:lnTo>
                  <a:lnTo>
                    <a:pt x="3782928" y="209093"/>
                  </a:lnTo>
                  <a:lnTo>
                    <a:pt x="3811951" y="242251"/>
                  </a:lnTo>
                  <a:lnTo>
                    <a:pt x="3838740" y="277308"/>
                  </a:lnTo>
                  <a:lnTo>
                    <a:pt x="3863183" y="314153"/>
                  </a:lnTo>
                  <a:lnTo>
                    <a:pt x="3885168" y="352675"/>
                  </a:lnTo>
                  <a:lnTo>
                    <a:pt x="3904584" y="392761"/>
                  </a:lnTo>
                  <a:lnTo>
                    <a:pt x="3921319" y="434301"/>
                  </a:lnTo>
                  <a:lnTo>
                    <a:pt x="3935262" y="477182"/>
                  </a:lnTo>
                  <a:lnTo>
                    <a:pt x="3946300" y="521293"/>
                  </a:lnTo>
                  <a:lnTo>
                    <a:pt x="3954323" y="566523"/>
                  </a:lnTo>
                  <a:lnTo>
                    <a:pt x="3959219" y="612760"/>
                  </a:lnTo>
                  <a:lnTo>
                    <a:pt x="3960876" y="659891"/>
                  </a:lnTo>
                  <a:lnTo>
                    <a:pt x="3960876" y="3299459"/>
                  </a:lnTo>
                  <a:lnTo>
                    <a:pt x="3959219" y="3346591"/>
                  </a:lnTo>
                  <a:lnTo>
                    <a:pt x="3954323" y="3392828"/>
                  </a:lnTo>
                  <a:lnTo>
                    <a:pt x="3946300" y="3438058"/>
                  </a:lnTo>
                  <a:lnTo>
                    <a:pt x="3935262" y="3482169"/>
                  </a:lnTo>
                  <a:lnTo>
                    <a:pt x="3921319" y="3525050"/>
                  </a:lnTo>
                  <a:lnTo>
                    <a:pt x="3904584" y="3566590"/>
                  </a:lnTo>
                  <a:lnTo>
                    <a:pt x="3885168" y="3606676"/>
                  </a:lnTo>
                  <a:lnTo>
                    <a:pt x="3863183" y="3645198"/>
                  </a:lnTo>
                  <a:lnTo>
                    <a:pt x="3838740" y="3682043"/>
                  </a:lnTo>
                  <a:lnTo>
                    <a:pt x="3811951" y="3717100"/>
                  </a:lnTo>
                  <a:lnTo>
                    <a:pt x="3782928" y="3750258"/>
                  </a:lnTo>
                  <a:lnTo>
                    <a:pt x="3751782" y="3781404"/>
                  </a:lnTo>
                  <a:lnTo>
                    <a:pt x="3718624" y="3810427"/>
                  </a:lnTo>
                  <a:lnTo>
                    <a:pt x="3683567" y="3837216"/>
                  </a:lnTo>
                  <a:lnTo>
                    <a:pt x="3646722" y="3861659"/>
                  </a:lnTo>
                  <a:lnTo>
                    <a:pt x="3608200" y="3883644"/>
                  </a:lnTo>
                  <a:lnTo>
                    <a:pt x="3568114" y="3903060"/>
                  </a:lnTo>
                  <a:lnTo>
                    <a:pt x="3526574" y="3919795"/>
                  </a:lnTo>
                  <a:lnTo>
                    <a:pt x="3483693" y="3933738"/>
                  </a:lnTo>
                  <a:lnTo>
                    <a:pt x="3439582" y="3944776"/>
                  </a:lnTo>
                  <a:lnTo>
                    <a:pt x="3394352" y="3952799"/>
                  </a:lnTo>
                  <a:lnTo>
                    <a:pt x="3348115" y="3957695"/>
                  </a:lnTo>
                  <a:lnTo>
                    <a:pt x="3300984" y="3959352"/>
                  </a:lnTo>
                  <a:lnTo>
                    <a:pt x="659892" y="3959352"/>
                  </a:lnTo>
                  <a:lnTo>
                    <a:pt x="612760" y="3957695"/>
                  </a:lnTo>
                  <a:lnTo>
                    <a:pt x="566523" y="3952799"/>
                  </a:lnTo>
                  <a:lnTo>
                    <a:pt x="521293" y="3944776"/>
                  </a:lnTo>
                  <a:lnTo>
                    <a:pt x="477182" y="3933738"/>
                  </a:lnTo>
                  <a:lnTo>
                    <a:pt x="434301" y="3919795"/>
                  </a:lnTo>
                  <a:lnTo>
                    <a:pt x="392761" y="3903060"/>
                  </a:lnTo>
                  <a:lnTo>
                    <a:pt x="352675" y="3883644"/>
                  </a:lnTo>
                  <a:lnTo>
                    <a:pt x="314153" y="3861659"/>
                  </a:lnTo>
                  <a:lnTo>
                    <a:pt x="277308" y="3837216"/>
                  </a:lnTo>
                  <a:lnTo>
                    <a:pt x="242251" y="3810427"/>
                  </a:lnTo>
                  <a:lnTo>
                    <a:pt x="209093" y="3781404"/>
                  </a:lnTo>
                  <a:lnTo>
                    <a:pt x="177947" y="3750258"/>
                  </a:lnTo>
                  <a:lnTo>
                    <a:pt x="148924" y="3717100"/>
                  </a:lnTo>
                  <a:lnTo>
                    <a:pt x="122135" y="3682043"/>
                  </a:lnTo>
                  <a:lnTo>
                    <a:pt x="97692" y="3645198"/>
                  </a:lnTo>
                  <a:lnTo>
                    <a:pt x="75707" y="3606676"/>
                  </a:lnTo>
                  <a:lnTo>
                    <a:pt x="56291" y="3566590"/>
                  </a:lnTo>
                  <a:lnTo>
                    <a:pt x="39556" y="3525050"/>
                  </a:lnTo>
                  <a:lnTo>
                    <a:pt x="25613" y="3482169"/>
                  </a:lnTo>
                  <a:lnTo>
                    <a:pt x="14575" y="3438058"/>
                  </a:lnTo>
                  <a:lnTo>
                    <a:pt x="6552" y="3392828"/>
                  </a:lnTo>
                  <a:lnTo>
                    <a:pt x="1656" y="3346591"/>
                  </a:lnTo>
                  <a:lnTo>
                    <a:pt x="0" y="3299459"/>
                  </a:lnTo>
                  <a:lnTo>
                    <a:pt x="0" y="659891"/>
                  </a:lnTo>
                  <a:close/>
                </a:path>
              </a:pathLst>
            </a:custGeom>
            <a:noFill/>
            <a:ln w="38100"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sp>
        <p:nvSpPr>
          <p:cNvPr id="87" name="Google Shape;87;p4"/>
          <p:cNvSpPr/>
          <p:nvPr/>
        </p:nvSpPr>
        <p:spPr>
          <a:xfrm>
            <a:off x="7679435" y="67056"/>
            <a:ext cx="847344" cy="1484376"/>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4"/>
          <p:cNvSpPr/>
          <p:nvPr/>
        </p:nvSpPr>
        <p:spPr>
          <a:xfrm>
            <a:off x="626363"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E18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4"/>
          <p:cNvSpPr txBox="1">
            <a:spLocks noGrp="1"/>
          </p:cNvSpPr>
          <p:nvPr>
            <p:ph type="title"/>
          </p:nvPr>
        </p:nvSpPr>
        <p:spPr>
          <a:xfrm>
            <a:off x="1755394" y="547242"/>
            <a:ext cx="56388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3600">
                <a:solidFill>
                  <a:srgbClr val="E18600"/>
                </a:solidFill>
              </a:rPr>
              <a:t>Supporting individual needs</a:t>
            </a:r>
            <a:endParaRPr sz="3600"/>
          </a:p>
        </p:txBody>
      </p:sp>
      <p:sp>
        <p:nvSpPr>
          <p:cNvPr id="91" name="Google Shape;91;p4"/>
          <p:cNvSpPr txBox="1"/>
          <p:nvPr/>
        </p:nvSpPr>
        <p:spPr>
          <a:xfrm>
            <a:off x="2606606" y="2191569"/>
            <a:ext cx="3161030" cy="1166330"/>
          </a:xfrm>
          <a:prstGeom prst="rect">
            <a:avLst/>
          </a:prstGeom>
          <a:noFill/>
          <a:ln>
            <a:noFill/>
          </a:ln>
        </p:spPr>
        <p:txBody>
          <a:bodyPr spcFirstLastPara="1" wrap="square" lIns="0" tIns="12050" rIns="0" bIns="0" anchor="t" anchorCtr="0">
            <a:spAutoFit/>
          </a:bodyPr>
          <a:lstStyle/>
          <a:p>
            <a:pPr marL="12065" marR="5080" lvl="0" indent="0" algn="ctr" rtl="0">
              <a:lnSpc>
                <a:spcPct val="100000"/>
              </a:lnSpc>
              <a:spcBef>
                <a:spcPts val="0"/>
              </a:spcBef>
              <a:spcAft>
                <a:spcPts val="0"/>
              </a:spcAft>
              <a:buClr>
                <a:srgbClr val="000000"/>
              </a:buClr>
              <a:buSzPts val="2500"/>
              <a:buFont typeface="Arial"/>
              <a:buNone/>
            </a:pPr>
            <a:r>
              <a:rPr lang="en-GB" sz="2500" b="0" i="0" u="none" strike="noStrike" cap="none" dirty="0">
                <a:solidFill>
                  <a:schemeClr val="dk1"/>
                </a:solidFill>
                <a:latin typeface="Arial"/>
                <a:ea typeface="Arial"/>
                <a:cs typeface="Arial"/>
                <a:sym typeface="Arial"/>
              </a:rPr>
              <a:t>Our Parental  Engagement Officer is  Mrs </a:t>
            </a:r>
            <a:r>
              <a:rPr lang="en-GB" sz="2500" b="0" i="0" u="none" strike="noStrike" cap="none" dirty="0" err="1">
                <a:solidFill>
                  <a:schemeClr val="dk1"/>
                </a:solidFill>
                <a:latin typeface="Arial"/>
                <a:ea typeface="Arial"/>
                <a:cs typeface="Arial"/>
                <a:sym typeface="Arial"/>
              </a:rPr>
              <a:t>Mattholie</a:t>
            </a:r>
            <a:endParaRPr sz="2500" b="0" i="0" u="none" strike="noStrike" cap="none" dirty="0">
              <a:solidFill>
                <a:schemeClr val="dk1"/>
              </a:solidFill>
              <a:latin typeface="Arial"/>
              <a:ea typeface="Arial"/>
              <a:cs typeface="Arial"/>
              <a:sym typeface="Arial"/>
            </a:endParaRPr>
          </a:p>
        </p:txBody>
      </p:sp>
      <p:sp>
        <p:nvSpPr>
          <p:cNvPr id="92" name="Google Shape;92;p4"/>
          <p:cNvSpPr/>
          <p:nvPr/>
        </p:nvSpPr>
        <p:spPr>
          <a:xfrm>
            <a:off x="3260576" y="3816200"/>
            <a:ext cx="1853091" cy="239991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834466" y="533400"/>
            <a:ext cx="6252134" cy="51435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sz="2800"/>
              <a:t>Seven key features of effective practice </a:t>
            </a:r>
            <a:endParaRPr/>
          </a:p>
        </p:txBody>
      </p:sp>
      <p:sp>
        <p:nvSpPr>
          <p:cNvPr id="98" name="Google Shape;98;p5"/>
          <p:cNvSpPr txBox="1">
            <a:spLocks noGrp="1"/>
          </p:cNvSpPr>
          <p:nvPr>
            <p:ph type="body" idx="1"/>
          </p:nvPr>
        </p:nvSpPr>
        <p:spPr>
          <a:xfrm>
            <a:off x="834466" y="2030476"/>
            <a:ext cx="7615555" cy="4216539"/>
          </a:xfrm>
          <a:prstGeom prst="rect">
            <a:avLst/>
          </a:prstGeom>
          <a:noFill/>
          <a:ln>
            <a:noFill/>
          </a:ln>
        </p:spPr>
        <p:txBody>
          <a:bodyPr spcFirstLastPara="1" wrap="square" lIns="0" tIns="0" rIns="0" bIns="0" anchor="t" anchorCtr="0">
            <a:spAutoFit/>
          </a:bodyPr>
          <a:lstStyle/>
          <a:p>
            <a:pPr marL="285750" lvl="0" indent="-285750" algn="l" rtl="0">
              <a:lnSpc>
                <a:spcPct val="100000"/>
              </a:lnSpc>
              <a:spcBef>
                <a:spcPts val="0"/>
              </a:spcBef>
              <a:spcAft>
                <a:spcPts val="0"/>
              </a:spcAft>
              <a:buClr>
                <a:schemeClr val="dk1"/>
              </a:buClr>
              <a:buSzPts val="3200"/>
              <a:buFont typeface="Noto Sans Symbols"/>
              <a:buChar char="❖"/>
            </a:pPr>
            <a:r>
              <a:rPr lang="en-GB" sz="3200" b="1">
                <a:latin typeface="Arial"/>
                <a:ea typeface="Arial"/>
                <a:cs typeface="Arial"/>
                <a:sym typeface="Arial"/>
              </a:rPr>
              <a:t>The best for every child:</a:t>
            </a:r>
            <a:endParaRPr sz="3200">
              <a:latin typeface="Arial"/>
              <a:ea typeface="Arial"/>
              <a:cs typeface="Arial"/>
              <a:sym typeface="Arial"/>
            </a:endParaRPr>
          </a:p>
          <a:p>
            <a:pPr marL="285750" lvl="0" indent="-285750" algn="l" rtl="0">
              <a:lnSpc>
                <a:spcPct val="100000"/>
              </a:lnSpc>
              <a:spcBef>
                <a:spcPts val="0"/>
              </a:spcBef>
              <a:spcAft>
                <a:spcPts val="0"/>
              </a:spcAft>
              <a:buClr>
                <a:schemeClr val="dk1"/>
              </a:buClr>
              <a:buSzPts val="3200"/>
              <a:buFont typeface="Noto Sans Symbols"/>
              <a:buChar char="❖"/>
            </a:pPr>
            <a:r>
              <a:rPr lang="en-GB" sz="3200" b="1">
                <a:latin typeface="Arial"/>
                <a:ea typeface="Arial"/>
                <a:cs typeface="Arial"/>
                <a:sym typeface="Arial"/>
              </a:rPr>
              <a:t>High quality care</a:t>
            </a:r>
            <a:endParaRPr/>
          </a:p>
          <a:p>
            <a:pPr marL="285750" lvl="0" indent="-285750" algn="l" rtl="0">
              <a:lnSpc>
                <a:spcPct val="100000"/>
              </a:lnSpc>
              <a:spcBef>
                <a:spcPts val="0"/>
              </a:spcBef>
              <a:spcAft>
                <a:spcPts val="0"/>
              </a:spcAft>
              <a:buClr>
                <a:schemeClr val="dk1"/>
              </a:buClr>
              <a:buSzPts val="3200"/>
              <a:buFont typeface="Noto Sans Symbols"/>
              <a:buChar char="❖"/>
            </a:pPr>
            <a:r>
              <a:rPr lang="en-GB" sz="3200" b="1">
                <a:latin typeface="Arial"/>
                <a:ea typeface="Arial"/>
                <a:cs typeface="Arial"/>
                <a:sym typeface="Arial"/>
              </a:rPr>
              <a:t>The curriculum: what we want the children to learn</a:t>
            </a:r>
            <a:endParaRPr sz="3200">
              <a:latin typeface="Arial"/>
              <a:ea typeface="Arial"/>
              <a:cs typeface="Arial"/>
              <a:sym typeface="Arial"/>
            </a:endParaRPr>
          </a:p>
          <a:p>
            <a:pPr marL="285750" lvl="0" indent="-285750" algn="l" rtl="0">
              <a:lnSpc>
                <a:spcPct val="100000"/>
              </a:lnSpc>
              <a:spcBef>
                <a:spcPts val="0"/>
              </a:spcBef>
              <a:spcAft>
                <a:spcPts val="0"/>
              </a:spcAft>
              <a:buClr>
                <a:schemeClr val="dk1"/>
              </a:buClr>
              <a:buSzPts val="3200"/>
              <a:buFont typeface="Noto Sans Symbols"/>
              <a:buChar char="❖"/>
            </a:pPr>
            <a:r>
              <a:rPr lang="en-GB" sz="3200" b="1">
                <a:latin typeface="Arial"/>
                <a:ea typeface="Arial"/>
                <a:cs typeface="Arial"/>
                <a:sym typeface="Arial"/>
              </a:rPr>
              <a:t>Pedagogy: helping children learn</a:t>
            </a:r>
            <a:endParaRPr sz="3200">
              <a:latin typeface="Arial"/>
              <a:ea typeface="Arial"/>
              <a:cs typeface="Arial"/>
              <a:sym typeface="Arial"/>
            </a:endParaRPr>
          </a:p>
          <a:p>
            <a:pPr marL="285750" lvl="0" indent="-285750" algn="l" rtl="0">
              <a:lnSpc>
                <a:spcPct val="100000"/>
              </a:lnSpc>
              <a:spcBef>
                <a:spcPts val="0"/>
              </a:spcBef>
              <a:spcAft>
                <a:spcPts val="0"/>
              </a:spcAft>
              <a:buClr>
                <a:schemeClr val="dk1"/>
              </a:buClr>
              <a:buSzPts val="3200"/>
              <a:buFont typeface="Noto Sans Symbols"/>
              <a:buChar char="❖"/>
            </a:pPr>
            <a:r>
              <a:rPr lang="en-GB" sz="3200" b="1">
                <a:latin typeface="Arial"/>
                <a:ea typeface="Arial"/>
                <a:cs typeface="Arial"/>
                <a:sym typeface="Arial"/>
              </a:rPr>
              <a:t>Assessment:</a:t>
            </a:r>
            <a:endParaRPr sz="3200">
              <a:latin typeface="Arial"/>
              <a:ea typeface="Arial"/>
              <a:cs typeface="Arial"/>
              <a:sym typeface="Arial"/>
            </a:endParaRPr>
          </a:p>
          <a:p>
            <a:pPr marL="285750" lvl="0" indent="-285750" algn="l" rtl="0">
              <a:lnSpc>
                <a:spcPct val="100000"/>
              </a:lnSpc>
              <a:spcBef>
                <a:spcPts val="0"/>
              </a:spcBef>
              <a:spcAft>
                <a:spcPts val="0"/>
              </a:spcAft>
              <a:buClr>
                <a:schemeClr val="dk1"/>
              </a:buClr>
              <a:buSzPts val="3200"/>
              <a:buFont typeface="Noto Sans Symbols"/>
              <a:buChar char="❖"/>
            </a:pPr>
            <a:r>
              <a:rPr lang="en-GB" sz="3200" b="1">
                <a:latin typeface="Arial"/>
                <a:ea typeface="Arial"/>
                <a:cs typeface="Arial"/>
                <a:sym typeface="Arial"/>
              </a:rPr>
              <a:t>Self-regulation</a:t>
            </a:r>
            <a:endParaRPr/>
          </a:p>
          <a:p>
            <a:pPr marL="285750" lvl="0" indent="-285750" algn="l" rtl="0">
              <a:lnSpc>
                <a:spcPct val="100000"/>
              </a:lnSpc>
              <a:spcBef>
                <a:spcPts val="0"/>
              </a:spcBef>
              <a:spcAft>
                <a:spcPts val="0"/>
              </a:spcAft>
              <a:buClr>
                <a:schemeClr val="dk1"/>
              </a:buClr>
              <a:buSzPts val="3200"/>
              <a:buFont typeface="Noto Sans Symbols"/>
              <a:buChar char="❖"/>
            </a:pPr>
            <a:r>
              <a:rPr lang="en-GB" sz="3200" b="1">
                <a:latin typeface="Arial"/>
                <a:ea typeface="Arial"/>
                <a:cs typeface="Arial"/>
                <a:sym typeface="Arial"/>
              </a:rPr>
              <a:t>Partnership with parents</a:t>
            </a:r>
            <a:endParaRPr sz="3200">
              <a:latin typeface="Arial"/>
              <a:ea typeface="Arial"/>
              <a:cs typeface="Arial"/>
              <a:sym typeface="Arial"/>
            </a:endParaRPr>
          </a:p>
          <a:p>
            <a:pPr marL="285750" lvl="0" indent="-171450" algn="l" rtl="0">
              <a:lnSpc>
                <a:spcPct val="100000"/>
              </a:lnSpc>
              <a:spcBef>
                <a:spcPts val="0"/>
              </a:spcBef>
              <a:spcAft>
                <a:spcPts val="0"/>
              </a:spcAft>
              <a:buClr>
                <a:schemeClr val="dk1"/>
              </a:buClr>
              <a:buSzPts val="1800"/>
              <a:buFont typeface="Noto Sans Symbols"/>
              <a:buNone/>
            </a:pPr>
            <a:endParaRPr/>
          </a:p>
        </p:txBody>
      </p:sp>
      <p:grpSp>
        <p:nvGrpSpPr>
          <p:cNvPr id="99" name="Google Shape;99;p5"/>
          <p:cNvGrpSpPr/>
          <p:nvPr/>
        </p:nvGrpSpPr>
        <p:grpSpPr>
          <a:xfrm>
            <a:off x="541360" y="10886"/>
            <a:ext cx="7883650" cy="1658112"/>
            <a:chOff x="626364" y="0"/>
            <a:chExt cx="7883650" cy="1658112"/>
          </a:xfrm>
        </p:grpSpPr>
        <p:sp>
          <p:nvSpPr>
            <p:cNvPr id="100" name="Google Shape;100;p5"/>
            <p:cNvSpPr/>
            <p:nvPr/>
          </p:nvSpPr>
          <p:spPr>
            <a:xfrm>
              <a:off x="7562087" y="0"/>
              <a:ext cx="947927" cy="1658112"/>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5"/>
            <p:cNvSpPr/>
            <p:nvPr/>
          </p:nvSpPr>
          <p:spPr>
            <a:xfrm>
              <a:off x="626364"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9FA42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107" name="Google Shape;107;p6"/>
          <p:cNvSpPr/>
          <p:nvPr/>
        </p:nvSpPr>
        <p:spPr>
          <a:xfrm>
            <a:off x="0" y="6176648"/>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6"/>
          <p:cNvSpPr/>
          <p:nvPr/>
        </p:nvSpPr>
        <p:spPr>
          <a:xfrm>
            <a:off x="8114914" y="6118099"/>
            <a:ext cx="1029085" cy="857121"/>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9" name="Google Shape;109;p6"/>
          <p:cNvGrpSpPr/>
          <p:nvPr/>
        </p:nvGrpSpPr>
        <p:grpSpPr>
          <a:xfrm>
            <a:off x="740973" y="-66684"/>
            <a:ext cx="7883650" cy="1658112"/>
            <a:chOff x="626364" y="0"/>
            <a:chExt cx="7883650" cy="1658112"/>
          </a:xfrm>
        </p:grpSpPr>
        <p:sp>
          <p:nvSpPr>
            <p:cNvPr id="110" name="Google Shape;110;p6"/>
            <p:cNvSpPr/>
            <p:nvPr/>
          </p:nvSpPr>
          <p:spPr>
            <a:xfrm>
              <a:off x="7562087" y="0"/>
              <a:ext cx="947927" cy="1658112"/>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6"/>
            <p:cNvSpPr/>
            <p:nvPr/>
          </p:nvSpPr>
          <p:spPr>
            <a:xfrm>
              <a:off x="626364"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9FA42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6"/>
          <p:cNvSpPr txBox="1">
            <a:spLocks noGrp="1"/>
          </p:cNvSpPr>
          <p:nvPr>
            <p:ph type="title"/>
          </p:nvPr>
        </p:nvSpPr>
        <p:spPr>
          <a:xfrm>
            <a:off x="934313" y="547242"/>
            <a:ext cx="6299835"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3600">
                <a:solidFill>
                  <a:srgbClr val="9FA421"/>
                </a:solidFill>
              </a:rPr>
              <a:t>What will my child be learning?</a:t>
            </a:r>
            <a:endParaRPr sz="3600"/>
          </a:p>
        </p:txBody>
      </p:sp>
      <p:graphicFrame>
        <p:nvGraphicFramePr>
          <p:cNvPr id="113" name="Google Shape;113;p6"/>
          <p:cNvGraphicFramePr/>
          <p:nvPr/>
        </p:nvGraphicFramePr>
        <p:xfrm>
          <a:off x="646427" y="1591312"/>
          <a:ext cx="7185025" cy="4526790"/>
        </p:xfrm>
        <a:graphic>
          <a:graphicData uri="http://schemas.openxmlformats.org/drawingml/2006/table">
            <a:tbl>
              <a:tblPr firstRow="1" bandRow="1">
                <a:noFill/>
                <a:tableStyleId>{BD5B8016-C4EA-4783-8455-B9270D73658E}</a:tableStyleId>
              </a:tblPr>
              <a:tblGrid>
                <a:gridCol w="3503300">
                  <a:extLst>
                    <a:ext uri="{9D8B030D-6E8A-4147-A177-3AD203B41FA5}">
                      <a16:colId xmlns:a16="http://schemas.microsoft.com/office/drawing/2014/main" val="20000"/>
                    </a:ext>
                  </a:extLst>
                </a:gridCol>
                <a:gridCol w="3681725">
                  <a:extLst>
                    <a:ext uri="{9D8B030D-6E8A-4147-A177-3AD203B41FA5}">
                      <a16:colId xmlns:a16="http://schemas.microsoft.com/office/drawing/2014/main" val="20001"/>
                    </a:ext>
                  </a:extLst>
                </a:gridCol>
              </a:tblGrid>
              <a:tr h="688850">
                <a:tc>
                  <a:txBody>
                    <a:bodyPr/>
                    <a:lstStyle/>
                    <a:p>
                      <a:pPr marL="288290" marR="0" lvl="0" indent="0" algn="l" rtl="0">
                        <a:lnSpc>
                          <a:spcPct val="100000"/>
                        </a:lnSpc>
                        <a:spcBef>
                          <a:spcPts val="0"/>
                        </a:spcBef>
                        <a:spcAft>
                          <a:spcPts val="0"/>
                        </a:spcAft>
                        <a:buClr>
                          <a:srgbClr val="000000"/>
                        </a:buClr>
                        <a:buSzPts val="2000"/>
                        <a:buFont typeface="Arial"/>
                        <a:buNone/>
                      </a:pPr>
                      <a:r>
                        <a:rPr lang="en-GB" sz="2000" b="1" u="none" strike="noStrike" cap="none">
                          <a:solidFill>
                            <a:srgbClr val="FFFFFF"/>
                          </a:solidFill>
                          <a:latin typeface="Arial"/>
                          <a:ea typeface="Arial"/>
                          <a:cs typeface="Arial"/>
                          <a:sym typeface="Arial"/>
                        </a:rPr>
                        <a:t>Prime Areas of Learning</a:t>
                      </a:r>
                      <a:endParaRPr sz="2000" u="none" strike="noStrike" cap="none">
                        <a:latin typeface="Arial"/>
                        <a:ea typeface="Arial"/>
                        <a:cs typeface="Arial"/>
                        <a:sym typeface="Arial"/>
                      </a:endParaRPr>
                    </a:p>
                  </a:txBody>
                  <a:tcPr marL="0" marR="0" marT="3872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FA421"/>
                    </a:solidFill>
                  </a:tcPr>
                </a:tc>
                <a:tc>
                  <a:txBody>
                    <a:bodyPr/>
                    <a:lstStyle/>
                    <a:p>
                      <a:pPr marL="244475" marR="0" lvl="0" indent="0" algn="l" rtl="0">
                        <a:lnSpc>
                          <a:spcPct val="100000"/>
                        </a:lnSpc>
                        <a:spcBef>
                          <a:spcPts val="0"/>
                        </a:spcBef>
                        <a:spcAft>
                          <a:spcPts val="0"/>
                        </a:spcAft>
                        <a:buClr>
                          <a:srgbClr val="000000"/>
                        </a:buClr>
                        <a:buSzPts val="2000"/>
                        <a:buFont typeface="Arial"/>
                        <a:buNone/>
                      </a:pPr>
                      <a:r>
                        <a:rPr lang="en-GB" sz="2000" b="1" u="none" strike="noStrike" cap="none">
                          <a:solidFill>
                            <a:srgbClr val="FFFFFF"/>
                          </a:solidFill>
                          <a:latin typeface="Arial"/>
                          <a:ea typeface="Arial"/>
                          <a:cs typeface="Arial"/>
                          <a:sym typeface="Arial"/>
                        </a:rPr>
                        <a:t>Specific Areas of Learning</a:t>
                      </a:r>
                      <a:endParaRPr sz="2000" u="none" strike="noStrike" cap="none">
                        <a:latin typeface="Arial"/>
                        <a:ea typeface="Arial"/>
                        <a:cs typeface="Arial"/>
                        <a:sym typeface="Arial"/>
                      </a:endParaRPr>
                    </a:p>
                  </a:txBody>
                  <a:tcPr marL="0" marR="0" marT="3872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FA421"/>
                    </a:solidFill>
                  </a:tcPr>
                </a:tc>
                <a:extLst>
                  <a:ext uri="{0D108BD9-81ED-4DB2-BD59-A6C34878D82A}">
                    <a16:rowId xmlns:a16="http://schemas.microsoft.com/office/drawing/2014/main" val="10000"/>
                  </a:ext>
                </a:extLst>
              </a:tr>
              <a:tr h="699125">
                <a:tc>
                  <a:txBody>
                    <a:bodyPr/>
                    <a:lstStyle/>
                    <a:p>
                      <a:pPr marL="91440" marR="0" lvl="0" indent="0" algn="l" rtl="0">
                        <a:lnSpc>
                          <a:spcPct val="100000"/>
                        </a:lnSpc>
                        <a:spcBef>
                          <a:spcPts val="0"/>
                        </a:spcBef>
                        <a:spcAft>
                          <a:spcPts val="0"/>
                        </a:spcAft>
                        <a:buClr>
                          <a:srgbClr val="000000"/>
                        </a:buClr>
                        <a:buSzPts val="1200"/>
                        <a:buFont typeface="Arial"/>
                        <a:buNone/>
                      </a:pPr>
                      <a:r>
                        <a:rPr lang="en-GB" sz="1200" u="none" strike="noStrike" cap="none">
                          <a:latin typeface="Arial"/>
                          <a:ea typeface="Arial"/>
                          <a:cs typeface="Arial"/>
                          <a:sym typeface="Arial"/>
                        </a:rPr>
                        <a:t>Communication and Language</a:t>
                      </a:r>
                      <a:endParaRPr sz="1400" u="none" strike="noStrike" cap="none"/>
                    </a:p>
                    <a:p>
                      <a:pPr marL="377190" marR="0" lvl="0" indent="-2857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Listening, Attention and Understanding</a:t>
                      </a:r>
                      <a:endParaRPr sz="1400" u="none" strike="noStrike" cap="none"/>
                    </a:p>
                    <a:p>
                      <a:pPr marL="377190" marR="0" lvl="0" indent="-2857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Speaking</a:t>
                      </a:r>
                      <a:endParaRPr sz="1400" u="none" strike="noStrike" cap="none"/>
                    </a:p>
                  </a:txBody>
                  <a:tcPr marL="0" marR="0" marT="412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tc>
                  <a:txBody>
                    <a:bodyPr/>
                    <a:lstStyle/>
                    <a:p>
                      <a:pPr marL="92075" marR="0" lvl="0" indent="0" algn="l" rtl="0">
                        <a:lnSpc>
                          <a:spcPct val="100000"/>
                        </a:lnSpc>
                        <a:spcBef>
                          <a:spcPts val="0"/>
                        </a:spcBef>
                        <a:spcAft>
                          <a:spcPts val="0"/>
                        </a:spcAft>
                        <a:buClr>
                          <a:srgbClr val="000000"/>
                        </a:buClr>
                        <a:buSzPts val="1200"/>
                        <a:buFont typeface="Arial"/>
                        <a:buNone/>
                      </a:pPr>
                      <a:r>
                        <a:rPr lang="en-GB" sz="1200" u="none" strike="noStrike" cap="none">
                          <a:latin typeface="Arial"/>
                          <a:ea typeface="Arial"/>
                          <a:cs typeface="Arial"/>
                          <a:sym typeface="Arial"/>
                        </a:rPr>
                        <a:t>Literacy</a:t>
                      </a:r>
                      <a:endParaRPr sz="1200" u="none" strike="noStrike" cap="none">
                        <a:latin typeface="Arial"/>
                        <a:ea typeface="Arial"/>
                        <a:cs typeface="Arial"/>
                        <a:sym typeface="Arial"/>
                      </a:endParaRPr>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Comprehension</a:t>
                      </a:r>
                      <a:endParaRPr sz="1400" u="none" strike="noStrike" cap="none"/>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Word Reading</a:t>
                      </a:r>
                      <a:endParaRPr sz="1400" u="none" strike="noStrike" cap="none"/>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Writing</a:t>
                      </a:r>
                      <a:endParaRPr sz="1200" u="none" strike="noStrike" cap="none">
                        <a:latin typeface="Arial"/>
                        <a:ea typeface="Arial"/>
                        <a:cs typeface="Arial"/>
                        <a:sym typeface="Arial"/>
                      </a:endParaRPr>
                    </a:p>
                  </a:txBody>
                  <a:tcPr marL="0" marR="0" marT="412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extLst>
                  <a:ext uri="{0D108BD9-81ED-4DB2-BD59-A6C34878D82A}">
                    <a16:rowId xmlns:a16="http://schemas.microsoft.com/office/drawing/2014/main" val="10001"/>
                  </a:ext>
                </a:extLst>
              </a:tr>
              <a:tr h="699125">
                <a:tc>
                  <a:txBody>
                    <a:bodyPr/>
                    <a:lstStyle/>
                    <a:p>
                      <a:pPr marL="91440" marR="0" lvl="0" indent="0" algn="l" rtl="0">
                        <a:lnSpc>
                          <a:spcPct val="100000"/>
                        </a:lnSpc>
                        <a:spcBef>
                          <a:spcPts val="0"/>
                        </a:spcBef>
                        <a:spcAft>
                          <a:spcPts val="0"/>
                        </a:spcAft>
                        <a:buClr>
                          <a:srgbClr val="000000"/>
                        </a:buClr>
                        <a:buSzPts val="1200"/>
                        <a:buFont typeface="Arial"/>
                        <a:buNone/>
                      </a:pPr>
                      <a:r>
                        <a:rPr lang="en-GB" sz="1200" u="none" strike="noStrike" cap="none">
                          <a:latin typeface="Arial"/>
                          <a:ea typeface="Arial"/>
                          <a:cs typeface="Arial"/>
                          <a:sym typeface="Arial"/>
                        </a:rPr>
                        <a:t>Personal, Social and Emotional</a:t>
                      </a:r>
                      <a:endParaRPr sz="1200" u="none" strike="noStrike" cap="none">
                        <a:latin typeface="Arial"/>
                        <a:ea typeface="Arial"/>
                        <a:cs typeface="Arial"/>
                        <a:sym typeface="Arial"/>
                      </a:endParaRPr>
                    </a:p>
                    <a:p>
                      <a:pPr marL="91440" marR="0" lvl="0" indent="0" algn="l" rtl="0">
                        <a:lnSpc>
                          <a:spcPct val="100000"/>
                        </a:lnSpc>
                        <a:spcBef>
                          <a:spcPts val="0"/>
                        </a:spcBef>
                        <a:spcAft>
                          <a:spcPts val="0"/>
                        </a:spcAft>
                        <a:buClr>
                          <a:srgbClr val="000000"/>
                        </a:buClr>
                        <a:buSzPts val="1200"/>
                        <a:buFont typeface="Arial"/>
                        <a:buNone/>
                      </a:pPr>
                      <a:r>
                        <a:rPr lang="en-GB" sz="1200" u="none" strike="noStrike" cap="none">
                          <a:latin typeface="Arial"/>
                          <a:ea typeface="Arial"/>
                          <a:cs typeface="Arial"/>
                          <a:sym typeface="Arial"/>
                        </a:rPr>
                        <a:t>Development</a:t>
                      </a:r>
                      <a:endParaRPr sz="1400" u="none" strike="noStrike" cap="none"/>
                    </a:p>
                    <a:p>
                      <a:pPr marL="377190" marR="0" lvl="0" indent="-285750" algn="l" rtl="0">
                        <a:lnSpc>
                          <a:spcPct val="100000"/>
                        </a:lnSpc>
                        <a:spcBef>
                          <a:spcPts val="0"/>
                        </a:spcBef>
                        <a:spcAft>
                          <a:spcPts val="0"/>
                        </a:spcAft>
                        <a:buClr>
                          <a:srgbClr val="000000"/>
                        </a:buClr>
                        <a:buSzPts val="1200"/>
                        <a:buFont typeface="Arial"/>
                        <a:buChar char="•"/>
                      </a:pPr>
                      <a:r>
                        <a:rPr lang="en-GB" sz="1200" u="none" strike="noStrike" cap="none">
                          <a:latin typeface="Arial"/>
                          <a:ea typeface="Arial"/>
                          <a:cs typeface="Arial"/>
                          <a:sym typeface="Arial"/>
                        </a:rPr>
                        <a:t>Self-Regulation</a:t>
                      </a:r>
                      <a:endParaRPr sz="1400" u="none" strike="noStrike" cap="none"/>
                    </a:p>
                    <a:p>
                      <a:pPr marL="377190" marR="0" lvl="0" indent="-285750" algn="l" rtl="0">
                        <a:lnSpc>
                          <a:spcPct val="100000"/>
                        </a:lnSpc>
                        <a:spcBef>
                          <a:spcPts val="0"/>
                        </a:spcBef>
                        <a:spcAft>
                          <a:spcPts val="0"/>
                        </a:spcAft>
                        <a:buClr>
                          <a:srgbClr val="000000"/>
                        </a:buClr>
                        <a:buSzPts val="1200"/>
                        <a:buFont typeface="Arial"/>
                        <a:buChar char="•"/>
                      </a:pPr>
                      <a:r>
                        <a:rPr lang="en-GB" sz="1200" u="none" strike="noStrike" cap="none">
                          <a:latin typeface="Arial"/>
                          <a:ea typeface="Arial"/>
                          <a:cs typeface="Arial"/>
                          <a:sym typeface="Arial"/>
                        </a:rPr>
                        <a:t>Managing Self</a:t>
                      </a:r>
                      <a:endParaRPr sz="1400" u="none" strike="noStrike" cap="none"/>
                    </a:p>
                    <a:p>
                      <a:pPr marL="377190" marR="0" lvl="0" indent="-285750" algn="l" rtl="0">
                        <a:lnSpc>
                          <a:spcPct val="100000"/>
                        </a:lnSpc>
                        <a:spcBef>
                          <a:spcPts val="0"/>
                        </a:spcBef>
                        <a:spcAft>
                          <a:spcPts val="0"/>
                        </a:spcAft>
                        <a:buClr>
                          <a:srgbClr val="000000"/>
                        </a:buClr>
                        <a:buSzPts val="1200"/>
                        <a:buFont typeface="Arial"/>
                        <a:buChar char="•"/>
                      </a:pPr>
                      <a:r>
                        <a:rPr lang="en-GB" sz="1200" u="none" strike="noStrike" cap="none">
                          <a:latin typeface="Arial"/>
                          <a:ea typeface="Arial"/>
                          <a:cs typeface="Arial"/>
                          <a:sym typeface="Arial"/>
                        </a:rPr>
                        <a:t>Building Relationships</a:t>
                      </a:r>
                      <a:endParaRPr sz="1200" u="none" strike="noStrike" cap="none">
                        <a:latin typeface="Arial"/>
                        <a:ea typeface="Arial"/>
                        <a:cs typeface="Arial"/>
                        <a:sym typeface="Arial"/>
                      </a:endParaRPr>
                    </a:p>
                    <a:p>
                      <a:pPr marL="91440" marR="0" lvl="0" indent="0" algn="l" rtl="0">
                        <a:lnSpc>
                          <a:spcPct val="100000"/>
                        </a:lnSpc>
                        <a:spcBef>
                          <a:spcPts val="325"/>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0" marR="0" marT="412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tc>
                  <a:txBody>
                    <a:bodyPr/>
                    <a:lstStyle/>
                    <a:p>
                      <a:pPr marL="92075" marR="0" lvl="0" indent="0" algn="l" rtl="0">
                        <a:lnSpc>
                          <a:spcPct val="100000"/>
                        </a:lnSpc>
                        <a:spcBef>
                          <a:spcPts val="0"/>
                        </a:spcBef>
                        <a:spcAft>
                          <a:spcPts val="0"/>
                        </a:spcAft>
                        <a:buClr>
                          <a:srgbClr val="000000"/>
                        </a:buClr>
                        <a:buSzPts val="1200"/>
                        <a:buFont typeface="Arial"/>
                        <a:buNone/>
                      </a:pPr>
                      <a:r>
                        <a:rPr lang="en-GB" sz="1200" u="none" strike="noStrike" cap="none">
                          <a:latin typeface="Arial"/>
                          <a:ea typeface="Arial"/>
                          <a:cs typeface="Arial"/>
                          <a:sym typeface="Arial"/>
                        </a:rPr>
                        <a:t>Mathematics</a:t>
                      </a:r>
                      <a:endParaRPr sz="1200" u="none" strike="noStrike" cap="none">
                        <a:latin typeface="Arial"/>
                        <a:ea typeface="Arial"/>
                        <a:cs typeface="Arial"/>
                        <a:sym typeface="Arial"/>
                      </a:endParaRPr>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Number</a:t>
                      </a:r>
                      <a:endParaRPr sz="1400" u="none" strike="noStrike" cap="none"/>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Numerical Patterns</a:t>
                      </a:r>
                      <a:endParaRPr sz="1200" u="none" strike="noStrike" cap="none">
                        <a:latin typeface="Arial"/>
                        <a:ea typeface="Arial"/>
                        <a:cs typeface="Arial"/>
                        <a:sym typeface="Arial"/>
                      </a:endParaRPr>
                    </a:p>
                  </a:txBody>
                  <a:tcPr marL="0" marR="0" marT="412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extLst>
                  <a:ext uri="{0D108BD9-81ED-4DB2-BD59-A6C34878D82A}">
                    <a16:rowId xmlns:a16="http://schemas.microsoft.com/office/drawing/2014/main" val="10002"/>
                  </a:ext>
                </a:extLst>
              </a:tr>
              <a:tr h="668025">
                <a:tc>
                  <a:txBody>
                    <a:bodyPr/>
                    <a:lstStyle/>
                    <a:p>
                      <a:pPr marL="91440" marR="0" lvl="0" indent="0" algn="l" rtl="0">
                        <a:lnSpc>
                          <a:spcPct val="100000"/>
                        </a:lnSpc>
                        <a:spcBef>
                          <a:spcPts val="0"/>
                        </a:spcBef>
                        <a:spcAft>
                          <a:spcPts val="0"/>
                        </a:spcAft>
                        <a:buClr>
                          <a:srgbClr val="000000"/>
                        </a:buClr>
                        <a:buSzPts val="1200"/>
                        <a:buFont typeface="Arial"/>
                        <a:buNone/>
                      </a:pPr>
                      <a:r>
                        <a:rPr lang="en-GB" sz="1200" u="none" strike="noStrike" cap="none">
                          <a:latin typeface="Arial"/>
                          <a:ea typeface="Arial"/>
                          <a:cs typeface="Arial"/>
                          <a:sym typeface="Arial"/>
                        </a:rPr>
                        <a:t>Physical Development</a:t>
                      </a:r>
                      <a:endParaRPr sz="1200" u="none" strike="noStrike" cap="none">
                        <a:latin typeface="Arial"/>
                        <a:ea typeface="Arial"/>
                        <a:cs typeface="Arial"/>
                        <a:sym typeface="Arial"/>
                      </a:endParaRPr>
                    </a:p>
                    <a:p>
                      <a:pPr marL="377190" marR="0" lvl="0" indent="-2857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Gross Motor Skills</a:t>
                      </a:r>
                      <a:endParaRPr sz="1400" u="none" strike="noStrike" cap="none"/>
                    </a:p>
                    <a:p>
                      <a:pPr marL="377190" marR="0" lvl="0" indent="-2857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Fine Motor Skills</a:t>
                      </a:r>
                      <a:endParaRPr sz="1200" u="none" strike="noStrike" cap="none">
                        <a:latin typeface="Arial"/>
                        <a:ea typeface="Arial"/>
                        <a:cs typeface="Arial"/>
                        <a:sym typeface="Arial"/>
                      </a:endParaRPr>
                    </a:p>
                  </a:txBody>
                  <a:tcPr marL="0" marR="0" marT="41275"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tc>
                  <a:txBody>
                    <a:bodyPr/>
                    <a:lstStyle/>
                    <a:p>
                      <a:pPr marL="92075" marR="0" lvl="0" indent="0" algn="l" rtl="0">
                        <a:lnSpc>
                          <a:spcPct val="100000"/>
                        </a:lnSpc>
                        <a:spcBef>
                          <a:spcPts val="0"/>
                        </a:spcBef>
                        <a:spcAft>
                          <a:spcPts val="0"/>
                        </a:spcAft>
                        <a:buClr>
                          <a:srgbClr val="000000"/>
                        </a:buClr>
                        <a:buSzPts val="1200"/>
                        <a:buFont typeface="Arial"/>
                        <a:buNone/>
                      </a:pPr>
                      <a:r>
                        <a:rPr lang="en-GB" sz="1200" u="none" strike="noStrike" cap="none">
                          <a:latin typeface="Arial"/>
                          <a:ea typeface="Arial"/>
                          <a:cs typeface="Arial"/>
                          <a:sym typeface="Arial"/>
                        </a:rPr>
                        <a:t>Understanding the World</a:t>
                      </a:r>
                      <a:endParaRPr sz="1200" u="none" strike="noStrike" cap="none">
                        <a:latin typeface="Arial"/>
                        <a:ea typeface="Arial"/>
                        <a:cs typeface="Arial"/>
                        <a:sym typeface="Arial"/>
                      </a:endParaRPr>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Past and Present</a:t>
                      </a:r>
                      <a:endParaRPr sz="1400" u="none" strike="noStrike" cap="none"/>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People, Culture and Communities</a:t>
                      </a:r>
                      <a:endParaRPr sz="1400" u="none" strike="noStrike" cap="none"/>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The Natural World</a:t>
                      </a:r>
                      <a:endParaRPr sz="1200" u="none" strike="noStrike" cap="none">
                        <a:latin typeface="Arial"/>
                        <a:ea typeface="Arial"/>
                        <a:cs typeface="Arial"/>
                        <a:sym typeface="Arial"/>
                      </a:endParaRPr>
                    </a:p>
                  </a:txBody>
                  <a:tcPr marL="0" marR="0" marT="412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BFF"/>
                    </a:solidFill>
                  </a:tcPr>
                </a:tc>
                <a:extLst>
                  <a:ext uri="{0D108BD9-81ED-4DB2-BD59-A6C34878D82A}">
                    <a16:rowId xmlns:a16="http://schemas.microsoft.com/office/drawing/2014/main" val="10003"/>
                  </a:ext>
                </a:extLst>
              </a:tr>
              <a:tr h="6681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EBFF"/>
                    </a:solidFill>
                  </a:tcPr>
                </a:tc>
                <a:tc>
                  <a:txBody>
                    <a:bodyPr/>
                    <a:lstStyle/>
                    <a:p>
                      <a:pPr marL="92075" marR="0" lvl="0" indent="0" algn="l" rtl="0">
                        <a:lnSpc>
                          <a:spcPct val="100000"/>
                        </a:lnSpc>
                        <a:spcBef>
                          <a:spcPts val="0"/>
                        </a:spcBef>
                        <a:spcAft>
                          <a:spcPts val="0"/>
                        </a:spcAft>
                        <a:buClr>
                          <a:srgbClr val="000000"/>
                        </a:buClr>
                        <a:buSzPts val="1200"/>
                        <a:buFont typeface="Arial"/>
                        <a:buNone/>
                      </a:pPr>
                      <a:r>
                        <a:rPr lang="en-GB" sz="1200" u="none" strike="noStrike" cap="none">
                          <a:latin typeface="Arial"/>
                          <a:ea typeface="Arial"/>
                          <a:cs typeface="Arial"/>
                          <a:sym typeface="Arial"/>
                        </a:rPr>
                        <a:t>Expressive Arts and Design</a:t>
                      </a:r>
                      <a:endParaRPr sz="1200" u="none" strike="noStrike" cap="none">
                        <a:latin typeface="Arial"/>
                        <a:ea typeface="Arial"/>
                        <a:cs typeface="Arial"/>
                        <a:sym typeface="Arial"/>
                      </a:endParaRPr>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Creating with materials</a:t>
                      </a:r>
                      <a:endParaRPr sz="1400" u="none" strike="noStrike" cap="none"/>
                    </a:p>
                    <a:p>
                      <a:pPr marL="263525" marR="0" lvl="0" indent="-171450" algn="l" rtl="0">
                        <a:lnSpc>
                          <a:spcPct val="100000"/>
                        </a:lnSpc>
                        <a:spcBef>
                          <a:spcPts val="325"/>
                        </a:spcBef>
                        <a:spcAft>
                          <a:spcPts val="0"/>
                        </a:spcAft>
                        <a:buClr>
                          <a:srgbClr val="000000"/>
                        </a:buClr>
                        <a:buSzPts val="1200"/>
                        <a:buFont typeface="Arial"/>
                        <a:buChar char="•"/>
                      </a:pPr>
                      <a:r>
                        <a:rPr lang="en-GB" sz="1200" u="none" strike="noStrike" cap="none">
                          <a:latin typeface="Arial"/>
                          <a:ea typeface="Arial"/>
                          <a:cs typeface="Arial"/>
                          <a:sym typeface="Arial"/>
                        </a:rPr>
                        <a:t>Being Imaginative and Expressive</a:t>
                      </a:r>
                      <a:endParaRPr sz="1400" u="none" strike="noStrike" cap="none"/>
                    </a:p>
                    <a:p>
                      <a:pPr marL="92075" marR="0" lvl="0" indent="0" algn="l" rtl="0">
                        <a:lnSpc>
                          <a:spcPct val="100000"/>
                        </a:lnSpc>
                        <a:spcBef>
                          <a:spcPts val="325"/>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0" marR="0" marT="41275"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EB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sp>
        <p:nvSpPr>
          <p:cNvPr id="119" name="Google Shape;119;p7"/>
          <p:cNvSpPr/>
          <p:nvPr/>
        </p:nvSpPr>
        <p:spPr>
          <a:xfrm>
            <a:off x="7776" y="6058552"/>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7"/>
          <p:cNvSpPr/>
          <p:nvPr/>
        </p:nvSpPr>
        <p:spPr>
          <a:xfrm>
            <a:off x="7407110" y="5585333"/>
            <a:ext cx="1758696" cy="1309114"/>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1" name="Google Shape;121;p7"/>
          <p:cNvGrpSpPr/>
          <p:nvPr/>
        </p:nvGrpSpPr>
        <p:grpSpPr>
          <a:xfrm>
            <a:off x="626364" y="0"/>
            <a:ext cx="7883650" cy="1658112"/>
            <a:chOff x="626364" y="0"/>
            <a:chExt cx="7883650" cy="1658112"/>
          </a:xfrm>
        </p:grpSpPr>
        <p:sp>
          <p:nvSpPr>
            <p:cNvPr id="122" name="Google Shape;122;p7"/>
            <p:cNvSpPr/>
            <p:nvPr/>
          </p:nvSpPr>
          <p:spPr>
            <a:xfrm>
              <a:off x="7562087" y="0"/>
              <a:ext cx="947927" cy="1658112"/>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7"/>
            <p:cNvSpPr/>
            <p:nvPr/>
          </p:nvSpPr>
          <p:spPr>
            <a:xfrm>
              <a:off x="626364"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9FA42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4" name="Google Shape;124;p7"/>
          <p:cNvSpPr txBox="1"/>
          <p:nvPr/>
        </p:nvSpPr>
        <p:spPr>
          <a:xfrm>
            <a:off x="1072692" y="1626235"/>
            <a:ext cx="7136100" cy="3747900"/>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Clr>
                <a:srgbClr val="000000"/>
              </a:buClr>
              <a:buSzPts val="2000"/>
              <a:buFont typeface="Arial"/>
              <a:buNone/>
            </a:pPr>
            <a:r>
              <a:rPr lang="en-GB" sz="2000">
                <a:solidFill>
                  <a:schemeClr val="dk1"/>
                </a:solidFill>
              </a:rPr>
              <a:t>The Nursery</a:t>
            </a:r>
            <a:r>
              <a:rPr lang="en-GB" sz="2000" b="0" i="0" u="none" strike="noStrike" cap="none">
                <a:solidFill>
                  <a:schemeClr val="dk1"/>
                </a:solidFill>
                <a:latin typeface="Arial"/>
                <a:ea typeface="Arial"/>
                <a:cs typeface="Arial"/>
                <a:sym typeface="Arial"/>
              </a:rPr>
              <a:t> Year is a continuation of The Early Years Foundation  Stage Framework (EYFS) which ends at the end of the R</a:t>
            </a:r>
            <a:r>
              <a:rPr lang="en-GB" sz="2000">
                <a:solidFill>
                  <a:schemeClr val="dk1"/>
                </a:solidFill>
              </a:rPr>
              <a:t>e</a:t>
            </a:r>
            <a:r>
              <a:rPr lang="en-GB" sz="2000" b="0" i="0" u="none" strike="noStrike" cap="none">
                <a:solidFill>
                  <a:schemeClr val="dk1"/>
                </a:solidFill>
                <a:latin typeface="Arial"/>
                <a:ea typeface="Arial"/>
                <a:cs typeface="Arial"/>
                <a:sym typeface="Arial"/>
              </a:rPr>
              <a:t>ception year.</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Clr>
                <a:srgbClr val="000000"/>
              </a:buClr>
              <a:buSzPts val="2050"/>
              <a:buFont typeface="Arial"/>
              <a:buNone/>
            </a:pPr>
            <a:endParaRPr sz="2050" b="0" i="0" u="none" strike="noStrike" cap="none">
              <a:solidFill>
                <a:schemeClr val="dk1"/>
              </a:solidFill>
              <a:latin typeface="Arial"/>
              <a:ea typeface="Arial"/>
              <a:cs typeface="Arial"/>
              <a:sym typeface="Arial"/>
            </a:endParaRPr>
          </a:p>
          <a:p>
            <a:pPr marL="12700" marR="8890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Children are still learning through play. Our role as adults is to  support and extend their learning through high quality play and  promote opportunities to cover the Prime and Specific areas of  learning.</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30"/>
              </a:spcBef>
              <a:spcAft>
                <a:spcPts val="0"/>
              </a:spcAft>
              <a:buClr>
                <a:srgbClr val="000000"/>
              </a:buClr>
              <a:buSzPts val="1950"/>
              <a:buFont typeface="Arial"/>
              <a:buNone/>
            </a:pPr>
            <a:endParaRPr sz="1950" b="0" i="0" u="none" strike="noStrike" cap="none">
              <a:solidFill>
                <a:schemeClr val="dk1"/>
              </a:solidFill>
              <a:latin typeface="Arial"/>
              <a:ea typeface="Arial"/>
              <a:cs typeface="Arial"/>
              <a:sym typeface="Arial"/>
            </a:endParaRPr>
          </a:p>
          <a:p>
            <a:pPr marL="0" marR="122554" lvl="0" indent="0" algn="ctr" rtl="0">
              <a:lnSpc>
                <a:spcPct val="100000"/>
              </a:lnSpc>
              <a:spcBef>
                <a:spcPts val="5"/>
              </a:spcBef>
              <a:spcAft>
                <a:spcPts val="0"/>
              </a:spcAft>
              <a:buClr>
                <a:srgbClr val="000000"/>
              </a:buClr>
              <a:buSzPts val="2000"/>
              <a:buFont typeface="Arial"/>
              <a:buNone/>
            </a:pPr>
            <a:r>
              <a:rPr lang="en-GB" sz="2000" b="0" i="1" u="none" strike="noStrike" cap="none">
                <a:solidFill>
                  <a:schemeClr val="dk1"/>
                </a:solidFill>
                <a:latin typeface="Arial"/>
                <a:ea typeface="Arial"/>
                <a:cs typeface="Arial"/>
                <a:sym typeface="Arial"/>
              </a:rPr>
              <a:t>Every child is unique.</a:t>
            </a:r>
            <a:endParaRPr sz="2000" b="0" i="0" u="none" strike="noStrike" cap="none">
              <a:solidFill>
                <a:schemeClr val="dk1"/>
              </a:solidFill>
              <a:latin typeface="Arial"/>
              <a:ea typeface="Arial"/>
              <a:cs typeface="Arial"/>
              <a:sym typeface="Arial"/>
            </a:endParaRPr>
          </a:p>
          <a:p>
            <a:pPr marL="0" marR="122554" lvl="0" indent="0" algn="ctr" rtl="0">
              <a:lnSpc>
                <a:spcPct val="100000"/>
              </a:lnSpc>
              <a:spcBef>
                <a:spcPts val="0"/>
              </a:spcBef>
              <a:spcAft>
                <a:spcPts val="0"/>
              </a:spcAft>
              <a:buClr>
                <a:srgbClr val="000000"/>
              </a:buClr>
              <a:buSzPts val="2000"/>
              <a:buFont typeface="Arial"/>
              <a:buNone/>
            </a:pPr>
            <a:r>
              <a:rPr lang="en-GB" sz="2000" b="0" i="1" u="none" strike="noStrike" cap="none">
                <a:solidFill>
                  <a:schemeClr val="dk1"/>
                </a:solidFill>
                <a:latin typeface="Arial"/>
                <a:ea typeface="Arial"/>
                <a:cs typeface="Arial"/>
                <a:sym typeface="Arial"/>
              </a:rPr>
              <a:t>They develop at their own rates and in their own ways!</a:t>
            </a:r>
            <a:endParaRPr sz="2000" b="0" i="0" u="none" strike="noStrike" cap="none">
              <a:solidFill>
                <a:schemeClr val="dk1"/>
              </a:solidFill>
              <a:latin typeface="Arial"/>
              <a:ea typeface="Arial"/>
              <a:cs typeface="Arial"/>
              <a:sym typeface="Arial"/>
            </a:endParaRPr>
          </a:p>
        </p:txBody>
      </p:sp>
      <p:sp>
        <p:nvSpPr>
          <p:cNvPr id="125" name="Google Shape;125;p7"/>
          <p:cNvSpPr txBox="1">
            <a:spLocks noGrp="1"/>
          </p:cNvSpPr>
          <p:nvPr>
            <p:ph type="title"/>
          </p:nvPr>
        </p:nvSpPr>
        <p:spPr>
          <a:xfrm>
            <a:off x="1880742" y="537209"/>
            <a:ext cx="444881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3600">
                <a:solidFill>
                  <a:srgbClr val="9FA421"/>
                </a:solidFill>
              </a:rPr>
              <a:t>Learning through play</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p:nvPr/>
        </p:nvSpPr>
        <p:spPr>
          <a:xfrm rot="-5400000">
            <a:off x="-911164" y="4535377"/>
            <a:ext cx="2366010" cy="18224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Supporting Smooth Transitions | 2020</a:t>
            </a:r>
            <a:endParaRPr sz="1100" b="0" i="0" u="none" strike="noStrike" cap="none">
              <a:solidFill>
                <a:schemeClr val="dk1"/>
              </a:solidFill>
              <a:latin typeface="Arial"/>
              <a:ea typeface="Arial"/>
              <a:cs typeface="Arial"/>
              <a:sym typeface="Arial"/>
            </a:endParaRPr>
          </a:p>
        </p:txBody>
      </p:sp>
      <p:grpSp>
        <p:nvGrpSpPr>
          <p:cNvPr id="131" name="Google Shape;131;p8"/>
          <p:cNvGrpSpPr/>
          <p:nvPr/>
        </p:nvGrpSpPr>
        <p:grpSpPr>
          <a:xfrm>
            <a:off x="0" y="0"/>
            <a:ext cx="9144000" cy="6947154"/>
            <a:chOff x="0" y="0"/>
            <a:chExt cx="9144000" cy="6947154"/>
          </a:xfrm>
        </p:grpSpPr>
        <p:sp>
          <p:nvSpPr>
            <p:cNvPr id="132" name="Google Shape;132;p8"/>
            <p:cNvSpPr/>
            <p:nvPr/>
          </p:nvSpPr>
          <p:spPr>
            <a:xfrm>
              <a:off x="0" y="6148581"/>
              <a:ext cx="1520952" cy="798573"/>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8"/>
            <p:cNvSpPr/>
            <p:nvPr/>
          </p:nvSpPr>
          <p:spPr>
            <a:xfrm>
              <a:off x="7562087" y="0"/>
              <a:ext cx="947927" cy="1658112"/>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8"/>
            <p:cNvSpPr/>
            <p:nvPr/>
          </p:nvSpPr>
          <p:spPr>
            <a:xfrm>
              <a:off x="626364" y="274320"/>
              <a:ext cx="6894830" cy="1143000"/>
            </a:xfrm>
            <a:custGeom>
              <a:avLst/>
              <a:gdLst/>
              <a:ahLst/>
              <a:cxnLst/>
              <a:rect l="l" t="t" r="r" b="b"/>
              <a:pathLst>
                <a:path w="6894830" h="1143000" extrusionOk="0">
                  <a:moveTo>
                    <a:pt x="0" y="190500"/>
                  </a:moveTo>
                  <a:lnTo>
                    <a:pt x="5031" y="146837"/>
                  </a:lnTo>
                  <a:lnTo>
                    <a:pt x="19363" y="106746"/>
                  </a:lnTo>
                  <a:lnTo>
                    <a:pt x="41851" y="71374"/>
                  </a:lnTo>
                  <a:lnTo>
                    <a:pt x="71353" y="41867"/>
                  </a:lnTo>
                  <a:lnTo>
                    <a:pt x="106724" y="19372"/>
                  </a:lnTo>
                  <a:lnTo>
                    <a:pt x="146821" y="5034"/>
                  </a:lnTo>
                  <a:lnTo>
                    <a:pt x="190499" y="0"/>
                  </a:lnTo>
                  <a:lnTo>
                    <a:pt x="6704076" y="0"/>
                  </a:lnTo>
                  <a:lnTo>
                    <a:pt x="6747738" y="5034"/>
                  </a:lnTo>
                  <a:lnTo>
                    <a:pt x="6787829" y="19372"/>
                  </a:lnTo>
                  <a:lnTo>
                    <a:pt x="6823201" y="41867"/>
                  </a:lnTo>
                  <a:lnTo>
                    <a:pt x="6852708" y="71374"/>
                  </a:lnTo>
                  <a:lnTo>
                    <a:pt x="6875203" y="106746"/>
                  </a:lnTo>
                  <a:lnTo>
                    <a:pt x="6889541" y="146837"/>
                  </a:lnTo>
                  <a:lnTo>
                    <a:pt x="6894576" y="190500"/>
                  </a:lnTo>
                  <a:lnTo>
                    <a:pt x="6894576" y="952500"/>
                  </a:lnTo>
                  <a:lnTo>
                    <a:pt x="6889541" y="996162"/>
                  </a:lnTo>
                  <a:lnTo>
                    <a:pt x="6875203" y="1036253"/>
                  </a:lnTo>
                  <a:lnTo>
                    <a:pt x="6852708" y="1071625"/>
                  </a:lnTo>
                  <a:lnTo>
                    <a:pt x="6823201" y="1101132"/>
                  </a:lnTo>
                  <a:lnTo>
                    <a:pt x="6787829" y="1123627"/>
                  </a:lnTo>
                  <a:lnTo>
                    <a:pt x="6747738" y="1137965"/>
                  </a:lnTo>
                  <a:lnTo>
                    <a:pt x="6704076"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noFill/>
            <a:ln w="12175" cap="flat" cmpd="sng">
              <a:solidFill>
                <a:srgbClr val="9FA42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8"/>
            <p:cNvSpPr/>
            <p:nvPr/>
          </p:nvSpPr>
          <p:spPr>
            <a:xfrm>
              <a:off x="7757159" y="5923899"/>
              <a:ext cx="1386841" cy="1014964"/>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6" name="Google Shape;136;p8"/>
          <p:cNvSpPr txBox="1">
            <a:spLocks noGrp="1"/>
          </p:cNvSpPr>
          <p:nvPr>
            <p:ph type="title"/>
          </p:nvPr>
        </p:nvSpPr>
        <p:spPr>
          <a:xfrm>
            <a:off x="1466850" y="296671"/>
            <a:ext cx="5259070" cy="913765"/>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SzPts val="1400"/>
              <a:buNone/>
            </a:pPr>
            <a:r>
              <a:rPr lang="en-GB" sz="3600">
                <a:solidFill>
                  <a:srgbClr val="9FA421"/>
                </a:solidFill>
              </a:rPr>
              <a:t>How does my child learn?</a:t>
            </a:r>
            <a:endParaRPr sz="3600"/>
          </a:p>
          <a:p>
            <a:pPr marL="0" lvl="0" indent="0" algn="ctr" rtl="0">
              <a:lnSpc>
                <a:spcPct val="100000"/>
              </a:lnSpc>
              <a:spcBef>
                <a:spcPts val="30"/>
              </a:spcBef>
              <a:spcAft>
                <a:spcPts val="0"/>
              </a:spcAft>
              <a:buSzPts val="1400"/>
              <a:buNone/>
            </a:pPr>
            <a:r>
              <a:rPr lang="en-GB" sz="2200">
                <a:solidFill>
                  <a:srgbClr val="9FA421"/>
                </a:solidFill>
              </a:rPr>
              <a:t>Characteristics of Effective Learning</a:t>
            </a:r>
            <a:endParaRPr sz="2200"/>
          </a:p>
        </p:txBody>
      </p:sp>
      <p:sp>
        <p:nvSpPr>
          <p:cNvPr id="137" name="Google Shape;137;p8"/>
          <p:cNvSpPr txBox="1"/>
          <p:nvPr/>
        </p:nvSpPr>
        <p:spPr>
          <a:xfrm>
            <a:off x="972718" y="6431381"/>
            <a:ext cx="110489"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9</a:t>
            </a:r>
            <a:endParaRPr sz="1200" b="0" i="0" u="none" strike="noStrike" cap="none">
              <a:solidFill>
                <a:schemeClr val="dk1"/>
              </a:solidFill>
              <a:latin typeface="Arial"/>
              <a:ea typeface="Arial"/>
              <a:cs typeface="Arial"/>
              <a:sym typeface="Arial"/>
            </a:endParaRPr>
          </a:p>
        </p:txBody>
      </p:sp>
      <p:grpSp>
        <p:nvGrpSpPr>
          <p:cNvPr id="138" name="Google Shape;138;p8"/>
          <p:cNvGrpSpPr/>
          <p:nvPr/>
        </p:nvGrpSpPr>
        <p:grpSpPr>
          <a:xfrm>
            <a:off x="5977127" y="1679447"/>
            <a:ext cx="2037587" cy="4335779"/>
            <a:chOff x="5977127" y="1679447"/>
            <a:chExt cx="2037587" cy="4335779"/>
          </a:xfrm>
        </p:grpSpPr>
        <p:sp>
          <p:nvSpPr>
            <p:cNvPr id="139" name="Google Shape;139;p8"/>
            <p:cNvSpPr/>
            <p:nvPr/>
          </p:nvSpPr>
          <p:spPr>
            <a:xfrm>
              <a:off x="5977127" y="1679447"/>
              <a:ext cx="2037587" cy="1357884"/>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8"/>
            <p:cNvSpPr/>
            <p:nvPr/>
          </p:nvSpPr>
          <p:spPr>
            <a:xfrm>
              <a:off x="5977127" y="3168395"/>
              <a:ext cx="2037587" cy="1374647"/>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8"/>
            <p:cNvSpPr/>
            <p:nvPr/>
          </p:nvSpPr>
          <p:spPr>
            <a:xfrm>
              <a:off x="5977127" y="4672583"/>
              <a:ext cx="2037587" cy="1342643"/>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aphicFrame>
        <p:nvGraphicFramePr>
          <p:cNvPr id="142" name="Google Shape;142;p8"/>
          <p:cNvGraphicFramePr/>
          <p:nvPr/>
        </p:nvGraphicFramePr>
        <p:xfrm>
          <a:off x="626364" y="1718181"/>
          <a:ext cx="5164825" cy="4211360"/>
        </p:xfrm>
        <a:graphic>
          <a:graphicData uri="http://schemas.openxmlformats.org/drawingml/2006/table">
            <a:tbl>
              <a:tblPr firstRow="1" bandRow="1">
                <a:noFill/>
                <a:tableStyleId>{0803F576-F0E4-488B-8683-A69AC17784A1}</a:tableStyleId>
              </a:tblPr>
              <a:tblGrid>
                <a:gridCol w="5164825">
                  <a:extLst>
                    <a:ext uri="{9D8B030D-6E8A-4147-A177-3AD203B41FA5}">
                      <a16:colId xmlns:a16="http://schemas.microsoft.com/office/drawing/2014/main" val="20000"/>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t>Characteristics of Effective Learning</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dk1"/>
                          </a:solidFill>
                          <a:latin typeface="Calibri"/>
                          <a:ea typeface="Calibri"/>
                          <a:cs typeface="Calibri"/>
                          <a:sym typeface="Calibri"/>
                        </a:rPr>
                        <a:t>Playing and exploring</a:t>
                      </a:r>
                      <a:endParaRPr sz="18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children investigate and experience things, and ‘have a go’</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dk1"/>
                          </a:solidFill>
                          <a:latin typeface="Calibri"/>
                          <a:ea typeface="Calibri"/>
                          <a:cs typeface="Calibri"/>
                          <a:sym typeface="Calibri"/>
                        </a:rPr>
                        <a:t>Active Learning</a:t>
                      </a:r>
                      <a:endParaRPr sz="18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children concentrate and keep on trying if they encounter difficulties, and enjoy achievements</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dk1"/>
                          </a:solidFill>
                          <a:latin typeface="Calibri"/>
                          <a:ea typeface="Calibri"/>
                          <a:cs typeface="Calibri"/>
                          <a:sym typeface="Calibri"/>
                        </a:rPr>
                        <a:t>Creating and thinking critically</a:t>
                      </a:r>
                      <a:endParaRPr sz="18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children have and develop their own ideas, make links between ideas, and develop strategies for doing things</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7B0C0-DA96-48A6-9AD3-73C51AA3E1C5}"/>
              </a:ext>
            </a:extLst>
          </p:cNvPr>
          <p:cNvPicPr>
            <a:picLocks noChangeAspect="1"/>
          </p:cNvPicPr>
          <p:nvPr/>
        </p:nvPicPr>
        <p:blipFill>
          <a:blip r:embed="rId2"/>
          <a:stretch>
            <a:fillRect/>
          </a:stretch>
        </p:blipFill>
        <p:spPr>
          <a:xfrm>
            <a:off x="0" y="0"/>
            <a:ext cx="9144000" cy="5628640"/>
          </a:xfrm>
          <a:prstGeom prst="rect">
            <a:avLst/>
          </a:prstGeom>
        </p:spPr>
      </p:pic>
    </p:spTree>
    <p:extLst>
      <p:ext uri="{BB962C8B-B14F-4D97-AF65-F5344CB8AC3E}">
        <p14:creationId xmlns:p14="http://schemas.microsoft.com/office/powerpoint/2010/main" val="227397311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915</Words>
  <Application>Microsoft Office PowerPoint</Application>
  <PresentationFormat>Custom</PresentationFormat>
  <Paragraphs>172</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Arial</vt:lpstr>
      <vt:lpstr>Calibri</vt:lpstr>
      <vt:lpstr>Noto Sans Symbols</vt:lpstr>
      <vt:lpstr>Tw Cen MT</vt:lpstr>
      <vt:lpstr>Office Theme</vt:lpstr>
      <vt:lpstr>Welcome to  Parkside Community School</vt:lpstr>
      <vt:lpstr>Aims</vt:lpstr>
      <vt:lpstr>Meet the team</vt:lpstr>
      <vt:lpstr>Supporting individual needs</vt:lpstr>
      <vt:lpstr>Seven key features of effective practice </vt:lpstr>
      <vt:lpstr>What will my child be learning?</vt:lpstr>
      <vt:lpstr>Learning through play</vt:lpstr>
      <vt:lpstr>How does my child learn? Characteristics of Effective Learning</vt:lpstr>
      <vt:lpstr>PowerPoint Presentation</vt:lpstr>
      <vt:lpstr>PowerPoint Presentation</vt:lpstr>
      <vt:lpstr>Weekly Timetable</vt:lpstr>
      <vt:lpstr>Our behaviour expectations</vt:lpstr>
      <vt:lpstr>What your child needs to bring to  school with them…</vt:lpstr>
      <vt:lpstr>Nursery Baseline</vt:lpstr>
      <vt:lpstr>   Phonics</vt:lpstr>
      <vt:lpstr>Mathematics Numberblocks</vt:lpstr>
      <vt:lpstr>PE 15m session weekly  </vt:lpstr>
      <vt:lpstr>We support learning at home in a  variety of different ways</vt:lpstr>
      <vt:lpstr>How we communicate with you</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Parkside Community School</dc:title>
  <dc:creator>Rebecca Massey</dc:creator>
  <cp:lastModifiedBy>Jon Wereik</cp:lastModifiedBy>
  <cp:revision>38</cp:revision>
  <dcterms:created xsi:type="dcterms:W3CDTF">2022-09-07T15:10:17Z</dcterms:created>
  <dcterms:modified xsi:type="dcterms:W3CDTF">2023-12-20T10:31:20Z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2021-09-21T00:00:00Z</vt:filetime>
  </property>
  <property fmtid="{D5CDD505-2E9C-101B-9397-08002B2CF9AE}" pid="3" name="Creator">
    <vt:lpwstr>Microsoft® PowerPoint® 2016</vt:lpwstr>
  </property>
  <property fmtid="{D5CDD505-2E9C-101B-9397-08002B2CF9AE}" pid="4" name="LastSaved">
    <vt:filetime>2022-09-07T00:00:00Z</vt:filetime>
  </property>
</Properties>
</file>