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3" r:id="rId5"/>
    <p:sldMasterId id="2147483693" r:id="rId6"/>
  </p:sldMasterIdLst>
  <p:notesMasterIdLst>
    <p:notesMasterId r:id="rId30"/>
  </p:notesMasterIdLst>
  <p:handoutMasterIdLst>
    <p:handoutMasterId r:id="rId31"/>
  </p:handoutMasterIdLst>
  <p:sldIdLst>
    <p:sldId id="268" r:id="rId7"/>
    <p:sldId id="270" r:id="rId8"/>
    <p:sldId id="274" r:id="rId9"/>
    <p:sldId id="276" r:id="rId10"/>
    <p:sldId id="293" r:id="rId11"/>
    <p:sldId id="321" r:id="rId12"/>
    <p:sldId id="305" r:id="rId13"/>
    <p:sldId id="288" r:id="rId14"/>
    <p:sldId id="277" r:id="rId15"/>
    <p:sldId id="324" r:id="rId16"/>
    <p:sldId id="286" r:id="rId17"/>
    <p:sldId id="322" r:id="rId18"/>
    <p:sldId id="317" r:id="rId19"/>
    <p:sldId id="306" r:id="rId20"/>
    <p:sldId id="323" r:id="rId21"/>
    <p:sldId id="313" r:id="rId22"/>
    <p:sldId id="294" r:id="rId23"/>
    <p:sldId id="314" r:id="rId24"/>
    <p:sldId id="315" r:id="rId25"/>
    <p:sldId id="280" r:id="rId26"/>
    <p:sldId id="266" r:id="rId27"/>
    <p:sldId id="312" r:id="rId28"/>
    <p:sldId id="29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Croft" initials="CC" lastIdx="58" clrIdx="0">
    <p:extLst>
      <p:ext uri="{19B8F6BF-5375-455C-9EA6-DF929625EA0E}">
        <p15:presenceInfo xmlns:p15="http://schemas.microsoft.com/office/powerpoint/2012/main" userId="c3f87784497d43f8" providerId="Windows Live"/>
      </p:ext>
    </p:extLst>
  </p:cmAuthor>
  <p:cmAuthor id="2" name="Jennifer Ferguson" initials="JF" lastIdx="4" clrIdx="1">
    <p:extLst>
      <p:ext uri="{19B8F6BF-5375-455C-9EA6-DF929625EA0E}">
        <p15:presenceInfo xmlns:p15="http://schemas.microsoft.com/office/powerpoint/2012/main" userId="S-1-5-21-1331150474-4203134591-2286422345-5497" providerId="AD"/>
      </p:ext>
    </p:extLst>
  </p:cmAuthor>
  <p:cmAuthor id="3" name="Caroline Chalke" initials="CC" lastIdx="10" clrIdx="2">
    <p:extLst>
      <p:ext uri="{19B8F6BF-5375-455C-9EA6-DF929625EA0E}">
        <p15:presenceInfo xmlns:p15="http://schemas.microsoft.com/office/powerpoint/2012/main" userId="S-1-5-21-1331150474-4203134591-2286422345-2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28B"/>
    <a:srgbClr val="510C76"/>
    <a:srgbClr val="BB6A98"/>
    <a:srgbClr val="A0A522"/>
    <a:srgbClr val="1999D4"/>
    <a:srgbClr val="E28700"/>
    <a:srgbClr val="7BC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9" autoAdjust="0"/>
    <p:restoredTop sz="96327" autoAdjust="0"/>
  </p:normalViewPr>
  <p:slideViewPr>
    <p:cSldViewPr snapToGrid="0">
      <p:cViewPr varScale="1">
        <p:scale>
          <a:sx n="72" d="100"/>
          <a:sy n="72" d="100"/>
        </p:scale>
        <p:origin x="1620" y="78"/>
      </p:cViewPr>
      <p:guideLst>
        <p:guide orient="horz" pos="2160"/>
        <p:guide pos="2880"/>
      </p:guideLst>
    </p:cSldViewPr>
  </p:slideViewPr>
  <p:notesTextViewPr>
    <p:cViewPr>
      <p:scale>
        <a:sx n="1" d="1"/>
        <a:sy n="1" d="1"/>
      </p:scale>
      <p:origin x="0" y="0"/>
    </p:cViewPr>
  </p:notesTextViewPr>
  <p:notesViewPr>
    <p:cSldViewPr snapToGrid="0">
      <p:cViewPr>
        <p:scale>
          <a:sx n="80" d="100"/>
          <a:sy n="80" d="100"/>
        </p:scale>
        <p:origin x="1208" y="-2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BFEB15-5B65-4CB3-B5FB-6A89DF62984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61B44DCE-4AC7-49DA-8F22-CC74D92ED5CA}">
      <dgm:prSet phldrT="[Text]"/>
      <dgm:spPr>
        <a:solidFill>
          <a:srgbClr val="1999D4"/>
        </a:solidFill>
      </dgm:spPr>
      <dgm:t>
        <a:bodyPr/>
        <a:lstStyle/>
        <a:p>
          <a:r>
            <a:rPr lang="en-GB" dirty="0"/>
            <a:t>Each child is different and some may take a little longer to settle</a:t>
          </a:r>
          <a:endParaRPr lang="en-US" dirty="0"/>
        </a:p>
      </dgm:t>
    </dgm:pt>
    <dgm:pt modelId="{6F0DB7B1-1864-4A16-AC68-88E08DC45442}" type="parTrans" cxnId="{985D2BF8-7821-4A6F-9748-358804D1A874}">
      <dgm:prSet/>
      <dgm:spPr/>
      <dgm:t>
        <a:bodyPr/>
        <a:lstStyle/>
        <a:p>
          <a:endParaRPr lang="en-US"/>
        </a:p>
      </dgm:t>
    </dgm:pt>
    <dgm:pt modelId="{DC4853F6-803E-4095-9DAC-49DDFF8E7CE8}" type="sibTrans" cxnId="{985D2BF8-7821-4A6F-9748-358804D1A874}">
      <dgm:prSet/>
      <dgm:spPr/>
      <dgm:t>
        <a:bodyPr/>
        <a:lstStyle/>
        <a:p>
          <a:endParaRPr lang="en-US"/>
        </a:p>
      </dgm:t>
    </dgm:pt>
    <dgm:pt modelId="{3E0F9BB6-19EC-42B5-A98D-52F6003F620D}">
      <dgm:prSet phldrT="[Text]"/>
      <dgm:spPr>
        <a:solidFill>
          <a:srgbClr val="1999D4"/>
        </a:solidFill>
      </dgm:spPr>
      <dgm:t>
        <a:bodyPr/>
        <a:lstStyle/>
        <a:p>
          <a:r>
            <a:rPr lang="en-GB" dirty="0"/>
            <a:t>Our transition processes are based on the best interests and needs of your child</a:t>
          </a:r>
          <a:endParaRPr lang="en-US" dirty="0"/>
        </a:p>
      </dgm:t>
    </dgm:pt>
    <dgm:pt modelId="{05380AD1-7A12-4EFB-BCA1-F113CB9543F5}" type="parTrans" cxnId="{90C2D2DF-6D88-4F51-8F7B-2A47AE9B9988}">
      <dgm:prSet/>
      <dgm:spPr/>
      <dgm:t>
        <a:bodyPr/>
        <a:lstStyle/>
        <a:p>
          <a:endParaRPr lang="en-US"/>
        </a:p>
      </dgm:t>
    </dgm:pt>
    <dgm:pt modelId="{45002A95-C390-452F-9931-FA81BE782464}" type="sibTrans" cxnId="{90C2D2DF-6D88-4F51-8F7B-2A47AE9B9988}">
      <dgm:prSet/>
      <dgm:spPr/>
      <dgm:t>
        <a:bodyPr/>
        <a:lstStyle/>
        <a:p>
          <a:endParaRPr lang="en-US"/>
        </a:p>
      </dgm:t>
    </dgm:pt>
    <dgm:pt modelId="{AD445C14-85C4-4737-8E60-77FEB86F6F8B}">
      <dgm:prSet phldrT="[Text]"/>
      <dgm:spPr>
        <a:solidFill>
          <a:srgbClr val="1999D4"/>
        </a:solidFill>
      </dgm:spPr>
      <dgm:t>
        <a:bodyPr/>
        <a:lstStyle/>
        <a:p>
          <a:r>
            <a:rPr lang="en-GB" dirty="0"/>
            <a:t>We will work with you to help your child to settle and be confident in their new surroundings  </a:t>
          </a:r>
          <a:endParaRPr lang="en-US" dirty="0"/>
        </a:p>
      </dgm:t>
    </dgm:pt>
    <dgm:pt modelId="{77153EC6-8ECC-4563-A230-ADF2363CE6D4}" type="parTrans" cxnId="{5EA43722-C980-46C7-8D40-745822287A77}">
      <dgm:prSet/>
      <dgm:spPr/>
      <dgm:t>
        <a:bodyPr/>
        <a:lstStyle/>
        <a:p>
          <a:endParaRPr lang="en-US"/>
        </a:p>
      </dgm:t>
    </dgm:pt>
    <dgm:pt modelId="{F792499E-11E1-4B25-B579-8C71AA339842}" type="sibTrans" cxnId="{5EA43722-C980-46C7-8D40-745822287A77}">
      <dgm:prSet/>
      <dgm:spPr/>
      <dgm:t>
        <a:bodyPr/>
        <a:lstStyle/>
        <a:p>
          <a:endParaRPr lang="en-US"/>
        </a:p>
      </dgm:t>
    </dgm:pt>
    <dgm:pt modelId="{C3DCFEF8-BF68-4731-A9E8-06D4C1EFB477}" type="pres">
      <dgm:prSet presAssocID="{C6BFEB15-5B65-4CB3-B5FB-6A89DF629843}" presName="linearFlow" presStyleCnt="0">
        <dgm:presLayoutVars>
          <dgm:dir/>
          <dgm:resizeHandles val="exact"/>
        </dgm:presLayoutVars>
      </dgm:prSet>
      <dgm:spPr/>
    </dgm:pt>
    <dgm:pt modelId="{3E7A4382-6375-48EF-A59A-F6D6634CD9C1}" type="pres">
      <dgm:prSet presAssocID="{61B44DCE-4AC7-49DA-8F22-CC74D92ED5CA}" presName="comp" presStyleCnt="0"/>
      <dgm:spPr/>
    </dgm:pt>
    <dgm:pt modelId="{B67F139D-6207-4BDB-882F-8A37BCAAF82D}" type="pres">
      <dgm:prSet presAssocID="{61B44DCE-4AC7-49DA-8F22-CC74D92ED5CA}" presName="rect2" presStyleLbl="node1" presStyleIdx="0" presStyleCnt="3" custScaleX="106233" custLinFactNeighborX="19576">
        <dgm:presLayoutVars>
          <dgm:bulletEnabled val="1"/>
        </dgm:presLayoutVars>
      </dgm:prSet>
      <dgm:spPr/>
    </dgm:pt>
    <dgm:pt modelId="{DE466A99-45D4-49ED-9E95-A12A90376C5E}" type="pres">
      <dgm:prSet presAssocID="{61B44DCE-4AC7-49DA-8F22-CC74D92ED5CA}" presName="rect1" presStyleLbl="lnNode1" presStyleIdx="0" presStyleCnt="3" custFlipHor="1" custScaleX="161545"/>
      <dgm:spPr/>
    </dgm:pt>
    <dgm:pt modelId="{C1C3D9DF-0653-43E7-8473-F810F253A7A8}" type="pres">
      <dgm:prSet presAssocID="{DC4853F6-803E-4095-9DAC-49DDFF8E7CE8}" presName="sibTrans" presStyleCnt="0"/>
      <dgm:spPr/>
    </dgm:pt>
    <dgm:pt modelId="{BD0B79DC-4EE5-42F1-BF89-46DDB616FCAB}" type="pres">
      <dgm:prSet presAssocID="{3E0F9BB6-19EC-42B5-A98D-52F6003F620D}" presName="comp" presStyleCnt="0"/>
      <dgm:spPr/>
    </dgm:pt>
    <dgm:pt modelId="{DF89CAC7-FF7C-4B69-91AB-D30A7FD88FC6}" type="pres">
      <dgm:prSet presAssocID="{3E0F9BB6-19EC-42B5-A98D-52F6003F620D}" presName="rect2" presStyleLbl="node1" presStyleIdx="1" presStyleCnt="3" custScaleX="113823" custLinFactNeighborX="-106" custLinFactNeighborY="-5642">
        <dgm:presLayoutVars>
          <dgm:bulletEnabled val="1"/>
        </dgm:presLayoutVars>
      </dgm:prSet>
      <dgm:spPr/>
    </dgm:pt>
    <dgm:pt modelId="{DD9CD568-26A2-457F-9C3B-B039F16FC8FE}" type="pres">
      <dgm:prSet presAssocID="{3E0F9BB6-19EC-42B5-A98D-52F6003F620D}" presName="rect1" presStyleLbl="lnNode1" presStyleIdx="1" presStyleCnt="3" custAng="0" custScaleX="147479" custScaleY="136508" custLinFactNeighborX="43721" custLinFactNeighborY="-6448"/>
      <dgm:spPr>
        <a:blipFill rotWithShape="1">
          <a:blip xmlns:r="http://schemas.openxmlformats.org/officeDocument/2006/relationships" r:embed="rId1"/>
          <a:srcRect/>
          <a:stretch>
            <a:fillRect l="-12000" r="-12000"/>
          </a:stretch>
        </a:blipFill>
      </dgm:spPr>
    </dgm:pt>
    <dgm:pt modelId="{0F4B887D-01DC-44B0-883A-2448AC93C3F7}" type="pres">
      <dgm:prSet presAssocID="{45002A95-C390-452F-9931-FA81BE782464}" presName="sibTrans" presStyleCnt="0"/>
      <dgm:spPr/>
    </dgm:pt>
    <dgm:pt modelId="{B5AF7497-69DC-440A-995E-4838676CC9D5}" type="pres">
      <dgm:prSet presAssocID="{AD445C14-85C4-4737-8E60-77FEB86F6F8B}" presName="comp" presStyleCnt="0"/>
      <dgm:spPr/>
    </dgm:pt>
    <dgm:pt modelId="{68F40883-2D00-4F90-9CE2-59B55B1D298D}" type="pres">
      <dgm:prSet presAssocID="{AD445C14-85C4-4737-8E60-77FEB86F6F8B}" presName="rect2" presStyleLbl="node1" presStyleIdx="2" presStyleCnt="3" custLinFactNeighborX="21140" custLinFactNeighborY="-6448">
        <dgm:presLayoutVars>
          <dgm:bulletEnabled val="1"/>
        </dgm:presLayoutVars>
      </dgm:prSet>
      <dgm:spPr/>
    </dgm:pt>
    <dgm:pt modelId="{8B0FFF0E-0A8B-4C8E-A443-24CDFE4228B2}" type="pres">
      <dgm:prSet presAssocID="{AD445C14-85C4-4737-8E60-77FEB86F6F8B}" presName="rect1" presStyleLbl="lnNode1" presStyleIdx="2" presStyleCnt="3" custScaleX="168218" custLinFactNeighborY="-5642"/>
      <dgm:spPr/>
    </dgm:pt>
  </dgm:ptLst>
  <dgm:cxnLst>
    <dgm:cxn modelId="{60D1791B-D265-416C-B2BC-0DF48552591C}" type="presOf" srcId="{AD445C14-85C4-4737-8E60-77FEB86F6F8B}" destId="{68F40883-2D00-4F90-9CE2-59B55B1D298D}" srcOrd="0" destOrd="0" presId="urn:microsoft.com/office/officeart/2008/layout/AlternatingPictureBlocks"/>
    <dgm:cxn modelId="{5EA43722-C980-46C7-8D40-745822287A77}" srcId="{C6BFEB15-5B65-4CB3-B5FB-6A89DF629843}" destId="{AD445C14-85C4-4737-8E60-77FEB86F6F8B}" srcOrd="2" destOrd="0" parTransId="{77153EC6-8ECC-4563-A230-ADF2363CE6D4}" sibTransId="{F792499E-11E1-4B25-B579-8C71AA339842}"/>
    <dgm:cxn modelId="{0757E63E-56B9-4FAC-9C23-BD78302C81F9}" type="presOf" srcId="{3E0F9BB6-19EC-42B5-A98D-52F6003F620D}" destId="{DF89CAC7-FF7C-4B69-91AB-D30A7FD88FC6}" srcOrd="0" destOrd="0" presId="urn:microsoft.com/office/officeart/2008/layout/AlternatingPictureBlocks"/>
    <dgm:cxn modelId="{BACA86D0-1357-4E3D-884F-8A2F25803392}" type="presOf" srcId="{C6BFEB15-5B65-4CB3-B5FB-6A89DF629843}" destId="{C3DCFEF8-BF68-4731-A9E8-06D4C1EFB477}" srcOrd="0" destOrd="0" presId="urn:microsoft.com/office/officeart/2008/layout/AlternatingPictureBlocks"/>
    <dgm:cxn modelId="{90C2D2DF-6D88-4F51-8F7B-2A47AE9B9988}" srcId="{C6BFEB15-5B65-4CB3-B5FB-6A89DF629843}" destId="{3E0F9BB6-19EC-42B5-A98D-52F6003F620D}" srcOrd="1" destOrd="0" parTransId="{05380AD1-7A12-4EFB-BCA1-F113CB9543F5}" sibTransId="{45002A95-C390-452F-9931-FA81BE782464}"/>
    <dgm:cxn modelId="{FEBF93F6-7EF6-4307-8C7D-63CDB24AE1B6}" type="presOf" srcId="{61B44DCE-4AC7-49DA-8F22-CC74D92ED5CA}" destId="{B67F139D-6207-4BDB-882F-8A37BCAAF82D}" srcOrd="0" destOrd="0" presId="urn:microsoft.com/office/officeart/2008/layout/AlternatingPictureBlocks"/>
    <dgm:cxn modelId="{985D2BF8-7821-4A6F-9748-358804D1A874}" srcId="{C6BFEB15-5B65-4CB3-B5FB-6A89DF629843}" destId="{61B44DCE-4AC7-49DA-8F22-CC74D92ED5CA}" srcOrd="0" destOrd="0" parTransId="{6F0DB7B1-1864-4A16-AC68-88E08DC45442}" sibTransId="{DC4853F6-803E-4095-9DAC-49DDFF8E7CE8}"/>
    <dgm:cxn modelId="{7CC7C5F5-D7B9-41D8-887D-9C66135CF0B8}" type="presParOf" srcId="{C3DCFEF8-BF68-4731-A9E8-06D4C1EFB477}" destId="{3E7A4382-6375-48EF-A59A-F6D6634CD9C1}" srcOrd="0" destOrd="0" presId="urn:microsoft.com/office/officeart/2008/layout/AlternatingPictureBlocks"/>
    <dgm:cxn modelId="{88DB1A6C-28F0-4DC1-8641-8E4B048DCCE0}" type="presParOf" srcId="{3E7A4382-6375-48EF-A59A-F6D6634CD9C1}" destId="{B67F139D-6207-4BDB-882F-8A37BCAAF82D}" srcOrd="0" destOrd="0" presId="urn:microsoft.com/office/officeart/2008/layout/AlternatingPictureBlocks"/>
    <dgm:cxn modelId="{3FC60CE3-0CFC-46DD-BB9C-8C088D96F4D8}" type="presParOf" srcId="{3E7A4382-6375-48EF-A59A-F6D6634CD9C1}" destId="{DE466A99-45D4-49ED-9E95-A12A90376C5E}" srcOrd="1" destOrd="0" presId="urn:microsoft.com/office/officeart/2008/layout/AlternatingPictureBlocks"/>
    <dgm:cxn modelId="{462ED970-E0E3-415D-860E-133D26A72D71}" type="presParOf" srcId="{C3DCFEF8-BF68-4731-A9E8-06D4C1EFB477}" destId="{C1C3D9DF-0653-43E7-8473-F810F253A7A8}" srcOrd="1" destOrd="0" presId="urn:microsoft.com/office/officeart/2008/layout/AlternatingPictureBlocks"/>
    <dgm:cxn modelId="{AC2F7123-5B7B-4315-9965-88334BA39189}" type="presParOf" srcId="{C3DCFEF8-BF68-4731-A9E8-06D4C1EFB477}" destId="{BD0B79DC-4EE5-42F1-BF89-46DDB616FCAB}" srcOrd="2" destOrd="0" presId="urn:microsoft.com/office/officeart/2008/layout/AlternatingPictureBlocks"/>
    <dgm:cxn modelId="{3D810FC6-6D0E-4648-9546-DBF1E91C64F5}" type="presParOf" srcId="{BD0B79DC-4EE5-42F1-BF89-46DDB616FCAB}" destId="{DF89CAC7-FF7C-4B69-91AB-D30A7FD88FC6}" srcOrd="0" destOrd="0" presId="urn:microsoft.com/office/officeart/2008/layout/AlternatingPictureBlocks"/>
    <dgm:cxn modelId="{509794C4-32E8-4687-87F3-47911FC86AFB}" type="presParOf" srcId="{BD0B79DC-4EE5-42F1-BF89-46DDB616FCAB}" destId="{DD9CD568-26A2-457F-9C3B-B039F16FC8FE}" srcOrd="1" destOrd="0" presId="urn:microsoft.com/office/officeart/2008/layout/AlternatingPictureBlocks"/>
    <dgm:cxn modelId="{93446940-FBA2-45D1-9060-7837F358A2FB}" type="presParOf" srcId="{C3DCFEF8-BF68-4731-A9E8-06D4C1EFB477}" destId="{0F4B887D-01DC-44B0-883A-2448AC93C3F7}" srcOrd="3" destOrd="0" presId="urn:microsoft.com/office/officeart/2008/layout/AlternatingPictureBlocks"/>
    <dgm:cxn modelId="{E3E2EF4C-A560-4E1E-9BAE-7B9C2F28188B}" type="presParOf" srcId="{C3DCFEF8-BF68-4731-A9E8-06D4C1EFB477}" destId="{B5AF7497-69DC-440A-995E-4838676CC9D5}" srcOrd="4" destOrd="0" presId="urn:microsoft.com/office/officeart/2008/layout/AlternatingPictureBlocks"/>
    <dgm:cxn modelId="{59D0EDC9-9D8A-4091-9A2A-BBD7C56B6AB9}" type="presParOf" srcId="{B5AF7497-69DC-440A-995E-4838676CC9D5}" destId="{68F40883-2D00-4F90-9CE2-59B55B1D298D}" srcOrd="0" destOrd="0" presId="urn:microsoft.com/office/officeart/2008/layout/AlternatingPictureBlocks"/>
    <dgm:cxn modelId="{B79FA038-7A0E-4403-9F41-4E978D4A4EF4}" type="presParOf" srcId="{B5AF7497-69DC-440A-995E-4838676CC9D5}" destId="{8B0FFF0E-0A8B-4C8E-A443-24CDFE4228B2}"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F139D-6207-4BDB-882F-8A37BCAAF82D}">
      <dsp:nvSpPr>
        <dsp:cNvPr id="0" name=""/>
        <dsp:cNvSpPr/>
      </dsp:nvSpPr>
      <dsp:spPr>
        <a:xfrm>
          <a:off x="3627999" y="139"/>
          <a:ext cx="2826086"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Each child is different and some may take a little longer to settle</a:t>
          </a:r>
          <a:endParaRPr lang="en-US" sz="1800" kern="1200" dirty="0"/>
        </a:p>
      </dsp:txBody>
      <dsp:txXfrm>
        <a:off x="3627999" y="139"/>
        <a:ext cx="2826086" cy="1203198"/>
      </dsp:txXfrm>
    </dsp:sp>
    <dsp:sp modelId="{DE466A99-45D4-49ED-9E95-A12A90376C5E}">
      <dsp:nvSpPr>
        <dsp:cNvPr id="0" name=""/>
        <dsp:cNvSpPr/>
      </dsp:nvSpPr>
      <dsp:spPr>
        <a:xfrm flipH="1">
          <a:off x="1513297" y="139"/>
          <a:ext cx="1924270" cy="1203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9CAC7-FF7C-4B69-91AB-D30A7FD88FC6}">
      <dsp:nvSpPr>
        <dsp:cNvPr id="0" name=""/>
        <dsp:cNvSpPr/>
      </dsp:nvSpPr>
      <dsp:spPr>
        <a:xfrm>
          <a:off x="1501886" y="1553612"/>
          <a:ext cx="3028001"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Our transition processes are based on the best interests and needs of your child</a:t>
          </a:r>
          <a:endParaRPr lang="en-US" sz="1800" kern="1200" dirty="0"/>
        </a:p>
      </dsp:txBody>
      <dsp:txXfrm>
        <a:off x="1501886" y="1553612"/>
        <a:ext cx="3028001" cy="1203198"/>
      </dsp:txXfrm>
    </dsp:sp>
    <dsp:sp modelId="{DD9CD568-26A2-457F-9C3B-B039F16FC8FE}">
      <dsp:nvSpPr>
        <dsp:cNvPr id="0" name=""/>
        <dsp:cNvSpPr/>
      </dsp:nvSpPr>
      <dsp:spPr>
        <a:xfrm>
          <a:off x="4705972" y="1324283"/>
          <a:ext cx="1756720" cy="1642462"/>
        </a:xfrm>
        <a:prstGeom prst="rect">
          <a:avLst/>
        </a:prstGeom>
        <a:blipFill rotWithShape="1">
          <a:blip xmlns:r="http://schemas.openxmlformats.org/officeDocument/2006/relationships" r:embed="rId1"/>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F40883-2D00-4F90-9CE2-59B55B1D298D}">
      <dsp:nvSpPr>
        <dsp:cNvPr id="0" name=""/>
        <dsp:cNvSpPr/>
      </dsp:nvSpPr>
      <dsp:spPr>
        <a:xfrm>
          <a:off x="3813839" y="3165273"/>
          <a:ext cx="2660271" cy="1203198"/>
        </a:xfrm>
        <a:prstGeom prst="rect">
          <a:avLst/>
        </a:prstGeom>
        <a:solidFill>
          <a:srgbClr val="1999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We will work with you to help your child to settle and be confident in their new surroundings  </a:t>
          </a:r>
          <a:endParaRPr lang="en-US" sz="1800" kern="1200" dirty="0"/>
        </a:p>
      </dsp:txBody>
      <dsp:txXfrm>
        <a:off x="3813839" y="3165273"/>
        <a:ext cx="2660271" cy="1203198"/>
      </dsp:txXfrm>
    </dsp:sp>
    <dsp:sp modelId="{8B0FFF0E-0A8B-4C8E-A443-24CDFE4228B2}">
      <dsp:nvSpPr>
        <dsp:cNvPr id="0" name=""/>
        <dsp:cNvSpPr/>
      </dsp:nvSpPr>
      <dsp:spPr>
        <a:xfrm>
          <a:off x="1534879" y="3174970"/>
          <a:ext cx="2003756" cy="1203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337E6-6BEA-4891-BA4C-03122E4F3692}" type="datetimeFigureOut">
              <a:rPr lang="en-GB" smtClean="0"/>
              <a:t>14/07/2023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43F079-8787-42C7-A1E2-F3AB77833DF5}" type="slidenum">
              <a:rPr lang="en-GB" smtClean="0"/>
              <a:t>‹#›</a:t>
            </a:fld>
            <a:endParaRPr lang="en-GB"/>
          </a:p>
        </p:txBody>
      </p:sp>
    </p:spTree>
    <p:extLst>
      <p:ext uri="{BB962C8B-B14F-4D97-AF65-F5344CB8AC3E}">
        <p14:creationId xmlns:p14="http://schemas.microsoft.com/office/powerpoint/2010/main" val="1040537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E73F2-55BE-4DED-BD00-A7CC6FAF8851}" type="datetimeFigureOut">
              <a:rPr lang="en-GB" smtClean="0"/>
              <a:t>14/07/2023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FBC5D-9444-4997-B900-DD869E0474B9}" type="slidenum">
              <a:rPr lang="en-GB" smtClean="0"/>
              <a:t>‹#›</a:t>
            </a:fld>
            <a:endParaRPr lang="en-GB"/>
          </a:p>
        </p:txBody>
      </p:sp>
    </p:spTree>
    <p:extLst>
      <p:ext uri="{BB962C8B-B14F-4D97-AF65-F5344CB8AC3E}">
        <p14:creationId xmlns:p14="http://schemas.microsoft.com/office/powerpoint/2010/main" val="297426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the school logo, date, time and name of presenter</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Encourage parents to look around the classroom/provision for the first 10 minutes.</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Room</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Set up </a:t>
            </a:r>
            <a:r>
              <a:rPr lang="en-GB" sz="1200" kern="1200" dirty="0">
                <a:solidFill>
                  <a:schemeClr val="tx1"/>
                </a:solidFill>
                <a:effectLst/>
                <a:latin typeface="+mn-lt"/>
                <a:ea typeface="+mn-ea"/>
                <a:cs typeface="+mn-cs"/>
              </a:rPr>
              <a:t>– Think about the best way to arrange the seating, keeping in mind that you will want all parents to see the presentation and to be able to talk in small groups. You may want to play music and offer refreshments as parents arrive.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out </a:t>
            </a:r>
            <a:r>
              <a:rPr lang="en-GB" sz="1200" b="1" kern="1200" dirty="0">
                <a:solidFill>
                  <a:schemeClr val="tx1"/>
                </a:solidFill>
                <a:effectLst/>
                <a:latin typeface="+mn-lt"/>
                <a:ea typeface="+mn-ea"/>
                <a:cs typeface="+mn-cs"/>
              </a:rPr>
              <a:t>induction packs </a:t>
            </a:r>
            <a:r>
              <a:rPr lang="en-GB" sz="1200" kern="1200" dirty="0">
                <a:solidFill>
                  <a:schemeClr val="tx1"/>
                </a:solidFill>
                <a:effectLst/>
                <a:latin typeface="+mn-lt"/>
                <a:ea typeface="+mn-ea"/>
                <a:cs typeface="+mn-cs"/>
              </a:rPr>
              <a:t>as parents enter and keep a register so that you know who has attended.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sure the </a:t>
            </a:r>
            <a:r>
              <a:rPr lang="en-GB" sz="1200" b="1" kern="1200" dirty="0">
                <a:solidFill>
                  <a:schemeClr val="tx1"/>
                </a:solidFill>
                <a:effectLst/>
                <a:latin typeface="+mn-lt"/>
                <a:ea typeface="+mn-ea"/>
                <a:cs typeface="+mn-cs"/>
              </a:rPr>
              <a:t>evaluation sheets/post-its and pens/pencils </a:t>
            </a:r>
            <a:r>
              <a:rPr lang="en-GB" sz="1200" kern="1200" dirty="0">
                <a:solidFill>
                  <a:schemeClr val="tx1"/>
                </a:solidFill>
                <a:effectLst/>
                <a:latin typeface="+mn-lt"/>
                <a:ea typeface="+mn-ea"/>
                <a:cs typeface="+mn-cs"/>
              </a:rPr>
              <a:t>are on the chairs/tables for parents to access during the induction.</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Welcome the parents/carers and introduce yourself</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1</a:t>
            </a:fld>
            <a:endParaRPr lang="en-GB"/>
          </a:p>
        </p:txBody>
      </p:sp>
    </p:spTree>
    <p:extLst>
      <p:ext uri="{BB962C8B-B14F-4D97-AF65-F5344CB8AC3E}">
        <p14:creationId xmlns:p14="http://schemas.microsoft.com/office/powerpoint/2010/main" val="95223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153988"/>
            <a:ext cx="3543300" cy="2657475"/>
          </a:xfrm>
        </p:spPr>
      </p:sp>
      <p:sp>
        <p:nvSpPr>
          <p:cNvPr id="3" name="Notes Placeholder 2"/>
          <p:cNvSpPr>
            <a:spLocks noGrp="1"/>
          </p:cNvSpPr>
          <p:nvPr>
            <p:ph type="body" idx="1"/>
          </p:nvPr>
        </p:nvSpPr>
        <p:spPr>
          <a:xfrm>
            <a:off x="327660" y="2895600"/>
            <a:ext cx="6278880" cy="4419600"/>
          </a:xfrm>
        </p:spPr>
        <p:txBody>
          <a:bodyPr/>
          <a:lstStyle/>
          <a:p>
            <a:r>
              <a:rPr lang="en-GB" sz="1100" dirty="0"/>
              <a:t>Consider</a:t>
            </a:r>
            <a:r>
              <a:rPr lang="en-GB" sz="1100" baseline="0" dirty="0"/>
              <a:t> giving out the </a:t>
            </a:r>
            <a:r>
              <a:rPr lang="en-GB" sz="1100" b="1" baseline="0" dirty="0"/>
              <a:t>‘I am starting school: 5 ways to help support me to be confident, curious and ready to learn</a:t>
            </a:r>
            <a:r>
              <a:rPr lang="en-GB" sz="1100" b="1" dirty="0"/>
              <a:t> </a:t>
            </a:r>
            <a:r>
              <a:rPr lang="en-GB" sz="1100" dirty="0"/>
              <a:t>( HCC document) </a:t>
            </a:r>
            <a:endParaRPr lang="en-GB" sz="1100" baseline="0" dirty="0"/>
          </a:p>
          <a:p>
            <a:r>
              <a:rPr lang="en-GB" sz="1100" baseline="0" dirty="0"/>
              <a:t>Dependent on the information you have about the needs of the cohort – provide suggestions of what parents can do to support their child.</a:t>
            </a:r>
          </a:p>
          <a:p>
            <a:pPr lvl="0"/>
            <a:r>
              <a:rPr lang="en-GB" sz="1100" b="1" kern="1200" dirty="0">
                <a:solidFill>
                  <a:schemeClr val="tx1"/>
                </a:solidFill>
                <a:effectLst/>
              </a:rPr>
              <a:t>Being independent</a:t>
            </a:r>
            <a:endParaRPr lang="en-GB" sz="1100" kern="1200" dirty="0">
              <a:solidFill>
                <a:schemeClr val="tx1"/>
              </a:solidFill>
              <a:effectLst/>
            </a:endParaRPr>
          </a:p>
          <a:p>
            <a:pPr lvl="0"/>
            <a:r>
              <a:rPr lang="en-GB" sz="1100" kern="1200" dirty="0">
                <a:solidFill>
                  <a:schemeClr val="tx1"/>
                </a:solidFill>
                <a:effectLst/>
              </a:rPr>
              <a:t>I am happy to be away from you as I know you are coming back.</a:t>
            </a:r>
          </a:p>
          <a:p>
            <a:pPr lvl="0"/>
            <a:r>
              <a:rPr lang="en-GB" sz="1100" kern="1200" dirty="0">
                <a:solidFill>
                  <a:schemeClr val="tx1"/>
                </a:solidFill>
                <a:effectLst/>
              </a:rPr>
              <a:t>Give me opportunities to meet other children and adults and to spend time away from you.</a:t>
            </a:r>
          </a:p>
          <a:p>
            <a:pPr lvl="0"/>
            <a:r>
              <a:rPr lang="en-GB" sz="1100" kern="1200" dirty="0">
                <a:solidFill>
                  <a:schemeClr val="tx1"/>
                </a:solidFill>
                <a:effectLst/>
              </a:rPr>
              <a:t>Help me develop and practice dressing, eating and going to the toilet so that I can care for myself.</a:t>
            </a:r>
          </a:p>
          <a:p>
            <a:r>
              <a:rPr lang="en-GB" sz="1100" kern="1200" dirty="0">
                <a:solidFill>
                  <a:schemeClr val="tx1"/>
                </a:solidFill>
                <a:effectLst/>
              </a:rPr>
              <a:t> </a:t>
            </a:r>
            <a:r>
              <a:rPr lang="en-GB" sz="1100" b="1" kern="1200" dirty="0">
                <a:solidFill>
                  <a:schemeClr val="tx1"/>
                </a:solidFill>
                <a:effectLst/>
              </a:rPr>
              <a:t>Feeling good</a:t>
            </a:r>
            <a:endParaRPr lang="en-GB" sz="1100" kern="1200" dirty="0">
              <a:solidFill>
                <a:schemeClr val="tx1"/>
              </a:solidFill>
              <a:effectLst/>
            </a:endParaRPr>
          </a:p>
          <a:p>
            <a:pPr lvl="0"/>
            <a:r>
              <a:rPr lang="en-GB" sz="1100" kern="1200" dirty="0">
                <a:solidFill>
                  <a:schemeClr val="tx1"/>
                </a:solidFill>
                <a:effectLst/>
              </a:rPr>
              <a:t>I can talk to you about how I feel and any worries I may have.</a:t>
            </a:r>
          </a:p>
          <a:p>
            <a:pPr lvl="0"/>
            <a:r>
              <a:rPr lang="en-GB" sz="1100" kern="1200" dirty="0">
                <a:solidFill>
                  <a:schemeClr val="tx1"/>
                </a:solidFill>
                <a:effectLst/>
              </a:rPr>
              <a:t>I know how to keep myself safe and understand there are rules about what I can do.</a:t>
            </a:r>
          </a:p>
          <a:p>
            <a:pPr lvl="0"/>
            <a:r>
              <a:rPr lang="en-GB" sz="1100" kern="1200" dirty="0">
                <a:solidFill>
                  <a:schemeClr val="tx1"/>
                </a:solidFill>
                <a:effectLst/>
              </a:rPr>
              <a:t>Make sure I have a healthy diet, lots of opportunities to play outside and be active, and time to sleep at night.</a:t>
            </a:r>
          </a:p>
          <a:p>
            <a:r>
              <a:rPr lang="en-GB" sz="1100" kern="1200" dirty="0">
                <a:solidFill>
                  <a:schemeClr val="tx1"/>
                </a:solidFill>
                <a:effectLst/>
              </a:rPr>
              <a:t> </a:t>
            </a:r>
            <a:r>
              <a:rPr lang="en-GB" sz="1100" b="1" kern="1200" dirty="0">
                <a:solidFill>
                  <a:schemeClr val="tx1"/>
                </a:solidFill>
                <a:effectLst/>
              </a:rPr>
              <a:t>Loving learning</a:t>
            </a:r>
            <a:endParaRPr lang="en-GB" sz="1100" kern="1200" dirty="0">
              <a:solidFill>
                <a:schemeClr val="tx1"/>
              </a:solidFill>
              <a:effectLst/>
            </a:endParaRPr>
          </a:p>
          <a:p>
            <a:pPr lvl="0"/>
            <a:r>
              <a:rPr lang="en-GB" sz="1100" kern="1200" dirty="0">
                <a:solidFill>
                  <a:schemeClr val="tx1"/>
                </a:solidFill>
                <a:effectLst/>
              </a:rPr>
              <a:t>I am interested in finding out about things that interest me.</a:t>
            </a:r>
          </a:p>
          <a:p>
            <a:pPr lvl="0"/>
            <a:r>
              <a:rPr lang="en-GB" sz="1100" kern="1200" dirty="0">
                <a:solidFill>
                  <a:schemeClr val="tx1"/>
                </a:solidFill>
                <a:effectLst/>
              </a:rPr>
              <a:t>Provide me with opportunities to be creative; talk to me about my drawings.</a:t>
            </a:r>
          </a:p>
          <a:p>
            <a:pPr lvl="0"/>
            <a:r>
              <a:rPr lang="en-GB" sz="1100" kern="1200" dirty="0">
                <a:solidFill>
                  <a:schemeClr val="tx1"/>
                </a:solidFill>
                <a:effectLst/>
              </a:rPr>
              <a:t>Take me to the library and look at books with me; point to pictures and name them clearly, and talk about what we can both see using simple phrases. Tell me stories too. </a:t>
            </a:r>
          </a:p>
          <a:p>
            <a:pPr lvl="0"/>
            <a:r>
              <a:rPr lang="en-GB" sz="1100" kern="1200" dirty="0">
                <a:solidFill>
                  <a:schemeClr val="tx1"/>
                </a:solidFill>
                <a:effectLst/>
              </a:rPr>
              <a:t>Talk about what you are doing using a simple commentary; count out the number of apples put in the bag at the shop, and say what we see on the way.</a:t>
            </a:r>
          </a:p>
          <a:p>
            <a:r>
              <a:rPr lang="en-GB" sz="1100" kern="1200" dirty="0">
                <a:solidFill>
                  <a:schemeClr val="tx1"/>
                </a:solidFill>
                <a:effectLst/>
              </a:rPr>
              <a:t> </a:t>
            </a:r>
            <a:r>
              <a:rPr lang="en-GB" sz="1100" b="1" kern="1200" dirty="0">
                <a:solidFill>
                  <a:schemeClr val="tx1"/>
                </a:solidFill>
                <a:effectLst/>
              </a:rPr>
              <a:t>Making my voice heard</a:t>
            </a:r>
            <a:endParaRPr lang="en-GB" sz="1100" kern="1200" dirty="0">
              <a:solidFill>
                <a:schemeClr val="tx1"/>
              </a:solidFill>
              <a:effectLst/>
            </a:endParaRPr>
          </a:p>
          <a:p>
            <a:pPr lvl="0"/>
            <a:r>
              <a:rPr lang="en-GB" sz="1100" kern="1200" dirty="0">
                <a:solidFill>
                  <a:schemeClr val="tx1"/>
                </a:solidFill>
                <a:effectLst/>
              </a:rPr>
              <a:t>I can listen to others; help me practice taking turns and understand sharing.</a:t>
            </a:r>
          </a:p>
          <a:p>
            <a:pPr lvl="0"/>
            <a:r>
              <a:rPr lang="en-GB" sz="1100" kern="1200" dirty="0">
                <a:solidFill>
                  <a:schemeClr val="tx1"/>
                </a:solidFill>
                <a:effectLst/>
              </a:rPr>
              <a:t>I can ask for help.</a:t>
            </a:r>
          </a:p>
          <a:p>
            <a:pPr lvl="0"/>
            <a:r>
              <a:rPr lang="en-GB" sz="1100" kern="1200" dirty="0">
                <a:solidFill>
                  <a:schemeClr val="tx1"/>
                </a:solidFill>
                <a:effectLst/>
              </a:rPr>
              <a:t>Talk to me using words I can understand, and add words to help extend my vocabulary. This will help me to express what I want, so that others can understand me </a:t>
            </a:r>
          </a:p>
          <a:p>
            <a:pPr lvl="0"/>
            <a:r>
              <a:rPr lang="en-GB" sz="1100" kern="1200" dirty="0">
                <a:solidFill>
                  <a:schemeClr val="tx1"/>
                </a:solidFill>
                <a:effectLst/>
              </a:rPr>
              <a:t>Let me sing songs and rhymes.</a:t>
            </a:r>
          </a:p>
          <a:p>
            <a:pPr lvl="0"/>
            <a:r>
              <a:rPr lang="en-GB" sz="1100" kern="1200" dirty="0">
                <a:solidFill>
                  <a:schemeClr val="tx1"/>
                </a:solidFill>
                <a:effectLst/>
              </a:rPr>
              <a:t>Provide me with opportunities to meet other children and adults so that I can practice these skills.</a:t>
            </a:r>
          </a:p>
          <a:p>
            <a:r>
              <a:rPr lang="en-GB" sz="1100" kern="1200" dirty="0">
                <a:solidFill>
                  <a:schemeClr val="tx1"/>
                </a:solidFill>
                <a:effectLst/>
              </a:rPr>
              <a:t> </a:t>
            </a:r>
            <a:r>
              <a:rPr lang="en-GB" sz="1100" b="1" kern="1200" dirty="0">
                <a:solidFill>
                  <a:schemeClr val="tx1"/>
                </a:solidFill>
                <a:effectLst/>
              </a:rPr>
              <a:t>Doing my best</a:t>
            </a:r>
            <a:endParaRPr lang="en-GB" sz="1100" kern="1200" dirty="0">
              <a:solidFill>
                <a:schemeClr val="tx1"/>
              </a:solidFill>
              <a:effectLst/>
            </a:endParaRPr>
          </a:p>
          <a:p>
            <a:pPr lvl="0"/>
            <a:r>
              <a:rPr lang="en-GB" sz="1100" kern="1200" dirty="0">
                <a:solidFill>
                  <a:schemeClr val="tx1"/>
                </a:solidFill>
                <a:effectLst/>
              </a:rPr>
              <a:t>I am asking questions about my new school.</a:t>
            </a:r>
          </a:p>
          <a:p>
            <a:pPr lvl="0"/>
            <a:r>
              <a:rPr lang="en-GB" sz="1100" kern="1200" dirty="0">
                <a:solidFill>
                  <a:schemeClr val="tx1"/>
                </a:solidFill>
                <a:effectLst/>
              </a:rPr>
              <a:t>Help me be the best I can be and have high hopes for me.</a:t>
            </a:r>
          </a:p>
          <a:p>
            <a:pPr lvl="0"/>
            <a:r>
              <a:rPr lang="en-GB" sz="1100" kern="1200" dirty="0">
                <a:solidFill>
                  <a:schemeClr val="tx1"/>
                </a:solidFill>
                <a:effectLst/>
              </a:rPr>
              <a:t>Let me have plenty of opportunities to practice new skills, to make mistakes and try again.</a:t>
            </a:r>
          </a:p>
          <a:p>
            <a:pPr lvl="0"/>
            <a:r>
              <a:rPr lang="en-GB" sz="1100" kern="1200" dirty="0">
                <a:solidFill>
                  <a:schemeClr val="tx1"/>
                </a:solidFill>
                <a:effectLst/>
              </a:rPr>
              <a:t>Be positive about going to school; talk to me about school, show me pictures of the school and visit the school. Talk to me about what I am going to do.</a:t>
            </a:r>
          </a:p>
          <a:p>
            <a:r>
              <a:rPr lang="en-GB" sz="1100" kern="1200" dirty="0">
                <a:solidFill>
                  <a:schemeClr val="tx1"/>
                </a:solidFill>
                <a:effectLst/>
              </a:rPr>
              <a:t> </a:t>
            </a:r>
          </a:p>
          <a:p>
            <a:r>
              <a:rPr lang="en-GB" sz="1100" baseline="0" dirty="0"/>
              <a:t>Make reference to the ‘This is my school’ booklet and the importance of sharing this with your child in preparation for the first day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13</a:t>
            </a:fld>
            <a:endParaRPr lang="en-GB"/>
          </a:p>
        </p:txBody>
      </p:sp>
    </p:spTree>
    <p:extLst>
      <p:ext uri="{BB962C8B-B14F-4D97-AF65-F5344CB8AC3E}">
        <p14:creationId xmlns:p14="http://schemas.microsoft.com/office/powerpoint/2010/main" val="356059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296863"/>
            <a:ext cx="4114800" cy="3086100"/>
          </a:xfrm>
        </p:spPr>
      </p:sp>
      <p:sp>
        <p:nvSpPr>
          <p:cNvPr id="3" name="Notes Placeholder 2"/>
          <p:cNvSpPr>
            <a:spLocks noGrp="1"/>
          </p:cNvSpPr>
          <p:nvPr>
            <p:ph type="body" idx="1"/>
          </p:nvPr>
        </p:nvSpPr>
        <p:spPr>
          <a:xfrm>
            <a:off x="266700" y="3505200"/>
            <a:ext cx="6316980" cy="4495800"/>
          </a:xfrm>
        </p:spPr>
        <p:txBody>
          <a:bodyPr/>
          <a:lstStyle/>
          <a:p>
            <a:r>
              <a:rPr lang="en-GB" sz="1100" kern="1200" dirty="0">
                <a:solidFill>
                  <a:schemeClr val="tx1"/>
                </a:solidFill>
                <a:effectLst/>
                <a:latin typeface="+mn-lt"/>
                <a:ea typeface="+mn-ea"/>
                <a:cs typeface="+mn-cs"/>
              </a:rPr>
              <a:t>Explain that as the children progress through the school/setting they will be asked to help children at home with various activities (home learning), such as reading a book together. Their cooperation with these activities will be most appreciated and help their child to do well at school or nursery. Always speak of school/setting positively and if issues do occur they then need to be addressed in the appropriate manner (school/setting policy).</a:t>
            </a:r>
            <a:endParaRPr lang="en-US"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As you talk about each photograph explain how parents can help at home by using either your own ideas or some of the suggestions below.</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r>
              <a:rPr lang="en-GB" sz="1100" b="1" kern="1200" dirty="0">
                <a:solidFill>
                  <a:schemeClr val="tx1"/>
                </a:solidFill>
                <a:effectLst/>
                <a:latin typeface="+mn-lt"/>
                <a:ea typeface="+mn-ea"/>
                <a:cs typeface="+mn-cs"/>
              </a:rPr>
              <a:t>Communicate and talk with your child - </a:t>
            </a:r>
            <a:r>
              <a:rPr lang="en-GB" sz="1100" kern="1200" dirty="0">
                <a:solidFill>
                  <a:schemeClr val="tx1"/>
                </a:solidFill>
                <a:effectLst/>
                <a:latin typeface="+mn-lt"/>
                <a:ea typeface="+mn-ea"/>
                <a:cs typeface="+mn-cs"/>
              </a:rPr>
              <a:t>use every opportunity to have conversations with your child - play together, draw attention to objects in the environment, talk about and recall past experiences, cook together and encourage them to talk about their feelings. For example, talk about things that make them happy/unhappy.</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Enjoy physical activities together</a:t>
            </a:r>
            <a:r>
              <a:rPr lang="en-GB" sz="1100" kern="1200" dirty="0">
                <a:solidFill>
                  <a:schemeClr val="tx1"/>
                </a:solidFill>
                <a:effectLst/>
                <a:latin typeface="+mn-lt"/>
                <a:ea typeface="+mn-ea"/>
                <a:cs typeface="+mn-cs"/>
              </a:rPr>
              <a:t> - plan outdoor experiences such as visits to the park and walks. Encourage running, climbing, jumping, swinging and throwing games. Help the development of smaller muscles through cooking experiences, the use of playdough, building with bricks/Lego and opportunities to make marks and draw. </a:t>
            </a:r>
            <a:endParaRPr lang="en-US"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 </a:t>
            </a:r>
            <a:r>
              <a:rPr lang="en-GB" sz="1100" b="1" kern="1200" dirty="0">
                <a:solidFill>
                  <a:schemeClr val="tx1"/>
                </a:solidFill>
                <a:effectLst/>
                <a:latin typeface="+mn-lt"/>
                <a:ea typeface="+mn-ea"/>
                <a:cs typeface="+mn-cs"/>
              </a:rPr>
              <a:t>Fun with maths</a:t>
            </a:r>
            <a:r>
              <a:rPr lang="en-GB" sz="1100" kern="1200" dirty="0">
                <a:solidFill>
                  <a:schemeClr val="tx1"/>
                </a:solidFill>
                <a:effectLst/>
                <a:latin typeface="+mn-lt"/>
                <a:ea typeface="+mn-ea"/>
                <a:cs typeface="+mn-cs"/>
              </a:rPr>
              <a:t> – play board or card games, count objects and compare them e.g. you have 3 and I have 4; I have more. Use opportunities at mealtimes e.g. you have 4 carrots on your plate, if you eat one how many will be left? During bath time use toys and containers that encourage filling and pouring; talking about things that are full and empty. When you are out and about draw attention to shapes and numbers in shops or in the street. Sing number rhymes together.</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Read, tell and make up stories together</a:t>
            </a:r>
            <a:r>
              <a:rPr lang="en-GB" sz="1100" kern="1200" dirty="0">
                <a:solidFill>
                  <a:schemeClr val="tx1"/>
                </a:solidFill>
                <a:effectLst/>
                <a:latin typeface="+mn-lt"/>
                <a:ea typeface="+mn-ea"/>
                <a:cs typeface="+mn-cs"/>
              </a:rPr>
              <a:t>- join the library and share books together, talk about the pictures and the print. Point out words that begin with the same letter as their own name and look for objects that begin with the same sound. Look for signs to read when you are out and about. Have a box available for your child that contains paper, notebooks, old envelopes, glue sticks, scissors and different writing tools, such as pens and pencils</a:t>
            </a:r>
            <a:endParaRPr lang="en-US" sz="1100" kern="1200" dirty="0">
              <a:solidFill>
                <a:schemeClr val="tx1"/>
              </a:solidFill>
              <a:effectLst/>
              <a:latin typeface="+mn-lt"/>
              <a:ea typeface="+mn-ea"/>
              <a:cs typeface="+mn-cs"/>
            </a:endParaRPr>
          </a:p>
          <a:p>
            <a:r>
              <a:rPr lang="en-GB" sz="1100" b="1" kern="1200" dirty="0">
                <a:solidFill>
                  <a:schemeClr val="tx1"/>
                </a:solidFill>
                <a:effectLst/>
                <a:latin typeface="+mn-lt"/>
                <a:ea typeface="+mn-ea"/>
                <a:cs typeface="+mn-cs"/>
              </a:rPr>
              <a:t>Support your child to do things by themselves – </a:t>
            </a:r>
            <a:r>
              <a:rPr lang="en-GB" sz="1100" kern="1200" dirty="0">
                <a:solidFill>
                  <a:schemeClr val="tx1"/>
                </a:solidFill>
                <a:effectLst/>
                <a:latin typeface="+mn-lt"/>
                <a:ea typeface="+mn-ea"/>
                <a:cs typeface="+mn-cs"/>
              </a:rPr>
              <a:t>let children put on their shoes/coats and do them up. Encourage them to wash their own hands, open food packets, use cutlery and say when they need the toilet or a drink.</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Encourage social interactions </a:t>
            </a:r>
            <a:r>
              <a:rPr lang="en-US" sz="1100" kern="120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play together, encourage them to not interrupt, model taking turns and sharing. Model how to ask for something. Arrange times to play with other children. For example, meeting another family at the park </a:t>
            </a:r>
            <a:endParaRPr lang="en-US"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53DFBC5D-9444-4997-B900-DD869E0474B9}" type="slidenum">
              <a:rPr lang="en-GB" smtClean="0"/>
              <a:t>14</a:t>
            </a:fld>
            <a:endParaRPr lang="en-GB"/>
          </a:p>
        </p:txBody>
      </p:sp>
    </p:spTree>
    <p:extLst>
      <p:ext uri="{BB962C8B-B14F-4D97-AF65-F5344CB8AC3E}">
        <p14:creationId xmlns:p14="http://schemas.microsoft.com/office/powerpoint/2010/main" val="143130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Adapt this slide to reflect activities that your school</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provides to support parents/carers to help their child to learn at home. You may want to use photographs of the activities rather than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learn best when we work together. Outline what is expected of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regarding homework etc.</a:t>
            </a: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16</a:t>
            </a:fld>
            <a:endParaRPr lang="en-GB"/>
          </a:p>
        </p:txBody>
      </p:sp>
    </p:spTree>
    <p:extLst>
      <p:ext uri="{BB962C8B-B14F-4D97-AF65-F5344CB8AC3E}">
        <p14:creationId xmlns:p14="http://schemas.microsoft.com/office/powerpoint/2010/main" val="280944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a:t>
            </a:r>
            <a:r>
              <a:rPr lang="en-US" sz="1200" i="1" kern="1200" dirty="0">
                <a:solidFill>
                  <a:schemeClr val="tx1"/>
                </a:solidFill>
                <a:effectLst/>
                <a:latin typeface="+mn-lt"/>
                <a:ea typeface="+mn-ea"/>
                <a:cs typeface="+mn-cs"/>
              </a:rPr>
              <a:t> Insert the name and photo of the </a:t>
            </a:r>
            <a:r>
              <a:rPr lang="en-US" sz="1200" i="1" kern="1200" dirty="0" err="1">
                <a:solidFill>
                  <a:schemeClr val="tx1"/>
                </a:solidFill>
                <a:effectLst/>
                <a:latin typeface="+mn-lt"/>
                <a:ea typeface="+mn-ea"/>
                <a:cs typeface="+mn-cs"/>
              </a:rPr>
              <a:t>SENCo</a:t>
            </a:r>
            <a:endParaRPr lang="en-US" sz="1200" kern="1200" dirty="0">
              <a:solidFill>
                <a:schemeClr val="tx1"/>
              </a:solidFill>
              <a:effectLst/>
              <a:latin typeface="+mn-lt"/>
              <a:ea typeface="+mn-ea"/>
              <a:cs typeface="+mn-cs"/>
            </a:endParaRPr>
          </a:p>
          <a:p>
            <a:r>
              <a:rPr lang="en-US" dirty="0">
                <a:latin typeface="Arial"/>
                <a:cs typeface="Arial"/>
              </a:rPr>
              <a:t>If you are concerned about your child's learning and development discuss this with the class teacher or their key person</a:t>
            </a:r>
          </a:p>
          <a:p>
            <a:r>
              <a:rPr lang="en-US" dirty="0">
                <a:latin typeface="Arial"/>
                <a:cs typeface="Arial"/>
              </a:rPr>
              <a:t>The school's Special Educational Needs Coordinator (</a:t>
            </a:r>
            <a:r>
              <a:rPr lang="en-US" dirty="0" err="1">
                <a:latin typeface="Arial"/>
                <a:cs typeface="Arial"/>
              </a:rPr>
              <a:t>SENCo</a:t>
            </a:r>
            <a:r>
              <a:rPr lang="en-US" dirty="0">
                <a:latin typeface="Arial"/>
                <a:cs typeface="Arial"/>
              </a:rPr>
              <a:t>) supports children who need additional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Children are helped if they need support with toileting or continence issues</a:t>
            </a:r>
          </a:p>
          <a:p>
            <a:endParaRPr lang="en-US" dirty="0">
              <a:latin typeface="Arial"/>
              <a:cs typeface="Arial"/>
            </a:endParaRPr>
          </a:p>
          <a:p>
            <a:r>
              <a:rPr lang="en-US" sz="1200" kern="1200" dirty="0">
                <a:solidFill>
                  <a:schemeClr val="tx1"/>
                </a:solidFill>
                <a:effectLst/>
                <a:latin typeface="+mn-lt"/>
                <a:ea typeface="+mn-ea"/>
                <a:cs typeface="+mn-cs"/>
              </a:rPr>
              <a:t>Explain that, after consultation with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the school/setting can provide a range of additional help for children who need further support with their learning and development, this may include the support of other professionals, individual learning plans and for a small number of children an Education and Health Care Plan (EHCP). Parents are consulted and involved in any discussions and decisions about their child.</a:t>
            </a:r>
          </a:p>
          <a:p>
            <a:pPr fontAlgn="base"/>
            <a:r>
              <a:rPr lang="en-US" sz="1200" kern="1200" dirty="0">
                <a:solidFill>
                  <a:schemeClr val="tx1"/>
                </a:solidFill>
                <a:effectLst/>
                <a:latin typeface="+mn-lt"/>
                <a:ea typeface="+mn-ea"/>
                <a:cs typeface="+mn-cs"/>
              </a:rPr>
              <a:t>Explain how the school/setting helps children with toileting and continence issues. </a:t>
            </a:r>
          </a:p>
          <a:p>
            <a:pPr fontAlgn="base"/>
            <a:r>
              <a:rPr lang="en-US" sz="1200" kern="1200" dirty="0">
                <a:solidFill>
                  <a:schemeClr val="tx1"/>
                </a:solidFill>
                <a:effectLst/>
                <a:latin typeface="+mn-lt"/>
                <a:ea typeface="+mn-ea"/>
                <a:cs typeface="+mn-cs"/>
              </a:rPr>
              <a:t>See the </a:t>
            </a:r>
            <a:r>
              <a:rPr lang="en-US" sz="1200" kern="1200" dirty="0" err="1">
                <a:solidFill>
                  <a:schemeClr val="tx1"/>
                </a:solidFill>
                <a:effectLst/>
                <a:latin typeface="+mn-lt"/>
                <a:ea typeface="+mn-ea"/>
                <a:cs typeface="+mn-cs"/>
              </a:rPr>
              <a:t>HfL</a:t>
            </a:r>
            <a:r>
              <a:rPr lang="en-US" sz="1200" kern="1200" dirty="0">
                <a:solidFill>
                  <a:schemeClr val="tx1"/>
                </a:solidFill>
                <a:effectLst/>
                <a:latin typeface="+mn-lt"/>
                <a:ea typeface="+mn-ea"/>
                <a:cs typeface="+mn-cs"/>
              </a:rPr>
              <a:t> Incontinence Guidance (</a:t>
            </a:r>
            <a:r>
              <a:rPr lang="en-GB" sz="1200" kern="1200" dirty="0">
                <a:solidFill>
                  <a:schemeClr val="tx1"/>
                </a:solidFill>
                <a:effectLst/>
                <a:latin typeface="+mn-lt"/>
                <a:ea typeface="+mn-ea"/>
                <a:cs typeface="+mn-cs"/>
              </a:rPr>
              <a:t>Coping with Incontinence</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Supporting children with continence issues in early year’s settings and schools)</a:t>
            </a:r>
            <a:r>
              <a:rPr lang="en-US" sz="1200" kern="1200" dirty="0">
                <a:solidFill>
                  <a:schemeClr val="tx1"/>
                </a:solidFill>
                <a:effectLst/>
                <a:latin typeface="+mn-lt"/>
                <a:ea typeface="+mn-ea"/>
                <a:cs typeface="+mn-cs"/>
              </a:rPr>
              <a:t> which is provided as part of the transition materials.</a:t>
            </a:r>
          </a:p>
          <a:p>
            <a:r>
              <a:rPr lang="en-US" sz="1200" kern="1200" dirty="0">
                <a:solidFill>
                  <a:schemeClr val="tx1"/>
                </a:solidFill>
                <a:effectLst/>
                <a:latin typeface="+mn-lt"/>
                <a:ea typeface="+mn-ea"/>
                <a:cs typeface="+mn-cs"/>
              </a:rPr>
              <a:t> </a:t>
            </a:r>
          </a:p>
          <a:p>
            <a:pPr>
              <a:spcBef>
                <a:spcPct val="20000"/>
              </a:spcBef>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3DFBC5D-9444-4997-B900-DD869E0474B9}" type="slidenum">
              <a:rPr lang="en-GB" smtClean="0"/>
              <a:t>17</a:t>
            </a:fld>
            <a:endParaRPr lang="en-GB"/>
          </a:p>
        </p:txBody>
      </p:sp>
    </p:spTree>
    <p:extLst>
      <p:ext uri="{BB962C8B-B14F-4D97-AF65-F5344CB8AC3E}">
        <p14:creationId xmlns:p14="http://schemas.microsoft.com/office/powerpoint/2010/main" val="35722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0" y="320675"/>
            <a:ext cx="3768725" cy="2825750"/>
          </a:xfrm>
        </p:spPr>
      </p:sp>
      <p:sp>
        <p:nvSpPr>
          <p:cNvPr id="3" name="Notes Placeholder 2"/>
          <p:cNvSpPr>
            <a:spLocks noGrp="1"/>
          </p:cNvSpPr>
          <p:nvPr>
            <p:ph type="body" idx="1"/>
          </p:nvPr>
        </p:nvSpPr>
        <p:spPr>
          <a:xfrm>
            <a:off x="281940" y="3223260"/>
            <a:ext cx="6385560" cy="4777740"/>
          </a:xfrm>
        </p:spPr>
        <p:txBody>
          <a:bodyPr/>
          <a:lstStyle/>
          <a:p>
            <a:r>
              <a:rPr lang="en-GB" sz="1200" b="0" i="1" kern="1200" dirty="0">
                <a:solidFill>
                  <a:schemeClr val="tx1"/>
                </a:solidFill>
                <a:effectLst/>
                <a:latin typeface="+mn-lt"/>
                <a:ea typeface="+mn-ea"/>
                <a:cs typeface="+mn-cs"/>
              </a:rPr>
              <a:t>Go through each point and</a:t>
            </a:r>
            <a:r>
              <a:rPr lang="en-GB" sz="1200" b="0" i="1" kern="1200" baseline="0" dirty="0">
                <a:solidFill>
                  <a:schemeClr val="tx1"/>
                </a:solidFill>
                <a:effectLst/>
                <a:latin typeface="+mn-lt"/>
                <a:ea typeface="+mn-ea"/>
                <a:cs typeface="+mn-cs"/>
              </a:rPr>
              <a:t> give information related to the practice in your school and how you as a school help to keep children safe.</a:t>
            </a:r>
            <a:endParaRPr lang="en-GB" sz="1200" b="0" i="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Safeguarding/Child protection </a:t>
            </a:r>
            <a:r>
              <a:rPr lang="en-GB" sz="1200" kern="1200" dirty="0">
                <a:solidFill>
                  <a:schemeClr val="tx1"/>
                </a:solidFill>
                <a:effectLst/>
                <a:latin typeface="+mn-lt"/>
                <a:ea typeface="+mn-ea"/>
                <a:cs typeface="+mn-cs"/>
              </a:rPr>
              <a:t> Children have a right to be cared for and protected and that protecting them is everyone’s responsibility.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that it is everyone's duty to respond to concerns about a child's safety. All staff are trained and follow procedures in the schools/settings Child Protection policy (copy on the website).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Mobile Phones </a:t>
            </a:r>
            <a:r>
              <a:rPr lang="en-US" sz="1200" kern="1200" dirty="0">
                <a:solidFill>
                  <a:schemeClr val="tx1"/>
                </a:solidFill>
                <a:effectLst/>
                <a:latin typeface="+mn-lt"/>
                <a:ea typeface="+mn-ea"/>
                <a:cs typeface="+mn-cs"/>
              </a:rPr>
              <a:t>explain why mobile phones must not be used in school/setting. Talk about why it can be dangerous to share children’s photographs on the internet and your school/setting policy regarding taking photos at school/setting events. Explain how the school/setting keep the children safe when using the internet. Tell parent’s where to find the policy (school/setting website).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Road safety and parking </a:t>
            </a:r>
            <a:r>
              <a:rPr lang="en-US" sz="1200" kern="1200" dirty="0">
                <a:solidFill>
                  <a:schemeClr val="tx1"/>
                </a:solidFill>
                <a:effectLst/>
                <a:latin typeface="+mn-lt"/>
                <a:ea typeface="+mn-ea"/>
                <a:cs typeface="+mn-cs"/>
              </a:rPr>
              <a:t>– promote walking to school but if using a car explain safe places to park. Talk about teaching children to cross the road safely.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Drop off and collection procedures </a:t>
            </a:r>
            <a:r>
              <a:rPr lang="en-US" sz="1200" kern="1200" dirty="0">
                <a:solidFill>
                  <a:schemeClr val="tx1"/>
                </a:solidFill>
                <a:effectLst/>
                <a:latin typeface="+mn-lt"/>
                <a:ea typeface="+mn-ea"/>
                <a:cs typeface="+mn-cs"/>
              </a:rPr>
              <a:t>- a password is required if unknown adults are collecting. Talk about making sure that gates/doors are closed and ensure that children hold an adult’s hand when leaving the building.</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Accidents</a:t>
            </a:r>
            <a:r>
              <a:rPr lang="en-US" sz="1200" kern="1200" dirty="0">
                <a:solidFill>
                  <a:schemeClr val="tx1"/>
                </a:solidFill>
                <a:effectLst/>
                <a:latin typeface="+mn-lt"/>
                <a:ea typeface="+mn-ea"/>
                <a:cs typeface="+mn-cs"/>
              </a:rPr>
              <a:t> - explain how the school manage accidents and that first aid is administered in line with the school/setting policy. Talk about the fact that accidents are recorded and how risk assessments are undertaken to manage potential hazards. </a:t>
            </a:r>
          </a:p>
          <a:p>
            <a:r>
              <a:rPr lang="en-US" sz="1200" b="1" kern="1200" dirty="0">
                <a:solidFill>
                  <a:schemeClr val="tx1"/>
                </a:solidFill>
                <a:effectLst/>
                <a:latin typeface="+mn-lt"/>
                <a:ea typeface="+mn-ea"/>
                <a:cs typeface="+mn-cs"/>
              </a:rPr>
              <a:t>Existing injuries </a:t>
            </a:r>
            <a:r>
              <a:rPr lang="en-US" sz="1200" kern="1200" dirty="0">
                <a:solidFill>
                  <a:schemeClr val="tx1"/>
                </a:solidFill>
                <a:effectLst/>
                <a:latin typeface="+mn-lt"/>
                <a:ea typeface="+mn-ea"/>
                <a:cs typeface="+mn-cs"/>
              </a:rPr>
              <a:t>- explain that if a child arrives at school/setting with an injury, as part of safeguarding procedures parents/</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will be asked to complete an 'Existing Injury'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First Aid </a:t>
            </a:r>
            <a:r>
              <a:rPr lang="en-US" sz="1200" kern="1200" dirty="0">
                <a:solidFill>
                  <a:schemeClr val="tx1"/>
                </a:solidFill>
                <a:effectLst/>
                <a:latin typeface="+mn-lt"/>
                <a:ea typeface="+mn-ea"/>
                <a:cs typeface="+mn-cs"/>
              </a:rPr>
              <a:t>– use your school’s First Aid policy to explain how and when you administer first aid. For example, talk about staff being first aid trained and that parents are asked to sign injury forms.  Reassure parents that they would be contacted regarding any serious injuries that require further medical attention such as a head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Covid</a:t>
            </a:r>
            <a:r>
              <a:rPr lang="en-US" sz="1200" b="1" kern="1200" dirty="0">
                <a:solidFill>
                  <a:schemeClr val="tx1"/>
                </a:solidFill>
                <a:effectLst/>
                <a:latin typeface="+mn-lt"/>
                <a:ea typeface="+mn-ea"/>
                <a:cs typeface="+mn-cs"/>
              </a:rPr>
              <a:t> 19 – </a:t>
            </a:r>
            <a:r>
              <a:rPr lang="en-US" sz="1200" b="0" kern="1200" dirty="0">
                <a:solidFill>
                  <a:schemeClr val="tx1"/>
                </a:solidFill>
                <a:effectLst/>
                <a:latin typeface="+mn-lt"/>
                <a:ea typeface="+mn-ea"/>
                <a:cs typeface="+mn-cs"/>
              </a:rPr>
              <a:t>Copy</a:t>
            </a:r>
            <a:r>
              <a:rPr lang="en-US" sz="1200" b="0" kern="1200" baseline="0" dirty="0">
                <a:solidFill>
                  <a:schemeClr val="tx1"/>
                </a:solidFill>
                <a:effectLst/>
                <a:latin typeface="+mn-lt"/>
                <a:ea typeface="+mn-ea"/>
                <a:cs typeface="+mn-cs"/>
              </a:rPr>
              <a:t> this slide and share your current procedures for Covid-19</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18</a:t>
            </a:fld>
            <a:endParaRPr lang="en-GB"/>
          </a:p>
        </p:txBody>
      </p:sp>
    </p:spTree>
    <p:extLst>
      <p:ext uri="{BB962C8B-B14F-4D97-AF65-F5344CB8AC3E}">
        <p14:creationId xmlns:p14="http://schemas.microsoft.com/office/powerpoint/2010/main" val="257503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9438" y="249238"/>
            <a:ext cx="3189287" cy="2392362"/>
          </a:xfrm>
        </p:spPr>
      </p:sp>
      <p:sp>
        <p:nvSpPr>
          <p:cNvPr id="3" name="Notes Placeholder 2"/>
          <p:cNvSpPr>
            <a:spLocks noGrp="1"/>
          </p:cNvSpPr>
          <p:nvPr>
            <p:ph type="body" idx="1"/>
          </p:nvPr>
        </p:nvSpPr>
        <p:spPr>
          <a:xfrm>
            <a:off x="403860" y="2727960"/>
            <a:ext cx="6278880" cy="43281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kern="1200" dirty="0">
                <a:solidFill>
                  <a:schemeClr val="tx1"/>
                </a:solidFill>
                <a:effectLst/>
              </a:rPr>
              <a:t>Go through each point and</a:t>
            </a:r>
            <a:r>
              <a:rPr lang="en-GB" sz="1100" b="0" i="1" kern="1200" baseline="0" dirty="0">
                <a:solidFill>
                  <a:schemeClr val="tx1"/>
                </a:solidFill>
                <a:effectLst/>
              </a:rPr>
              <a:t> give information on how parents/carers can help support the school to keep children safe</a:t>
            </a:r>
            <a:endParaRPr lang="en-GB" sz="1100" b="0" i="1" kern="1200" dirty="0">
              <a:solidFill>
                <a:schemeClr val="tx1"/>
              </a:solidFill>
              <a:effectLst/>
            </a:endParaRPr>
          </a:p>
          <a:p>
            <a:r>
              <a:rPr lang="en-US" sz="1100" b="1" kern="1200" dirty="0">
                <a:solidFill>
                  <a:schemeClr val="tx1"/>
                </a:solidFill>
                <a:effectLst/>
              </a:rPr>
              <a:t>Children who are unwell </a:t>
            </a:r>
            <a:r>
              <a:rPr lang="en-US" sz="1100" kern="1200" dirty="0">
                <a:solidFill>
                  <a:schemeClr val="tx1"/>
                </a:solidFill>
                <a:effectLst/>
              </a:rPr>
              <a:t>– explain the school policy keep a child off school at least 48 hours after the last attack of vomiting and diarrhea (quote NHS guidelines) informing the school/setting regarding contagious/infectious illnesses</a:t>
            </a:r>
          </a:p>
          <a:p>
            <a:r>
              <a:rPr lang="en-US" sz="1100" kern="1200" dirty="0">
                <a:solidFill>
                  <a:schemeClr val="tx1"/>
                </a:solidFill>
                <a:effectLst/>
              </a:rPr>
              <a:t> </a:t>
            </a:r>
            <a:r>
              <a:rPr lang="en-US" sz="1100" b="1" kern="1200" dirty="0">
                <a:solidFill>
                  <a:schemeClr val="tx1"/>
                </a:solidFill>
                <a:effectLst/>
              </a:rPr>
              <a:t>Medication </a:t>
            </a:r>
            <a:r>
              <a:rPr lang="en-US" sz="1100" kern="1200" dirty="0">
                <a:solidFill>
                  <a:schemeClr val="tx1"/>
                </a:solidFill>
                <a:effectLst/>
              </a:rPr>
              <a:t>–policy on administering medication (for example, antibiotics or paracetamol) parents/</a:t>
            </a:r>
            <a:r>
              <a:rPr lang="en-US" sz="1100" kern="1200" dirty="0" err="1">
                <a:solidFill>
                  <a:schemeClr val="tx1"/>
                </a:solidFill>
                <a:effectLst/>
              </a:rPr>
              <a:t>carers</a:t>
            </a:r>
            <a:r>
              <a:rPr lang="en-US" sz="1100" kern="1200" dirty="0">
                <a:solidFill>
                  <a:schemeClr val="tx1"/>
                </a:solidFill>
                <a:effectLst/>
              </a:rPr>
              <a:t> responsibility to inform the school if their child is taking or requires any type of medication. </a:t>
            </a:r>
          </a:p>
          <a:p>
            <a:r>
              <a:rPr lang="en-US" sz="1100" kern="1200" dirty="0">
                <a:solidFill>
                  <a:schemeClr val="tx1"/>
                </a:solidFill>
                <a:effectLst/>
              </a:rPr>
              <a:t> </a:t>
            </a:r>
            <a:r>
              <a:rPr lang="en-US" sz="1100" b="1" kern="1200" dirty="0">
                <a:solidFill>
                  <a:schemeClr val="tx1"/>
                </a:solidFill>
                <a:effectLst/>
              </a:rPr>
              <a:t>Individual medical needs </a:t>
            </a:r>
            <a:r>
              <a:rPr lang="en-US" sz="1100" kern="1200" dirty="0">
                <a:solidFill>
                  <a:schemeClr val="tx1"/>
                </a:solidFill>
                <a:effectLst/>
              </a:rPr>
              <a:t>–vital for parents to share information about their child’s individual medical needs such as allergies so that a Health Care Plan (HCP) can be completed with the parent/</a:t>
            </a:r>
            <a:r>
              <a:rPr lang="en-US" sz="1100" kern="1200" dirty="0" err="1">
                <a:solidFill>
                  <a:schemeClr val="tx1"/>
                </a:solidFill>
                <a:effectLst/>
              </a:rPr>
              <a:t>carer</a:t>
            </a:r>
            <a:endParaRPr lang="en-US" sz="1100" kern="1200" dirty="0">
              <a:solidFill>
                <a:schemeClr val="tx1"/>
              </a:solidFill>
              <a:effectLst/>
            </a:endParaRPr>
          </a:p>
          <a:p>
            <a:r>
              <a:rPr lang="en-GB" sz="1100" kern="1200" dirty="0">
                <a:solidFill>
                  <a:schemeClr val="tx1"/>
                </a:solidFill>
                <a:effectLst/>
              </a:rPr>
              <a:t>Explain the </a:t>
            </a:r>
            <a:r>
              <a:rPr lang="en-GB" sz="1100" b="1" kern="1200" dirty="0">
                <a:solidFill>
                  <a:schemeClr val="tx1"/>
                </a:solidFill>
                <a:effectLst/>
              </a:rPr>
              <a:t>healthy eating policy </a:t>
            </a:r>
            <a:r>
              <a:rPr lang="en-GB" sz="1100" kern="1200" dirty="0">
                <a:solidFill>
                  <a:schemeClr val="tx1"/>
                </a:solidFill>
                <a:effectLst/>
              </a:rPr>
              <a:t>and share examples of a healthy packed lunch. Remind parents to name lunch bags, containers etc. Talk about arrangements for snack in the early years and whether parents contribute. Explain the school’s procedures for children accessing drinks of water. Talk about the policy regarding bringing in food for a child’s birthday. </a:t>
            </a:r>
            <a:endParaRPr lang="en-US" sz="1100" kern="1200" dirty="0">
              <a:solidFill>
                <a:schemeClr val="tx1"/>
              </a:solidFill>
              <a:effectLst/>
            </a:endParaRPr>
          </a:p>
          <a:p>
            <a:r>
              <a:rPr lang="en-GB" sz="1100" kern="1200" dirty="0">
                <a:solidFill>
                  <a:schemeClr val="tx1"/>
                </a:solidFill>
                <a:effectLst/>
              </a:rPr>
              <a:t>Discuss possible </a:t>
            </a:r>
            <a:r>
              <a:rPr lang="en-GB" sz="1100" b="1" kern="1200" dirty="0">
                <a:solidFill>
                  <a:schemeClr val="tx1"/>
                </a:solidFill>
                <a:effectLst/>
              </a:rPr>
              <a:t>allergies </a:t>
            </a:r>
            <a:r>
              <a:rPr lang="en-GB" sz="1100" kern="1200" dirty="0">
                <a:solidFill>
                  <a:schemeClr val="tx1"/>
                </a:solidFill>
                <a:effectLst/>
              </a:rPr>
              <a:t>and how these are managed in school. For example, a ‘no nut policy.’ Other dietary requirements such as dairy/religious/veganism</a:t>
            </a:r>
          </a:p>
          <a:p>
            <a:r>
              <a:rPr lang="en-US" sz="1100" kern="1200" dirty="0">
                <a:solidFill>
                  <a:schemeClr val="tx1"/>
                </a:solidFill>
                <a:effectLst/>
              </a:rPr>
              <a:t>Emphasise the importance of </a:t>
            </a:r>
            <a:r>
              <a:rPr lang="en-US" sz="1100" b="1" kern="1200" dirty="0">
                <a:solidFill>
                  <a:schemeClr val="tx1"/>
                </a:solidFill>
                <a:effectLst/>
              </a:rPr>
              <a:t>regular attendance</a:t>
            </a:r>
            <a:r>
              <a:rPr lang="en-US" sz="1100" kern="1200" dirty="0">
                <a:solidFill>
                  <a:schemeClr val="tx1"/>
                </a:solidFill>
                <a:effectLst/>
              </a:rPr>
              <a:t>, 96% attendance expected. Explain how it helps children to have a good routine and that children who attend regularly, settle more easily and make better progress with learning and development. </a:t>
            </a:r>
          </a:p>
          <a:p>
            <a:r>
              <a:rPr lang="en-US" sz="1100" kern="1200" dirty="0">
                <a:solidFill>
                  <a:schemeClr val="tx1"/>
                </a:solidFill>
                <a:effectLst/>
              </a:rPr>
              <a:t>Children can sometimes be unwell and in which case they need to rest at home.</a:t>
            </a:r>
          </a:p>
          <a:p>
            <a:r>
              <a:rPr lang="en-US" sz="1100" kern="1200" dirty="0">
                <a:solidFill>
                  <a:schemeClr val="tx1"/>
                </a:solidFill>
                <a:effectLst/>
              </a:rPr>
              <a:t>Explain the school’s/setting’s procedures and policy regarding the parent’s responsibility in alerting the school/setting if a child is absent or if they change address and contact details. </a:t>
            </a:r>
          </a:p>
          <a:p>
            <a:r>
              <a:rPr lang="en-US" sz="1100" kern="1200" dirty="0">
                <a:solidFill>
                  <a:schemeClr val="tx1"/>
                </a:solidFill>
                <a:effectLst/>
              </a:rPr>
              <a:t>Talk about how parents will be informed about their child’s attendance and any incentives for good attendance</a:t>
            </a:r>
            <a:r>
              <a:rPr lang="en-US" sz="1100" kern="1200" baseline="0" dirty="0">
                <a:solidFill>
                  <a:schemeClr val="tx1"/>
                </a:solidFill>
                <a:effectLst/>
              </a:rPr>
              <a:t> (if applicable)</a:t>
            </a:r>
            <a:r>
              <a:rPr lang="en-US" sz="1100" kern="1200" dirty="0">
                <a:solidFill>
                  <a:schemeClr val="tx1"/>
                </a:solidFill>
                <a:effectLst/>
              </a:rPr>
              <a:t> </a:t>
            </a:r>
          </a:p>
          <a:p>
            <a:r>
              <a:rPr lang="en-US" sz="1100" b="1" kern="1200" dirty="0">
                <a:solidFill>
                  <a:schemeClr val="tx1"/>
                </a:solidFill>
                <a:effectLst/>
              </a:rPr>
              <a:t>Uniform</a:t>
            </a:r>
            <a:r>
              <a:rPr lang="en-US" sz="1100" kern="1200" dirty="0">
                <a:solidFill>
                  <a:schemeClr val="tx1"/>
                </a:solidFill>
                <a:effectLst/>
              </a:rPr>
              <a:t> –what is needed and where it can be purchased, including a book and PE bags (some families new to our education system may not know what is expected). Alert parents to the availability of secondhand uniform. Talk about suitable types of shoes and that all clothing must be named including footwear, coats, scarves and gloves.  </a:t>
            </a:r>
          </a:p>
          <a:p>
            <a:r>
              <a:rPr lang="en-US" sz="1100" b="1" kern="1200" dirty="0">
                <a:solidFill>
                  <a:schemeClr val="tx1"/>
                </a:solidFill>
                <a:effectLst/>
              </a:rPr>
              <a:t>Wellington boots </a:t>
            </a:r>
            <a:r>
              <a:rPr lang="en-US" sz="1100" kern="1200" dirty="0">
                <a:solidFill>
                  <a:schemeClr val="tx1"/>
                </a:solidFill>
                <a:effectLst/>
              </a:rPr>
              <a:t>–to be kept at school/setting as children play outside in all weathers (including the rain). These must be named.  </a:t>
            </a:r>
          </a:p>
          <a:p>
            <a:r>
              <a:rPr lang="en-US" sz="1100" b="1" kern="1200" dirty="0">
                <a:solidFill>
                  <a:schemeClr val="tx1"/>
                </a:solidFill>
                <a:effectLst/>
              </a:rPr>
              <a:t>Outdoor policy </a:t>
            </a:r>
            <a:r>
              <a:rPr lang="en-US" sz="1100" kern="1200" dirty="0">
                <a:solidFill>
                  <a:schemeClr val="tx1"/>
                </a:solidFill>
                <a:effectLst/>
              </a:rPr>
              <a:t>- Clothes for cold weather – emphasis the importance of outdoor learning and that that there is no such thing as unsuitable weather just unsuitable clothing. Give examples of appropriate clothing for outdoor play in cold weather.  </a:t>
            </a:r>
          </a:p>
          <a:p>
            <a:r>
              <a:rPr lang="en-US" sz="1100" b="1" kern="1200" dirty="0">
                <a:solidFill>
                  <a:schemeClr val="tx1"/>
                </a:solidFill>
                <a:effectLst/>
              </a:rPr>
              <a:t>Clothes for warm weather </a:t>
            </a:r>
            <a:r>
              <a:rPr lang="en-US" sz="1100" kern="1200" dirty="0">
                <a:solidFill>
                  <a:schemeClr val="tx1"/>
                </a:solidFill>
                <a:effectLst/>
              </a:rPr>
              <a:t>– explain the school/setting’s sunscreen policy. Advise parents to provide sunhats, cotton clothing that protects the child’s arms. Explain how children have access to drinks of water. </a:t>
            </a:r>
          </a:p>
          <a:p>
            <a:r>
              <a:rPr lang="en-US" sz="1100" b="1" kern="1200" dirty="0">
                <a:solidFill>
                  <a:schemeClr val="tx1"/>
                </a:solidFill>
                <a:effectLst/>
              </a:rPr>
              <a:t>Remind parents that everything needs to be named</a:t>
            </a:r>
            <a:r>
              <a:rPr lang="en-US" sz="1100" kern="1200" dirty="0">
                <a:solidFill>
                  <a:schemeClr val="tx1"/>
                </a:solidFill>
                <a:effectLst/>
              </a:rPr>
              <a:t>.</a:t>
            </a:r>
          </a:p>
          <a:p>
            <a:endParaRPr lang="en-US" sz="1100" kern="1200" dirty="0">
              <a:solidFill>
                <a:schemeClr val="tx1"/>
              </a:solidFill>
              <a:effectLst/>
            </a:endParaRPr>
          </a:p>
          <a:p>
            <a:endParaRPr lang="en-US" sz="1100" kern="1200" dirty="0">
              <a:solidFill>
                <a:schemeClr val="tx1"/>
              </a:solidFill>
              <a:effectLst/>
            </a:endParaRPr>
          </a:p>
          <a:p>
            <a:endParaRPr lang="en-GB" sz="1100" dirty="0"/>
          </a:p>
        </p:txBody>
      </p:sp>
      <p:sp>
        <p:nvSpPr>
          <p:cNvPr id="4" name="Slide Number Placeholder 3"/>
          <p:cNvSpPr>
            <a:spLocks noGrp="1"/>
          </p:cNvSpPr>
          <p:nvPr>
            <p:ph type="sldNum" sz="quarter" idx="10"/>
          </p:nvPr>
        </p:nvSpPr>
        <p:spPr/>
        <p:txBody>
          <a:bodyPr/>
          <a:lstStyle/>
          <a:p>
            <a:fld id="{53DFBC5D-9444-4997-B900-DD869E0474B9}" type="slidenum">
              <a:rPr lang="en-GB" smtClean="0"/>
              <a:t>19</a:t>
            </a:fld>
            <a:endParaRPr lang="en-GB"/>
          </a:p>
        </p:txBody>
      </p:sp>
    </p:spTree>
    <p:extLst>
      <p:ext uri="{BB962C8B-B14F-4D97-AF65-F5344CB8AC3E}">
        <p14:creationId xmlns:p14="http://schemas.microsoft.com/office/powerpoint/2010/main" val="368368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Edit to suit what is in place in your school/setting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Add your website</a:t>
            </a:r>
            <a:r>
              <a:rPr lang="en-GB" sz="1200" b="1" i="1" kern="1200" baseline="0" dirty="0">
                <a:solidFill>
                  <a:schemeClr val="tx1"/>
                </a:solidFill>
                <a:effectLst/>
                <a:latin typeface="+mn-lt"/>
                <a:ea typeface="+mn-ea"/>
                <a:cs typeface="+mn-cs"/>
              </a:rPr>
              <a:t> address, </a:t>
            </a:r>
            <a:r>
              <a:rPr lang="en-GB" sz="1200" b="1" i="1" kern="1200" baseline="0" dirty="0" err="1">
                <a:solidFill>
                  <a:schemeClr val="tx1"/>
                </a:solidFill>
                <a:effectLst/>
                <a:latin typeface="+mn-lt"/>
                <a:ea typeface="+mn-ea"/>
                <a:cs typeface="+mn-cs"/>
              </a:rPr>
              <a:t>facebook</a:t>
            </a:r>
            <a:r>
              <a:rPr lang="en-GB" sz="1200" b="1" i="1" kern="1200" baseline="0" dirty="0">
                <a:solidFill>
                  <a:schemeClr val="tx1"/>
                </a:solidFill>
                <a:effectLst/>
                <a:latin typeface="+mn-lt"/>
                <a:ea typeface="+mn-ea"/>
                <a:cs typeface="+mn-cs"/>
              </a:rPr>
              <a:t> page, twitter account details </a:t>
            </a:r>
            <a:endParaRPr lang="en-US" sz="1200" b="1" kern="1200" dirty="0">
              <a:solidFill>
                <a:schemeClr val="tx1"/>
              </a:solidFill>
              <a:effectLst/>
              <a:latin typeface="+mn-lt"/>
              <a:ea typeface="+mn-ea"/>
              <a:cs typeface="+mn-cs"/>
            </a:endParaRPr>
          </a:p>
          <a:p>
            <a:endParaRPr lang="en-GB" i="1" dirty="0"/>
          </a:p>
        </p:txBody>
      </p:sp>
      <p:sp>
        <p:nvSpPr>
          <p:cNvPr id="4" name="Slide Number Placeholder 3"/>
          <p:cNvSpPr>
            <a:spLocks noGrp="1"/>
          </p:cNvSpPr>
          <p:nvPr>
            <p:ph type="sldNum" sz="quarter" idx="10"/>
          </p:nvPr>
        </p:nvSpPr>
        <p:spPr/>
        <p:txBody>
          <a:bodyPr/>
          <a:lstStyle/>
          <a:p>
            <a:fld id="{53DFBC5D-9444-4997-B900-DD869E0474B9}" type="slidenum">
              <a:rPr lang="en-GB" smtClean="0"/>
              <a:t>20</a:t>
            </a:fld>
            <a:endParaRPr lang="en-GB"/>
          </a:p>
        </p:txBody>
      </p:sp>
    </p:spTree>
    <p:extLst>
      <p:ext uri="{BB962C8B-B14F-4D97-AF65-F5344CB8AC3E}">
        <p14:creationId xmlns:p14="http://schemas.microsoft.com/office/powerpoint/2010/main" val="235686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Insert important dates for example</a:t>
            </a:r>
            <a:r>
              <a:rPr lang="en-GB" sz="1200" b="1" kern="1200" baseline="0" dirty="0">
                <a:solidFill>
                  <a:schemeClr val="tx1"/>
                </a:solidFill>
                <a:effectLst/>
                <a:latin typeface="+mn-lt"/>
                <a:ea typeface="+mn-ea"/>
                <a:cs typeface="+mn-cs"/>
              </a:rPr>
              <a:t>   transition visit dates; sports day; any future parent events </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Consider hosting curriculum workshops in the autumn term with the final weekly routine highlighting P.E. days etc. and focusing on supporting specific areas of learning such as phonics, early reading and writing and early maths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21</a:t>
            </a:fld>
            <a:endParaRPr lang="en-GB"/>
          </a:p>
        </p:txBody>
      </p:sp>
    </p:spTree>
    <p:extLst>
      <p:ext uri="{BB962C8B-B14F-4D97-AF65-F5344CB8AC3E}">
        <p14:creationId xmlns:p14="http://schemas.microsoft.com/office/powerpoint/2010/main" val="155470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0" kern="1200" dirty="0">
                <a:effectLst/>
              </a:rPr>
              <a:t>Insert the name of your school/setting. </a:t>
            </a:r>
          </a:p>
          <a:p>
            <a:endParaRPr lang="en-GB"/>
          </a:p>
          <a:p>
            <a:r>
              <a:rPr lang="en-GB" sz="1200" i="0" kern="1200">
                <a:effectLst/>
              </a:rPr>
              <a:t>Photos </a:t>
            </a:r>
            <a:r>
              <a:rPr lang="en-GB" sz="1200" i="0" kern="1200" dirty="0">
                <a:effectLst/>
              </a:rPr>
              <a:t>of your own school/setting can be inserted</a:t>
            </a:r>
            <a:endParaRPr lang="en-GB" i="0" dirty="0"/>
          </a:p>
        </p:txBody>
      </p:sp>
      <p:sp>
        <p:nvSpPr>
          <p:cNvPr id="4" name="Slide Number Placeholder 3"/>
          <p:cNvSpPr>
            <a:spLocks noGrp="1"/>
          </p:cNvSpPr>
          <p:nvPr>
            <p:ph type="sldNum" sz="quarter" idx="10"/>
          </p:nvPr>
        </p:nvSpPr>
        <p:spPr/>
        <p:txBody>
          <a:bodyPr/>
          <a:lstStyle/>
          <a:p>
            <a:fld id="{B3F086D0-CDEB-4BB0-BBB2-D10C00399E42}" type="slidenum">
              <a:rPr lang="en-GB" smtClean="0"/>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Ensure you have 10 minutes for any questions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parents that if something is worrying them now or when then child starts school/nursery it is important that they discuss their concerns with the class teacher or child’s key person.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If you have any questions personal to your family there will be an opportunity to ask these at the home visit or at a specially arranged meeting.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Mention use of parent volunteers and how</a:t>
            </a:r>
            <a:r>
              <a:rPr lang="en-GB" sz="1200" b="1" kern="1200" baseline="0" dirty="0">
                <a:solidFill>
                  <a:schemeClr val="tx1"/>
                </a:solidFill>
                <a:effectLst/>
                <a:latin typeface="+mn-lt"/>
                <a:ea typeface="+mn-ea"/>
                <a:cs typeface="+mn-cs"/>
              </a:rPr>
              <a:t> you welcome this but DBS clearance will need to be completed. Explain how they could do this if anyone shows interest.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23</a:t>
            </a:fld>
            <a:endParaRPr lang="en-GB"/>
          </a:p>
        </p:txBody>
      </p:sp>
    </p:spTree>
    <p:extLst>
      <p:ext uri="{BB962C8B-B14F-4D97-AF65-F5344CB8AC3E}">
        <p14:creationId xmlns:p14="http://schemas.microsoft.com/office/powerpoint/2010/main" val="177892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Insert own school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lvl="0"/>
            <a:r>
              <a:rPr lang="en-US" sz="1200" kern="1200" dirty="0">
                <a:solidFill>
                  <a:schemeClr val="tx1"/>
                </a:solidFill>
                <a:effectLst/>
                <a:latin typeface="+mn-lt"/>
                <a:ea typeface="+mn-ea"/>
                <a:cs typeface="+mn-cs"/>
              </a:rPr>
              <a:t>The curriculum for every child under the age of 5</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Parents as partners</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this school does specifically – policies, expectations </a:t>
            </a:r>
            <a:r>
              <a:rPr lang="en-GB" sz="1200" kern="1200" dirty="0" err="1">
                <a:solidFill>
                  <a:schemeClr val="tx1"/>
                </a:solidFill>
                <a:effectLst/>
                <a:latin typeface="+mn-lt"/>
                <a:ea typeface="+mn-ea"/>
                <a:cs typeface="+mn-cs"/>
              </a:rPr>
              <a:t>etc</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2</a:t>
            </a:fld>
            <a:endParaRPr lang="en-GB"/>
          </a:p>
        </p:txBody>
      </p:sp>
    </p:spTree>
    <p:extLst>
      <p:ext uri="{BB962C8B-B14F-4D97-AF65-F5344CB8AC3E}">
        <p14:creationId xmlns:p14="http://schemas.microsoft.com/office/powerpoint/2010/main" val="298214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Insert photos, names and roles of the practitioners. </a:t>
            </a:r>
          </a:p>
          <a:p>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baseline="0" dirty="0">
                <a:solidFill>
                  <a:schemeClr val="tx1"/>
                </a:solidFill>
                <a:effectLst/>
                <a:latin typeface="+mn-lt"/>
                <a:ea typeface="+mn-ea"/>
                <a:cs typeface="+mn-cs"/>
              </a:rPr>
              <a:t>Consider adding extra </a:t>
            </a:r>
            <a:r>
              <a:rPr lang="en-GB" sz="1200" b="1" i="1" kern="1200" dirty="0">
                <a:solidFill>
                  <a:schemeClr val="tx1"/>
                </a:solidFill>
                <a:effectLst/>
                <a:latin typeface="+mn-lt"/>
                <a:ea typeface="+mn-ea"/>
                <a:cs typeface="+mn-cs"/>
              </a:rPr>
              <a:t>slides</a:t>
            </a:r>
            <a:r>
              <a:rPr lang="en-GB" sz="1200" b="1" i="1" kern="1200" baseline="0" dirty="0">
                <a:solidFill>
                  <a:schemeClr val="tx1"/>
                </a:solidFill>
                <a:effectLst/>
                <a:latin typeface="+mn-lt"/>
                <a:ea typeface="+mn-ea"/>
                <a:cs typeface="+mn-cs"/>
              </a:rPr>
              <a:t> to present all the staff </a:t>
            </a:r>
            <a:r>
              <a:rPr lang="en-GB" sz="1200" b="1" i="1" kern="1200" dirty="0">
                <a:solidFill>
                  <a:schemeClr val="tx1"/>
                </a:solidFill>
                <a:effectLst/>
                <a:latin typeface="+mn-lt"/>
                <a:ea typeface="+mn-ea"/>
                <a:cs typeface="+mn-cs"/>
              </a:rPr>
              <a:t>depending on the size of your school</a:t>
            </a:r>
            <a:endParaRPr lang="en-US" sz="1200" b="1"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following slides will support the physical introduction of staff. They can add and interesting fact or two about themselves.</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Don’t forget to include the teaching assistants and MSAs working with the class (if known).</a:t>
            </a:r>
          </a:p>
          <a:p>
            <a:endParaRPr lang="en-GB" dirty="0"/>
          </a:p>
          <a:p>
            <a:r>
              <a:rPr lang="en-GB" sz="1200" b="1" kern="1200" dirty="0">
                <a:solidFill>
                  <a:schemeClr val="tx1"/>
                </a:solidFill>
                <a:effectLst/>
                <a:latin typeface="+mn-lt"/>
                <a:ea typeface="+mn-ea"/>
                <a:cs typeface="+mn-cs"/>
              </a:rPr>
              <a:t>NB  Each staff member could introduce</a:t>
            </a:r>
            <a:r>
              <a:rPr lang="en-GB" sz="1200" b="1" kern="1200" baseline="0" dirty="0">
                <a:solidFill>
                  <a:schemeClr val="tx1"/>
                </a:solidFill>
                <a:effectLst/>
                <a:latin typeface="+mn-lt"/>
                <a:ea typeface="+mn-ea"/>
                <a:cs typeface="+mn-cs"/>
              </a:rPr>
              <a:t> themselves in person (sat at the front if present) as opposed to using photos or </a:t>
            </a:r>
            <a:r>
              <a:rPr lang="en-GB" b="1" dirty="0" err="1"/>
              <a:t>p</a:t>
            </a:r>
            <a:r>
              <a:rPr lang="en-GB" sz="1200" b="1" kern="1200" baseline="0" dirty="0" err="1">
                <a:solidFill>
                  <a:schemeClr val="tx1"/>
                </a:solidFill>
                <a:effectLst/>
                <a:latin typeface="+mn-lt"/>
                <a:ea typeface="+mn-ea"/>
                <a:cs typeface="+mn-cs"/>
              </a:rPr>
              <a:t>owerpoint</a:t>
            </a:r>
            <a:r>
              <a:rPr lang="en-GB" sz="1200" b="1" kern="1200" baseline="0" dirty="0">
                <a:solidFill>
                  <a:schemeClr val="tx1"/>
                </a:solidFill>
                <a:effectLst/>
                <a:latin typeface="+mn-lt"/>
                <a:ea typeface="+mn-ea"/>
                <a:cs typeface="+mn-cs"/>
              </a:rPr>
              <a:t> slide</a:t>
            </a:r>
            <a:endParaRPr lang="en-US" sz="1200" b="1" kern="1200" dirty="0">
              <a:solidFill>
                <a:schemeClr val="tx1"/>
              </a:solidFill>
              <a:effectLst/>
              <a:latin typeface="+mn-lt"/>
              <a:ea typeface="+mn-ea"/>
              <a:cs typeface="+mn-cs"/>
            </a:endParaRPr>
          </a:p>
          <a:p>
            <a:endParaRPr lang="en-GB" i="1" dirty="0">
              <a:solidFill>
                <a:srgbClr val="FF0000"/>
              </a:solidFill>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3</a:t>
            </a:fld>
            <a:endParaRPr lang="en-GB"/>
          </a:p>
        </p:txBody>
      </p:sp>
    </p:spTree>
    <p:extLst>
      <p:ext uri="{BB962C8B-B14F-4D97-AF65-F5344CB8AC3E}">
        <p14:creationId xmlns:p14="http://schemas.microsoft.com/office/powerpoint/2010/main" val="242551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School</a:t>
            </a:r>
            <a:r>
              <a:rPr lang="en-GB" sz="1200" i="1" kern="1200" baseline="0" dirty="0">
                <a:solidFill>
                  <a:schemeClr val="tx1"/>
                </a:solidFill>
                <a:effectLst/>
                <a:latin typeface="+mn-lt"/>
                <a:ea typeface="+mn-ea"/>
                <a:cs typeface="+mn-cs"/>
              </a:rPr>
              <a:t> insert own pictures</a:t>
            </a:r>
          </a:p>
          <a:p>
            <a:endParaRPr lang="en-GB"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a:cs typeface="Arial"/>
              </a:rPr>
              <a:t>‘Transition: A process not an event’ reference that this</a:t>
            </a:r>
            <a:r>
              <a:rPr lang="en-GB" sz="1200" b="1" baseline="0" dirty="0">
                <a:latin typeface="Arial"/>
                <a:cs typeface="Arial"/>
              </a:rPr>
              <a:t> statement appears in several documents/research </a:t>
            </a:r>
            <a:r>
              <a:rPr lang="en-GB" sz="1200" b="1" baseline="0" dirty="0" err="1">
                <a:latin typeface="Arial"/>
                <a:cs typeface="Arial"/>
              </a:rPr>
              <a:t>etc</a:t>
            </a:r>
            <a:r>
              <a:rPr lang="en-GB" sz="1200" b="1" baseline="0" dirty="0">
                <a:latin typeface="Arial"/>
                <a:cs typeface="Arial"/>
              </a:rPr>
              <a:t> – for example ICAN, Alistair Bryce Clegg, </a:t>
            </a:r>
            <a:r>
              <a:rPr lang="en-GB" sz="1200" b="1" baseline="0" dirty="0" err="1">
                <a:latin typeface="Arial"/>
                <a:cs typeface="Arial"/>
              </a:rPr>
              <a:t>etc</a:t>
            </a:r>
            <a:endParaRPr lang="en-GB" sz="1200" b="1" baseline="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a:cs typeface="Arial"/>
            </a:endParaRPr>
          </a:p>
          <a:p>
            <a:r>
              <a:rPr lang="en-GB" sz="1200" kern="1200" dirty="0">
                <a:solidFill>
                  <a:schemeClr val="tx1"/>
                </a:solidFill>
                <a:effectLst/>
                <a:latin typeface="+mn-lt"/>
                <a:ea typeface="+mn-ea"/>
                <a:cs typeface="+mn-cs"/>
              </a:rPr>
              <a:t>Talk about each bullet point on the slide, reassuring parents that most will children settle well and that support is available for those who take a little longer. Explain that you will work in partnership because you recognise that parents are experts in knowing their child’s needs and staff are very experienced in supporting new children to settle.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Research suggests that children will find it easier to settle into school if they…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have strong social skills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cope emotionally with being separated from their parents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are relatively independent in their own personal care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have a curiosity about the world and a desire to learn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4</a:t>
            </a:fld>
            <a:endParaRPr lang="en-GB"/>
          </a:p>
        </p:txBody>
      </p:sp>
    </p:spTree>
    <p:extLst>
      <p:ext uri="{BB962C8B-B14F-4D97-AF65-F5344CB8AC3E}">
        <p14:creationId xmlns:p14="http://schemas.microsoft.com/office/powerpoint/2010/main" val="409614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Edit this slide to reflect your own support for transition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about all the different ways you get to know the child and their family and the opportunities to share and exchange information about their child.</a:t>
            </a:r>
          </a:p>
          <a:p>
            <a:r>
              <a:rPr lang="en-US" sz="1200" kern="1200" dirty="0">
                <a:solidFill>
                  <a:schemeClr val="tx1"/>
                </a:solidFill>
                <a:effectLst/>
                <a:latin typeface="+mn-lt"/>
                <a:ea typeface="+mn-ea"/>
                <a:cs typeface="+mn-cs"/>
              </a:rPr>
              <a:t>Explain how the key person relationship supports children to settle well.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Emphasise that staff are available to talk to parents who have concerns about their child. </a:t>
            </a:r>
          </a:p>
          <a:p>
            <a:endParaRPr lang="en-US" dirty="0"/>
          </a:p>
        </p:txBody>
      </p:sp>
      <p:sp>
        <p:nvSpPr>
          <p:cNvPr id="4" name="Slide Number Placeholder 3"/>
          <p:cNvSpPr>
            <a:spLocks noGrp="1"/>
          </p:cNvSpPr>
          <p:nvPr>
            <p:ph type="sldNum" sz="quarter" idx="5"/>
          </p:nvPr>
        </p:nvSpPr>
        <p:spPr/>
        <p:txBody>
          <a:bodyPr/>
          <a:lstStyle/>
          <a:p>
            <a:fld id="{53DFBC5D-9444-4997-B900-DD869E0474B9}" type="slidenum">
              <a:rPr lang="en-GB" smtClean="0"/>
              <a:t>5</a:t>
            </a:fld>
            <a:endParaRPr lang="en-GB"/>
          </a:p>
        </p:txBody>
      </p:sp>
    </p:spTree>
    <p:extLst>
      <p:ext uri="{BB962C8B-B14F-4D97-AF65-F5344CB8AC3E}">
        <p14:creationId xmlns:p14="http://schemas.microsoft.com/office/powerpoint/2010/main" val="365226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EBC7304-D35C-4D84-A13D-45B2CF70C92E}" type="slidenum">
              <a:rPr lang="en-GB" altLang="en-US"/>
              <a:pPr eaLnBrk="1" hangingPunct="1">
                <a:spcBef>
                  <a:spcPct val="0"/>
                </a:spcBef>
              </a:pPr>
              <a:t>7</a:t>
            </a:fld>
            <a:endParaRPr lang="en-GB"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r>
              <a:rPr lang="en-GB" sz="1200" kern="1200" dirty="0">
                <a:solidFill>
                  <a:schemeClr val="tx1"/>
                </a:solidFill>
                <a:effectLst/>
                <a:latin typeface="+mn-lt"/>
                <a:ea typeface="+mn-ea"/>
                <a:cs typeface="+mn-cs"/>
              </a:rPr>
              <a:t>Use a piece of video to support discussions about children’s learning in relation to the areas of learning in the EYFS. </a:t>
            </a:r>
            <a:r>
              <a:rPr lang="en-GB" sz="1200" i="0" kern="1200" dirty="0">
                <a:solidFill>
                  <a:schemeClr val="tx1"/>
                </a:solidFill>
                <a:effectLst/>
                <a:latin typeface="+mn-lt"/>
                <a:ea typeface="+mn-ea"/>
                <a:cs typeface="+mn-cs"/>
              </a:rPr>
              <a:t>It</a:t>
            </a:r>
            <a:r>
              <a:rPr lang="en-GB" sz="1200" i="0" kern="1200" baseline="0" dirty="0">
                <a:solidFill>
                  <a:schemeClr val="tx1"/>
                </a:solidFill>
                <a:effectLst/>
                <a:latin typeface="+mn-lt"/>
                <a:ea typeface="+mn-ea"/>
                <a:cs typeface="+mn-cs"/>
              </a:rPr>
              <a:t> is best to use</a:t>
            </a:r>
            <a:r>
              <a:rPr lang="en-GB" sz="1200" i="0" kern="1200" dirty="0">
                <a:solidFill>
                  <a:schemeClr val="tx1"/>
                </a:solidFill>
                <a:effectLst/>
                <a:latin typeface="+mn-lt"/>
                <a:ea typeface="+mn-ea"/>
                <a:cs typeface="+mn-cs"/>
              </a:rPr>
              <a:t> a video from your school/setting which shows children involved in child-initiated play</a:t>
            </a:r>
            <a:r>
              <a:rPr lang="en-GB" sz="1200" i="0" kern="1200" baseline="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 Ask the parents/carers what they think the children are learning and relate to the Prime and Specific areas of learning to demonstrate learning in the EYFS.</a:t>
            </a:r>
            <a:endParaRPr lang="en-US" sz="1200" i="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purpose of this is to emphasis learning through play and how high-quality play will involve many of the areas of learning. Explain the adult role’s in supporting and extending learning through play. Emphasise how every child is unique, developing at their own rates, and in their own ways</a:t>
            </a:r>
            <a:r>
              <a:rPr lang="en-US"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Signpost parents/carers to 'What to Expect When' and have some hard copies available for parents to look at and /or loan. </a:t>
            </a:r>
            <a:r>
              <a:rPr lang="en-GB" sz="1200" u="sng" kern="1200" dirty="0">
                <a:solidFill>
                  <a:schemeClr val="tx1"/>
                </a:solidFill>
                <a:effectLst/>
                <a:latin typeface="+mn-lt"/>
                <a:ea typeface="+mn-ea"/>
                <a:cs typeface="+mn-cs"/>
              </a:rPr>
              <a:t>https://foundationyears.org.uk/wp-content/uploads/2021/09/What-to-expect-in-the-EYFS-complete-FINAL-16.09-compressed.pdf </a:t>
            </a:r>
            <a:endParaRPr lang="en-GB" altLang="en-US" dirty="0">
              <a:solidFill>
                <a:srgbClr val="000000"/>
              </a:solidFill>
              <a:latin typeface="Arial" panose="020B0604020202020204" pitchFamily="34" charset="0"/>
              <a:cs typeface="Arial"/>
            </a:endParaRPr>
          </a:p>
          <a:p>
            <a:pPr eaLnBrk="1" hangingPunct="1"/>
            <a:endParaRPr lang="en-GB" altLang="en-US" dirty="0">
              <a:latin typeface="Arial" panose="020B0604020202020204" pitchFamily="34" charset="0"/>
            </a:endParaRPr>
          </a:p>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128793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School</a:t>
            </a:r>
            <a:r>
              <a:rPr lang="en-GB" sz="1200" i="1" kern="1200" baseline="0" dirty="0">
                <a:solidFill>
                  <a:schemeClr val="tx1"/>
                </a:solidFill>
                <a:effectLst/>
                <a:latin typeface="+mn-lt"/>
                <a:ea typeface="+mn-ea"/>
                <a:cs typeface="+mn-cs"/>
              </a:rPr>
              <a:t> insert own photos</a:t>
            </a:r>
          </a:p>
          <a:p>
            <a:r>
              <a:rPr lang="en-GB" sz="1200" kern="1200" dirty="0">
                <a:solidFill>
                  <a:schemeClr val="tx1"/>
                </a:solidFill>
                <a:effectLst/>
                <a:latin typeface="+mn-lt"/>
                <a:ea typeface="+mn-ea"/>
                <a:cs typeface="+mn-cs"/>
              </a:rPr>
              <a:t>Explain that alongside the Areas of Development we look at the ways in which children learn.</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focus of the </a:t>
            </a:r>
            <a:r>
              <a:rPr lang="en-GB" sz="1200" kern="1200" dirty="0" err="1">
                <a:solidFill>
                  <a:schemeClr val="tx1"/>
                </a:solidFill>
                <a:effectLst/>
                <a:latin typeface="+mn-lt"/>
                <a:ea typeface="+mn-ea"/>
                <a:cs typeface="+mn-cs"/>
              </a:rPr>
              <a:t>CoEL</a:t>
            </a:r>
            <a:r>
              <a:rPr lang="en-GB" sz="1200" kern="1200" dirty="0">
                <a:solidFill>
                  <a:schemeClr val="tx1"/>
                </a:solidFill>
                <a:effectLst/>
                <a:latin typeface="+mn-lt"/>
                <a:ea typeface="+mn-ea"/>
                <a:cs typeface="+mn-cs"/>
              </a:rPr>
              <a:t> is on how children learn rather than what they learn i.e. process over outcome. This allows for teachers/practitioners to provide the right type of learning opportunities.</a:t>
            </a:r>
            <a:endParaRPr lang="en-US" sz="1200" kern="1200" dirty="0">
              <a:solidFill>
                <a:schemeClr val="tx1"/>
              </a:solidFill>
              <a:effectLst/>
              <a:latin typeface="+mn-lt"/>
              <a:ea typeface="+mn-ea"/>
              <a:cs typeface="+mn-cs"/>
            </a:endParaRPr>
          </a:p>
          <a:p>
            <a:endParaRPr lang="en-GB" sz="1200" b="1" u="sng"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Optional</a:t>
            </a:r>
            <a:r>
              <a:rPr lang="en-GB" sz="1200" b="1" u="sng" kern="1200" baseline="0" dirty="0">
                <a:solidFill>
                  <a:schemeClr val="tx1"/>
                </a:solidFill>
                <a:effectLst/>
                <a:latin typeface="+mn-lt"/>
                <a:ea typeface="+mn-ea"/>
                <a:cs typeface="+mn-cs"/>
              </a:rPr>
              <a:t> to do the following dependent on the needs of your community and parents/carers</a:t>
            </a:r>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 ask the parents to look at the photographs and discuss which of the characteristics of effective learning they think the child/children might be demonstrating.  </a:t>
            </a:r>
          </a:p>
          <a:p>
            <a:r>
              <a:rPr lang="en-GB" sz="1200" b="1" kern="1200" dirty="0">
                <a:solidFill>
                  <a:schemeClr val="tx1"/>
                </a:solidFill>
                <a:effectLst/>
                <a:latin typeface="+mn-lt"/>
                <a:ea typeface="+mn-ea"/>
                <a:cs typeface="+mn-cs"/>
              </a:rPr>
              <a:t>Alternatively:</a:t>
            </a:r>
          </a:p>
          <a:p>
            <a:r>
              <a:rPr lang="en-GB" sz="1200" b="0" kern="1200" dirty="0">
                <a:solidFill>
                  <a:schemeClr val="tx1"/>
                </a:solidFill>
                <a:effectLst/>
                <a:latin typeface="+mn-lt"/>
                <a:ea typeface="+mn-ea"/>
                <a:cs typeface="+mn-cs"/>
              </a:rPr>
              <a:t>Share some of your own photographs</a:t>
            </a:r>
            <a:r>
              <a:rPr lang="en-GB" sz="1200" b="0" kern="1200" baseline="0" dirty="0">
                <a:solidFill>
                  <a:schemeClr val="tx1"/>
                </a:solidFill>
                <a:effectLst/>
                <a:latin typeface="+mn-lt"/>
                <a:ea typeface="+mn-ea"/>
                <a:cs typeface="+mn-cs"/>
              </a:rPr>
              <a:t> and provide examples of how the children are learning through play</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8</a:t>
            </a:fld>
            <a:endParaRPr lang="en-GB"/>
          </a:p>
        </p:txBody>
      </p:sp>
    </p:spTree>
    <p:extLst>
      <p:ext uri="{BB962C8B-B14F-4D97-AF65-F5344CB8AC3E}">
        <p14:creationId xmlns:p14="http://schemas.microsoft.com/office/powerpoint/2010/main" val="180206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the school’s/setting’s routine using parent friendly language and the lead person explaining what each part of the routine means.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Go through this and explain each session </a:t>
            </a:r>
            <a:r>
              <a:rPr lang="en-GB" sz="1200" i="1" kern="1200" dirty="0" err="1">
                <a:solidFill>
                  <a:schemeClr val="tx1"/>
                </a:solidFill>
                <a:effectLst/>
                <a:latin typeface="+mn-lt"/>
                <a:ea typeface="+mn-ea"/>
                <a:cs typeface="+mn-cs"/>
              </a:rPr>
              <a:t>eg</a:t>
            </a:r>
            <a:r>
              <a:rPr lang="en-GB" sz="1200" i="1" kern="1200" dirty="0">
                <a:solidFill>
                  <a:schemeClr val="tx1"/>
                </a:solidFill>
                <a:effectLst/>
                <a:latin typeface="+mn-lt"/>
                <a:ea typeface="+mn-ea"/>
                <a:cs typeface="+mn-cs"/>
              </a:rPr>
              <a:t>. child initiated activities and self-registration</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Suggestion – add a photo of the school’s/setting’s visual timetable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 routines are adaptable throughout the year and change in response to the cohorts needs</a:t>
            </a:r>
          </a:p>
          <a:p>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i="0" dirty="0">
              <a:cs typeface="Calibri"/>
            </a:endParaRPr>
          </a:p>
        </p:txBody>
      </p:sp>
      <p:sp>
        <p:nvSpPr>
          <p:cNvPr id="4" name="Slide Number Placeholder 3"/>
          <p:cNvSpPr>
            <a:spLocks noGrp="1"/>
          </p:cNvSpPr>
          <p:nvPr>
            <p:ph type="sldNum" sz="quarter" idx="10"/>
          </p:nvPr>
        </p:nvSpPr>
        <p:spPr/>
        <p:txBody>
          <a:bodyPr/>
          <a:lstStyle/>
          <a:p>
            <a:fld id="{53DFBC5D-9444-4997-B900-DD869E0474B9}" type="slidenum">
              <a:rPr lang="en-GB" smtClean="0"/>
              <a:t>9</a:t>
            </a:fld>
            <a:endParaRPr lang="en-GB"/>
          </a:p>
        </p:txBody>
      </p:sp>
    </p:spTree>
    <p:extLst>
      <p:ext uri="{BB962C8B-B14F-4D97-AF65-F5344CB8AC3E}">
        <p14:creationId xmlns:p14="http://schemas.microsoft.com/office/powerpoint/2010/main" val="177444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Optional</a:t>
            </a:r>
            <a:r>
              <a:rPr lang="en-US" sz="1200" b="1" i="0" kern="1200" baseline="0" dirty="0">
                <a:solidFill>
                  <a:schemeClr val="tx1"/>
                </a:solidFill>
                <a:effectLst/>
                <a:latin typeface="+mn-lt"/>
                <a:ea typeface="+mn-ea"/>
                <a:cs typeface="+mn-cs"/>
              </a:rPr>
              <a:t> (or you may want to use this at a second session)</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If preferred insert photos of the ways in which children learn in your school/provision.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Optional</a:t>
            </a:r>
            <a:r>
              <a:rPr lang="en-GB" sz="1200" b="1" kern="1200" baseline="0" dirty="0">
                <a:solidFill>
                  <a:schemeClr val="tx1"/>
                </a:solidFill>
                <a:effectLst/>
                <a:latin typeface="+mn-lt"/>
                <a:ea typeface="+mn-ea"/>
                <a:cs typeface="+mn-cs"/>
              </a:rPr>
              <a:t> to do the following dependent on the needs of your community and parents/carers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 Parents look at each of the photos and consider what is being learnt/developed. Encourage parents to discuss what they can see and what children might be learning in these situations. Parents/carers to be given a copy of the photos on the slide so that they can make notes and take it away to share with other family members.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discussion following the activity give a short explanation of why the activity in each photo is beneficial e.g. hanging from bars to build upper body strength (writing), listening to adults read a book (story time), board games (mathematics), sand/water play (problem solving), clearly labelled drawers/shelves (independence), role-play/collaborative play (make friends).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3DFBC5D-9444-4997-B900-DD869E0474B9}" type="slidenum">
              <a:rPr lang="en-GB" smtClean="0"/>
              <a:t>11</a:t>
            </a:fld>
            <a:endParaRPr lang="en-GB"/>
          </a:p>
        </p:txBody>
      </p:sp>
    </p:spTree>
    <p:extLst>
      <p:ext uri="{BB962C8B-B14F-4D97-AF65-F5344CB8AC3E}">
        <p14:creationId xmlns:p14="http://schemas.microsoft.com/office/powerpoint/2010/main" val="2156781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9A7ACD-E656-5C4C-8A63-C0C52D80D251}"/>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07091"/>
            <a:ext cx="6835346" cy="1112109"/>
          </a:xfrm>
        </p:spPr>
        <p:txBody>
          <a:bodyPr anchor="b">
            <a:normAutofit/>
          </a:bodyPr>
          <a:lstStyle>
            <a:lvl1pPr>
              <a:defRPr sz="28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7" name="Picture 6" descr="Logo&#10;&#10;Description automatically generated">
            <a:extLst>
              <a:ext uri="{FF2B5EF4-FFF2-40B4-BE49-F238E27FC236}">
                <a16:creationId xmlns:a16="http://schemas.microsoft.com/office/drawing/2014/main" id="{A213140E-7E8E-DDAC-4625-307777FAFF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Tree>
    <p:extLst>
      <p:ext uri="{BB962C8B-B14F-4D97-AF65-F5344CB8AC3E}">
        <p14:creationId xmlns:p14="http://schemas.microsoft.com/office/powerpoint/2010/main" val="41260879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144000" cy="6858000"/>
          </a:xfrm>
        </p:spPr>
        <p:txBody>
          <a:bodyPr/>
          <a:lstStyle>
            <a:lvl1pPr marL="0" indent="0" algn="l">
              <a:buNone/>
              <a:defRPr sz="2800" cap="all" baseline="0">
                <a:solidFill>
                  <a:schemeClr val="bg1"/>
                </a:solidFill>
              </a:defRPr>
            </a:lvl1pPr>
          </a:lstStyle>
          <a:p>
            <a:endParaRPr lang="en-US" dirty="0"/>
          </a:p>
          <a:p>
            <a:r>
              <a:rPr lang="en-US" dirty="0"/>
              <a:t>  Click icon to add picture</a:t>
            </a:r>
            <a:endParaRPr lang="en-GB" dirty="0"/>
          </a:p>
        </p:txBody>
      </p:sp>
    </p:spTree>
    <p:extLst>
      <p:ext uri="{BB962C8B-B14F-4D97-AF65-F5344CB8AC3E}">
        <p14:creationId xmlns:p14="http://schemas.microsoft.com/office/powerpoint/2010/main" val="14853245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789" y="62691"/>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23781613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2EC13A-1284-E935-8670-1F428AB8B0FF}"/>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E2E42BD7-3D5C-1FDE-C08F-B1E7A6FDAD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01969E2F-655D-0AAD-82AF-EBDE753665A6}"/>
              </a:ext>
            </a:extLst>
          </p:cNvPr>
          <p:cNvSpPr>
            <a:spLocks noGrp="1"/>
          </p:cNvSpPr>
          <p:nvPr>
            <p:ph type="title" hasCustomPrompt="1"/>
          </p:nvPr>
        </p:nvSpPr>
        <p:spPr>
          <a:xfrm>
            <a:off x="650788" y="78698"/>
            <a:ext cx="6646245" cy="1143000"/>
          </a:xfrm>
        </p:spPr>
        <p:txBody>
          <a:bodyPr/>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519333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BA9563-5EB9-077C-B71C-14BCDB25537D}"/>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7F258C7F-C2B3-B3EF-C741-48D4D6A487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p:cNvSpPr>
            <a:spLocks noGrp="1"/>
          </p:cNvSpPr>
          <p:nvPr>
            <p:ph type="title" hasCustomPrompt="1"/>
          </p:nvPr>
        </p:nvSpPr>
        <p:spPr>
          <a:xfrm>
            <a:off x="650789" y="78698"/>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2054613353"/>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 with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3E94E-86C0-196F-4C7B-FC85D018E27B}"/>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3BDF8C03-EA90-DAFC-60E9-362BA1C1F7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Tree>
    <p:extLst>
      <p:ext uri="{BB962C8B-B14F-4D97-AF65-F5344CB8AC3E}">
        <p14:creationId xmlns:p14="http://schemas.microsoft.com/office/powerpoint/2010/main" val="25225350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54956"/>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76002F-E671-6335-B517-46E3253B7C68}"/>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379D305-EC9F-35F0-A91A-3F8708DD4A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p:cNvSpPr>
            <a:spLocks noGrp="1"/>
          </p:cNvSpPr>
          <p:nvPr>
            <p:ph type="title"/>
          </p:nvPr>
        </p:nvSpPr>
        <p:spPr>
          <a:xfrm>
            <a:off x="457200" y="78698"/>
            <a:ext cx="7063946" cy="1143000"/>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457200" y="1600200"/>
            <a:ext cx="82296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Tree>
    <p:extLst>
      <p:ext uri="{BB962C8B-B14F-4D97-AF65-F5344CB8AC3E}">
        <p14:creationId xmlns:p14="http://schemas.microsoft.com/office/powerpoint/2010/main" val="134877287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FD79CE-A5B7-A2BA-DE39-ED28E17D6838}"/>
              </a:ext>
            </a:extLst>
          </p:cNvPr>
          <p:cNvSpPr/>
          <p:nvPr userDrawn="1"/>
        </p:nvSpPr>
        <p:spPr>
          <a:xfrm>
            <a:off x="0" y="0"/>
            <a:ext cx="9144000" cy="12216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B9FBD20A-168D-767E-D271-CE01BA510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1146" y="163882"/>
            <a:ext cx="1484431" cy="1484431"/>
          </a:xfrm>
          <a:prstGeom prst="rect">
            <a:avLst/>
          </a:prstGeom>
        </p:spPr>
      </p:pic>
      <p:sp>
        <p:nvSpPr>
          <p:cNvPr id="2" name="Title 1">
            <a:extLst>
              <a:ext uri="{FF2B5EF4-FFF2-40B4-BE49-F238E27FC236}">
                <a16:creationId xmlns:a16="http://schemas.microsoft.com/office/drawing/2014/main" id="{258B0662-4C54-43AB-61AB-6D0AA32B6E90}"/>
              </a:ext>
            </a:extLst>
          </p:cNvPr>
          <p:cNvSpPr>
            <a:spLocks noGrp="1"/>
          </p:cNvSpPr>
          <p:nvPr>
            <p:ph type="title"/>
          </p:nvPr>
        </p:nvSpPr>
        <p:spPr>
          <a:xfrm>
            <a:off x="650789" y="78698"/>
            <a:ext cx="6434298" cy="1143000"/>
          </a:xfrm>
        </p:spPr>
        <p:txBody>
          <a:bodyPr/>
          <a:lstStyle/>
          <a:p>
            <a:r>
              <a:rPr lang="en-GB"/>
              <a:t>Click to edit Master title style</a:t>
            </a:r>
            <a:endParaRPr lang="en-US"/>
          </a:p>
        </p:txBody>
      </p:sp>
      <p:sp>
        <p:nvSpPr>
          <p:cNvPr id="4" name="Picture Placeholder 3">
            <a:extLst>
              <a:ext uri="{FF2B5EF4-FFF2-40B4-BE49-F238E27FC236}">
                <a16:creationId xmlns:a16="http://schemas.microsoft.com/office/drawing/2014/main" id="{536B447B-FF1C-1F83-F550-A6C342D19B0B}"/>
              </a:ext>
            </a:extLst>
          </p:cNvPr>
          <p:cNvSpPr>
            <a:spLocks noGrp="1"/>
          </p:cNvSpPr>
          <p:nvPr>
            <p:ph type="pic" sz="quarter" idx="10"/>
          </p:nvPr>
        </p:nvSpPr>
        <p:spPr>
          <a:xfrm>
            <a:off x="704850" y="1648313"/>
            <a:ext cx="2985602" cy="1714967"/>
          </a:xfrm>
        </p:spPr>
        <p:txBody>
          <a:bodyPr/>
          <a:lstStyle/>
          <a:p>
            <a:endParaRPr lang="en-US"/>
          </a:p>
        </p:txBody>
      </p:sp>
      <p:sp>
        <p:nvSpPr>
          <p:cNvPr id="5" name="Picture Placeholder 3">
            <a:extLst>
              <a:ext uri="{FF2B5EF4-FFF2-40B4-BE49-F238E27FC236}">
                <a16:creationId xmlns:a16="http://schemas.microsoft.com/office/drawing/2014/main" id="{6A3E7108-E349-CE90-1BD7-9F0685B19070}"/>
              </a:ext>
            </a:extLst>
          </p:cNvPr>
          <p:cNvSpPr>
            <a:spLocks noGrp="1"/>
          </p:cNvSpPr>
          <p:nvPr>
            <p:ph type="pic" sz="quarter" idx="11"/>
          </p:nvPr>
        </p:nvSpPr>
        <p:spPr>
          <a:xfrm>
            <a:off x="3948797" y="1654289"/>
            <a:ext cx="2985602" cy="1714967"/>
          </a:xfrm>
        </p:spPr>
        <p:txBody>
          <a:bodyPr/>
          <a:lstStyle/>
          <a:p>
            <a:endParaRPr lang="en-US"/>
          </a:p>
        </p:txBody>
      </p:sp>
      <p:sp>
        <p:nvSpPr>
          <p:cNvPr id="6" name="Picture Placeholder 3">
            <a:extLst>
              <a:ext uri="{FF2B5EF4-FFF2-40B4-BE49-F238E27FC236}">
                <a16:creationId xmlns:a16="http://schemas.microsoft.com/office/drawing/2014/main" id="{4FB9BE83-738E-693C-5D42-EF95715C3BAE}"/>
              </a:ext>
            </a:extLst>
          </p:cNvPr>
          <p:cNvSpPr>
            <a:spLocks noGrp="1"/>
          </p:cNvSpPr>
          <p:nvPr>
            <p:ph type="pic" sz="quarter" idx="12"/>
          </p:nvPr>
        </p:nvSpPr>
        <p:spPr>
          <a:xfrm>
            <a:off x="704850" y="3626525"/>
            <a:ext cx="2985602" cy="1714967"/>
          </a:xfrm>
        </p:spPr>
        <p:txBody>
          <a:bodyPr/>
          <a:lstStyle/>
          <a:p>
            <a:endParaRPr lang="en-US" dirty="0"/>
          </a:p>
        </p:txBody>
      </p:sp>
      <p:sp>
        <p:nvSpPr>
          <p:cNvPr id="7" name="Picture Placeholder 3">
            <a:extLst>
              <a:ext uri="{FF2B5EF4-FFF2-40B4-BE49-F238E27FC236}">
                <a16:creationId xmlns:a16="http://schemas.microsoft.com/office/drawing/2014/main" id="{F7685223-586E-4746-3F94-C749DE2C6EFF}"/>
              </a:ext>
            </a:extLst>
          </p:cNvPr>
          <p:cNvSpPr>
            <a:spLocks noGrp="1"/>
          </p:cNvSpPr>
          <p:nvPr>
            <p:ph type="pic" sz="quarter" idx="13"/>
          </p:nvPr>
        </p:nvSpPr>
        <p:spPr>
          <a:xfrm>
            <a:off x="3948797" y="3632501"/>
            <a:ext cx="2985602" cy="1714967"/>
          </a:xfrm>
        </p:spPr>
        <p:txBody>
          <a:bodyPr/>
          <a:lstStyle/>
          <a:p>
            <a:endParaRPr lang="en-US" dirty="0"/>
          </a:p>
        </p:txBody>
      </p:sp>
    </p:spTree>
    <p:extLst>
      <p:ext uri="{BB962C8B-B14F-4D97-AF65-F5344CB8AC3E}">
        <p14:creationId xmlns:p14="http://schemas.microsoft.com/office/powerpoint/2010/main" val="50160700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789" y="56635"/>
            <a:ext cx="6870358" cy="1143000"/>
          </a:xfrm>
          <a:noFill/>
        </p:spPr>
        <p:txBody>
          <a:bodyPr/>
          <a:lstStyle/>
          <a:p>
            <a:r>
              <a:rPr lang="en-US" dirty="0"/>
              <a:t>Click to edit Master title style</a:t>
            </a:r>
            <a:endParaRPr lang="en-GB" dirty="0"/>
          </a:p>
        </p:txBody>
      </p:sp>
    </p:spTree>
    <p:extLst>
      <p:ext uri="{BB962C8B-B14F-4D97-AF65-F5344CB8AC3E}">
        <p14:creationId xmlns:p14="http://schemas.microsoft.com/office/powerpoint/2010/main" val="1061021957"/>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05497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789" y="274638"/>
            <a:ext cx="6434298"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3"/>
          <p:cNvSpPr txBox="1">
            <a:spLocks/>
          </p:cNvSpPr>
          <p:nvPr/>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rotWithShape="1">
          <a:blip r:embed="rId9">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4" name="Picture 8">
            <a:extLst>
              <a:ext uri="{FF2B5EF4-FFF2-40B4-BE49-F238E27FC236}">
                <a16:creationId xmlns:a16="http://schemas.microsoft.com/office/drawing/2014/main" id="{4279848C-5787-519F-474F-112F37A9C09D}"/>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245533" y="5874697"/>
            <a:ext cx="870744" cy="846778"/>
          </a:xfrm>
          <a:prstGeom prst="rect">
            <a:avLst/>
          </a:prstGeom>
        </p:spPr>
      </p:pic>
    </p:spTree>
    <p:extLst>
      <p:ext uri="{BB962C8B-B14F-4D97-AF65-F5344CB8AC3E}">
        <p14:creationId xmlns:p14="http://schemas.microsoft.com/office/powerpoint/2010/main" val="30436815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8" r:id="rId4"/>
    <p:sldLayoutId id="2147483682" r:id="rId5"/>
    <p:sldLayoutId id="2147483681" r:id="rId6"/>
    <p:sldLayoutId id="2147483698" r:id="rId7"/>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7D9DF-9931-A55C-C053-D6E00C898224}"/>
              </a:ext>
            </a:extLst>
          </p:cNvPr>
          <p:cNvSpPr/>
          <p:nvPr userDrawn="1"/>
        </p:nvSpPr>
        <p:spPr>
          <a:xfrm>
            <a:off x="0" y="0"/>
            <a:ext cx="9144000" cy="1221698"/>
          </a:xfrm>
          <a:prstGeom prst="rect">
            <a:avLst/>
          </a:prstGeom>
          <a:solidFill>
            <a:srgbClr val="510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50789" y="78698"/>
            <a:ext cx="6787980"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descr="Logo&#10;&#10;Description automatically generated">
            <a:extLst>
              <a:ext uri="{FF2B5EF4-FFF2-40B4-BE49-F238E27FC236}">
                <a16:creationId xmlns:a16="http://schemas.microsoft.com/office/drawing/2014/main" id="{0D833B56-434D-3ED4-B399-7E78326264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28113" y="163881"/>
            <a:ext cx="1484431" cy="1484431"/>
          </a:xfrm>
          <a:prstGeom prst="rect">
            <a:avLst/>
          </a:prstGeom>
        </p:spPr>
      </p:pic>
      <p:sp>
        <p:nvSpPr>
          <p:cNvPr id="14" name="Footer Placeholder 3">
            <a:extLst>
              <a:ext uri="{FF2B5EF4-FFF2-40B4-BE49-F238E27FC236}">
                <a16:creationId xmlns:a16="http://schemas.microsoft.com/office/drawing/2014/main" id="{CA8F9E0F-45A7-A459-A68F-41C51A6F6CE3}"/>
              </a:ext>
            </a:extLst>
          </p:cNvPr>
          <p:cNvSpPr txBox="1">
            <a:spLocks/>
          </p:cNvSpPr>
          <p:nvPr userDrawn="1"/>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D173248-3834-48AD-86B6-730A4F89D72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16" name="Picture 8">
            <a:extLst>
              <a:ext uri="{FF2B5EF4-FFF2-40B4-BE49-F238E27FC236}">
                <a16:creationId xmlns:a16="http://schemas.microsoft.com/office/drawing/2014/main" id="{D56BB2E7-80A9-0721-00E9-B814EEF52453}"/>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45533" y="5874697"/>
            <a:ext cx="870744" cy="846778"/>
          </a:xfrm>
          <a:prstGeom prst="rect">
            <a:avLst/>
          </a:prstGeom>
        </p:spPr>
      </p:pic>
    </p:spTree>
    <p:extLst>
      <p:ext uri="{BB962C8B-B14F-4D97-AF65-F5344CB8AC3E}">
        <p14:creationId xmlns:p14="http://schemas.microsoft.com/office/powerpoint/2010/main" val="257127944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27C3E-4BC8-923C-8989-653E4CF27A2B}"/>
              </a:ext>
            </a:extLst>
          </p:cNvPr>
          <p:cNvSpPr/>
          <p:nvPr userDrawn="1"/>
        </p:nvSpPr>
        <p:spPr>
          <a:xfrm>
            <a:off x="0" y="0"/>
            <a:ext cx="9144000" cy="1221698"/>
          </a:xfrm>
          <a:prstGeom prst="rect">
            <a:avLst/>
          </a:prstGeom>
          <a:solidFill>
            <a:srgbClr val="BB6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57BB119F-6664-41F3-22D4-928AC1F841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8112" y="163881"/>
            <a:ext cx="1484432" cy="1484432"/>
          </a:xfrm>
          <a:prstGeom prst="rect">
            <a:avLst/>
          </a:prstGeom>
        </p:spPr>
      </p:pic>
      <p:sp>
        <p:nvSpPr>
          <p:cNvPr id="11" name="Footer Placeholder 3">
            <a:extLst>
              <a:ext uri="{FF2B5EF4-FFF2-40B4-BE49-F238E27FC236}">
                <a16:creationId xmlns:a16="http://schemas.microsoft.com/office/drawing/2014/main" id="{235DFBB7-2C85-2374-B519-4A46237C0621}"/>
              </a:ext>
            </a:extLst>
          </p:cNvPr>
          <p:cNvSpPr txBox="1">
            <a:spLocks/>
          </p:cNvSpPr>
          <p:nvPr userDrawn="1"/>
        </p:nvSpPr>
        <p:spPr>
          <a:xfrm>
            <a:off x="2929328" y="6400799"/>
            <a:ext cx="2895600" cy="1825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100" dirty="0">
                <a:solidFill>
                  <a:srgbClr val="000000"/>
                </a:solidFill>
                <a:latin typeface="Arial" panose="020B0604020202020204" pitchFamily="34" charset="0"/>
                <a:cs typeface="Arial" panose="020B0604020202020204" pitchFamily="34" charset="0"/>
              </a:rPr>
              <a:t>Supporting Smooth Transitions | 2023</a:t>
            </a:r>
            <a:endParaRPr lang="en-US" altLang="en-US" sz="1100" dirty="0">
              <a:solidFill>
                <a:srgbClr val="0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8D47C9C-24CA-5442-A9B2-6ED36159BA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444" b="9159"/>
          <a:stretch/>
        </p:blipFill>
        <p:spPr>
          <a:xfrm>
            <a:off x="7302988" y="5805264"/>
            <a:ext cx="1757623" cy="1052735"/>
          </a:xfrm>
          <a:prstGeom prst="rect">
            <a:avLst/>
          </a:prstGeom>
        </p:spPr>
      </p:pic>
      <p:pic>
        <p:nvPicPr>
          <p:cNvPr id="13" name="Picture 8">
            <a:extLst>
              <a:ext uri="{FF2B5EF4-FFF2-40B4-BE49-F238E27FC236}">
                <a16:creationId xmlns:a16="http://schemas.microsoft.com/office/drawing/2014/main" id="{F3AA2FC4-90ED-E021-0814-624AC5E14AA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5533" y="5874697"/>
            <a:ext cx="870744" cy="846778"/>
          </a:xfrm>
          <a:prstGeom prst="rect">
            <a:avLst/>
          </a:prstGeom>
        </p:spPr>
      </p:pic>
      <p:sp>
        <p:nvSpPr>
          <p:cNvPr id="2" name="Title Placeholder 1"/>
          <p:cNvSpPr>
            <a:spLocks noGrp="1"/>
          </p:cNvSpPr>
          <p:nvPr>
            <p:ph type="title"/>
          </p:nvPr>
        </p:nvSpPr>
        <p:spPr>
          <a:xfrm>
            <a:off x="650788" y="78699"/>
            <a:ext cx="6787980" cy="1143000"/>
          </a:xfrm>
          <a:prstGeom prst="rect">
            <a:avLst/>
          </a:prstGeom>
        </p:spPr>
        <p:txBody>
          <a:bodyPr vert="horz" lIns="91440" tIns="45720" rIns="91440" bIns="45720" rtlCol="0" anchor="b">
            <a:normAutofit/>
          </a:bodyPr>
          <a:lstStyle/>
          <a:p>
            <a:r>
              <a:rPr lang="en-US" dirty="0"/>
              <a:t>CLICK TO EDIT MASTER TITLE STYLE</a:t>
            </a:r>
            <a:endParaRPr lang="en-GB" dirty="0"/>
          </a:p>
        </p:txBody>
      </p:sp>
      <p:sp>
        <p:nvSpPr>
          <p:cNvPr id="3" name="Text Placeholder 2"/>
          <p:cNvSpPr>
            <a:spLocks noGrp="1"/>
          </p:cNvSpPr>
          <p:nvPr>
            <p:ph type="body" idx="1"/>
          </p:nvPr>
        </p:nvSpPr>
        <p:spPr>
          <a:xfrm>
            <a:off x="650788" y="1600201"/>
            <a:ext cx="7850661" cy="42050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61459277"/>
      </p:ext>
    </p:extLst>
  </p:cSld>
  <p:clrMap bg1="lt1" tx1="dk1" bg2="lt2" tx2="dk2" accent1="accent1" accent2="accent2" accent3="accent3" accent4="accent4" accent5="accent5" accent6="accent6" hlink="hlink" folHlink="folHlink"/>
  <p:sldLayoutIdLst>
    <p:sldLayoutId id="2147483697" r:id="rId1"/>
  </p:sldLayoutIdLst>
  <p:transition spd="slow">
    <p:fade/>
  </p:transition>
  <p:hf hdr="0" ftr="0" dt="0"/>
  <p:txStyles>
    <p:titleStyle>
      <a:lvl1pPr algn="l" defTabSz="914400" rtl="0" eaLnBrk="1" latinLnBrk="0" hangingPunct="1">
        <a:spcBef>
          <a:spcPct val="0"/>
        </a:spcBef>
        <a:buNone/>
        <a:defRPr sz="2800" kern="1200" cap="all" baseline="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4"/>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hyperlink" Target="https://eric.org.uk/"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mailto:admin@parkside.Herts.sch.uk" TargetMode="External"/><Relationship Id="rId7"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arkside.herts.sch.uk/early-years/" TargetMode="External"/><Relationship Id="rId5" Type="http://schemas.openxmlformats.org/officeDocument/2006/relationships/hyperlink" Target="https://parkside.herts.sch.uk/nursery/" TargetMode="External"/><Relationship Id="rId4" Type="http://schemas.openxmlformats.org/officeDocument/2006/relationships/hyperlink" Target="https://parkside.herts.sch.u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A51D3-9ADC-23C6-65BF-6467D1FEE0DF}"/>
              </a:ext>
            </a:extLst>
          </p:cNvPr>
          <p:cNvSpPr/>
          <p:nvPr/>
        </p:nvSpPr>
        <p:spPr>
          <a:xfrm>
            <a:off x="0" y="1641075"/>
            <a:ext cx="9144000" cy="4154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199836" y="2975916"/>
            <a:ext cx="8744328" cy="1357395"/>
          </a:xfrm>
        </p:spPr>
        <p:txBody>
          <a:bodyPr>
            <a:normAutofit fontScale="90000"/>
          </a:bodyPr>
          <a:lstStyle/>
          <a:p>
            <a:pPr algn="ctr"/>
            <a:r>
              <a:rPr lang="en-GB" sz="4000" cap="none" dirty="0"/>
              <a:t>SUPPORTING SMOOTH TRANSITIONS </a:t>
            </a:r>
            <a:br>
              <a:rPr lang="en-GB" sz="4000" cap="none" dirty="0"/>
            </a:br>
            <a:r>
              <a:rPr lang="en-GB" sz="4000" i="1" cap="none" dirty="0"/>
              <a:t>For You And Your Child</a:t>
            </a:r>
            <a:endParaRPr lang="en-GB" sz="4000" dirty="0"/>
          </a:p>
        </p:txBody>
      </p:sp>
      <p:sp>
        <p:nvSpPr>
          <p:cNvPr id="5" name="Subtitle 4"/>
          <p:cNvSpPr>
            <a:spLocks noGrp="1"/>
          </p:cNvSpPr>
          <p:nvPr>
            <p:ph type="subTitle" idx="4294967295"/>
          </p:nvPr>
        </p:nvSpPr>
        <p:spPr>
          <a:xfrm>
            <a:off x="254336" y="4783946"/>
            <a:ext cx="8635326" cy="884205"/>
          </a:xfrm>
        </p:spPr>
        <p:txBody>
          <a:bodyPr>
            <a:normAutofit/>
          </a:bodyPr>
          <a:lstStyle/>
          <a:p>
            <a:pPr marL="0" indent="0" algn="ctr">
              <a:buNone/>
            </a:pPr>
            <a:r>
              <a:rPr lang="en-GB" sz="2400" dirty="0">
                <a:solidFill>
                  <a:schemeClr val="bg1"/>
                </a:solidFill>
              </a:rPr>
              <a:t>Tuesday 27</a:t>
            </a:r>
            <a:r>
              <a:rPr lang="en-GB" sz="2400" baseline="30000" dirty="0">
                <a:solidFill>
                  <a:schemeClr val="bg1"/>
                </a:solidFill>
              </a:rPr>
              <a:t>th</a:t>
            </a:r>
            <a:r>
              <a:rPr lang="en-GB" sz="2400" dirty="0">
                <a:solidFill>
                  <a:schemeClr val="bg1"/>
                </a:solidFill>
              </a:rPr>
              <a:t> June, 2023</a:t>
            </a:r>
          </a:p>
        </p:txBody>
      </p:sp>
      <p:pic>
        <p:nvPicPr>
          <p:cNvPr id="8" name="Picture 7" descr="Logo&#10;&#10;Description automatically generated">
            <a:extLst>
              <a:ext uri="{FF2B5EF4-FFF2-40B4-BE49-F238E27FC236}">
                <a16:creationId xmlns:a16="http://schemas.microsoft.com/office/drawing/2014/main" id="{073A8725-5A65-8E24-C7C6-522122DF8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413" y="171425"/>
            <a:ext cx="2440421" cy="2440421"/>
          </a:xfrm>
          <a:prstGeom prst="rect">
            <a:avLst/>
          </a:prstGeom>
        </p:spPr>
      </p:pic>
      <p:sp>
        <p:nvSpPr>
          <p:cNvPr id="9" name="TextBox 8">
            <a:extLst>
              <a:ext uri="{FF2B5EF4-FFF2-40B4-BE49-F238E27FC236}">
                <a16:creationId xmlns:a16="http://schemas.microsoft.com/office/drawing/2014/main" id="{8D291ED5-497E-46C5-82B8-21C8B914E448}"/>
              </a:ext>
            </a:extLst>
          </p:cNvPr>
          <p:cNvSpPr txBox="1"/>
          <p:nvPr/>
        </p:nvSpPr>
        <p:spPr>
          <a:xfrm>
            <a:off x="2930924" y="1035089"/>
            <a:ext cx="3282151" cy="584775"/>
          </a:xfrm>
          <a:prstGeom prst="rect">
            <a:avLst/>
          </a:prstGeom>
          <a:noFill/>
        </p:spPr>
        <p:txBody>
          <a:bodyPr wrap="square" rtlCol="0">
            <a:spAutoFit/>
          </a:bodyPr>
          <a:lstStyle/>
          <a:p>
            <a:pPr algn="ctr"/>
            <a:r>
              <a:rPr lang="en-GB" sz="3200" b="1" cap="all" dirty="0">
                <a:solidFill>
                  <a:schemeClr val="accent2"/>
                </a:solidFill>
              </a:rPr>
              <a:t>WELCOME TO</a:t>
            </a:r>
            <a:endParaRPr lang="en-US" sz="3200" b="1" cap="all" dirty="0">
              <a:solidFill>
                <a:schemeClr val="accent2"/>
              </a:solidFill>
            </a:endParaRPr>
          </a:p>
        </p:txBody>
      </p:sp>
      <p:sp>
        <p:nvSpPr>
          <p:cNvPr id="10" name="TextBox 9">
            <a:extLst>
              <a:ext uri="{FF2B5EF4-FFF2-40B4-BE49-F238E27FC236}">
                <a16:creationId xmlns:a16="http://schemas.microsoft.com/office/drawing/2014/main" id="{571A31BC-B27C-31EB-A507-74EB00E47419}"/>
              </a:ext>
            </a:extLst>
          </p:cNvPr>
          <p:cNvSpPr txBox="1"/>
          <p:nvPr/>
        </p:nvSpPr>
        <p:spPr>
          <a:xfrm>
            <a:off x="3055064" y="1939618"/>
            <a:ext cx="3033870" cy="830997"/>
          </a:xfrm>
          <a:prstGeom prst="rect">
            <a:avLst/>
          </a:prstGeom>
          <a:noFill/>
        </p:spPr>
        <p:txBody>
          <a:bodyPr wrap="square" rtlCol="0">
            <a:spAutoFit/>
          </a:bodyPr>
          <a:lstStyle/>
          <a:p>
            <a:pPr algn="ctr"/>
            <a:r>
              <a:rPr lang="en-US" sz="2400" dirty="0">
                <a:solidFill>
                  <a:schemeClr val="bg1"/>
                </a:solidFill>
              </a:rPr>
              <a:t>Parkside Community Primary School</a:t>
            </a:r>
          </a:p>
        </p:txBody>
      </p:sp>
      <p:pic>
        <p:nvPicPr>
          <p:cNvPr id="1026" name="Picture 2" descr="400x100">
            <a:extLst>
              <a:ext uri="{FF2B5EF4-FFF2-40B4-BE49-F238E27FC236}">
                <a16:creationId xmlns:a16="http://schemas.microsoft.com/office/drawing/2014/main" id="{C8CA80DE-B70B-4DF6-ACF2-1A6FCE66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36" y="201720"/>
            <a:ext cx="38100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2861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37FC95-689F-4107-B26F-AD2F26628518}"/>
              </a:ext>
            </a:extLst>
          </p:cNvPr>
          <p:cNvGraphicFramePr>
            <a:graphicFrameLocks noGrp="1"/>
          </p:cNvGraphicFramePr>
          <p:nvPr>
            <p:ph idx="1"/>
            <p:extLst>
              <p:ext uri="{D42A27DB-BD31-4B8C-83A1-F6EECF244321}">
                <p14:modId xmlns:p14="http://schemas.microsoft.com/office/powerpoint/2010/main" val="638090623"/>
              </p:ext>
            </p:extLst>
          </p:nvPr>
        </p:nvGraphicFramePr>
        <p:xfrm>
          <a:off x="425588" y="1785730"/>
          <a:ext cx="7850187" cy="3017520"/>
        </p:xfrm>
        <a:graphic>
          <a:graphicData uri="http://schemas.openxmlformats.org/drawingml/2006/table">
            <a:tbl>
              <a:tblPr firstRow="1" bandRow="1">
                <a:tableStyleId>{5C22544A-7EE6-4342-B048-85BDC9FD1C3A}</a:tableStyleId>
              </a:tblPr>
              <a:tblGrid>
                <a:gridCol w="2616729">
                  <a:extLst>
                    <a:ext uri="{9D8B030D-6E8A-4147-A177-3AD203B41FA5}">
                      <a16:colId xmlns:a16="http://schemas.microsoft.com/office/drawing/2014/main" val="90789574"/>
                    </a:ext>
                  </a:extLst>
                </a:gridCol>
                <a:gridCol w="2616729">
                  <a:extLst>
                    <a:ext uri="{9D8B030D-6E8A-4147-A177-3AD203B41FA5}">
                      <a16:colId xmlns:a16="http://schemas.microsoft.com/office/drawing/2014/main" val="2932456436"/>
                    </a:ext>
                  </a:extLst>
                </a:gridCol>
                <a:gridCol w="2616729">
                  <a:extLst>
                    <a:ext uri="{9D8B030D-6E8A-4147-A177-3AD203B41FA5}">
                      <a16:colId xmlns:a16="http://schemas.microsoft.com/office/drawing/2014/main" val="19646667"/>
                    </a:ext>
                  </a:extLst>
                </a:gridCol>
              </a:tblGrid>
              <a:tr h="370840">
                <a:tc>
                  <a:txBody>
                    <a:bodyPr/>
                    <a:lstStyle/>
                    <a:p>
                      <a:pPr algn="ctr"/>
                      <a:r>
                        <a:rPr lang="en-GB" sz="1800" b="1" dirty="0">
                          <a:solidFill>
                            <a:schemeClr val="tx1"/>
                          </a:solidFill>
                          <a:latin typeface="Tw Cen MT" panose="020B0602020104020603" pitchFamily="34" charset="0"/>
                        </a:rPr>
                        <a:t>School Uniform</a:t>
                      </a:r>
                    </a:p>
                    <a:p>
                      <a:pPr algn="ctr"/>
                      <a:r>
                        <a:rPr lang="en-GB" sz="1800" b="0" dirty="0">
                          <a:solidFill>
                            <a:schemeClr val="tx1"/>
                          </a:solidFill>
                          <a:latin typeface="Tw Cen MT" panose="020B0602020104020603" pitchFamily="34" charset="0"/>
                        </a:rPr>
                        <a:t>Grey Skirt or trousers</a:t>
                      </a:r>
                    </a:p>
                    <a:p>
                      <a:pPr algn="ctr"/>
                      <a:r>
                        <a:rPr lang="en-GB" sz="1800" b="0" dirty="0">
                          <a:solidFill>
                            <a:schemeClr val="tx1"/>
                          </a:solidFill>
                          <a:latin typeface="Tw Cen MT" panose="020B0602020104020603" pitchFamily="34" charset="0"/>
                        </a:rPr>
                        <a:t>White t-shirt</a:t>
                      </a:r>
                    </a:p>
                    <a:p>
                      <a:pPr algn="ctr"/>
                      <a:r>
                        <a:rPr lang="en-GB" sz="1800" b="0" dirty="0">
                          <a:solidFill>
                            <a:schemeClr val="tx1"/>
                          </a:solidFill>
                          <a:latin typeface="Tw Cen MT" panose="020B0602020104020603" pitchFamily="34" charset="0"/>
                        </a:rPr>
                        <a:t>Green school jumper or cardigan</a:t>
                      </a:r>
                    </a:p>
                    <a:p>
                      <a:pPr algn="ctr"/>
                      <a:r>
                        <a:rPr lang="en-GB" sz="1800" b="0" dirty="0">
                          <a:solidFill>
                            <a:schemeClr val="tx1"/>
                          </a:solidFill>
                          <a:latin typeface="Tw Cen MT" panose="020B0602020104020603" pitchFamily="34" charset="0"/>
                        </a:rPr>
                        <a:t>School shoes (no sandals or trainers)</a:t>
                      </a:r>
                    </a:p>
                    <a:p>
                      <a:pPr algn="ctr"/>
                      <a:r>
                        <a:rPr lang="en-GB" sz="1800" b="0" dirty="0">
                          <a:solidFill>
                            <a:schemeClr val="tx1"/>
                          </a:solidFill>
                          <a:latin typeface="Tw Cen MT" panose="020B0602020104020603" pitchFamily="34" charset="0"/>
                        </a:rPr>
                        <a:t>ALL NAMED</a:t>
                      </a:r>
                    </a:p>
                  </a:txBody>
                  <a:tcPr/>
                </a:tc>
                <a:tc>
                  <a:txBody>
                    <a:bodyPr/>
                    <a:lstStyle/>
                    <a:p>
                      <a:pPr algn="ctr"/>
                      <a:r>
                        <a:rPr lang="en-GB" sz="1800" b="1" dirty="0">
                          <a:solidFill>
                            <a:schemeClr val="tx1"/>
                          </a:solidFill>
                          <a:latin typeface="Tw Cen MT" panose="020B0602020104020603" pitchFamily="34" charset="0"/>
                        </a:rPr>
                        <a:t>Water Bottle</a:t>
                      </a:r>
                    </a:p>
                    <a:p>
                      <a:pPr algn="ctr"/>
                      <a:endParaRPr lang="en-GB" sz="1800" b="1" dirty="0">
                        <a:solidFill>
                          <a:schemeClr val="tx1"/>
                        </a:solidFill>
                        <a:latin typeface="Tw Cen MT" panose="020B0602020104020603" pitchFamily="34" charset="0"/>
                      </a:endParaRPr>
                    </a:p>
                    <a:p>
                      <a:pPr algn="ctr"/>
                      <a:r>
                        <a:rPr lang="en-GB" sz="1800" b="1" dirty="0">
                          <a:solidFill>
                            <a:schemeClr val="tx1"/>
                          </a:solidFill>
                          <a:latin typeface="Tw Cen MT" panose="020B0602020104020603" pitchFamily="34" charset="0"/>
                        </a:rPr>
                        <a:t>NAMED</a:t>
                      </a:r>
                    </a:p>
                    <a:p>
                      <a:pPr algn="ctr"/>
                      <a:endParaRPr lang="en-GB" sz="1800" b="0" dirty="0">
                        <a:solidFill>
                          <a:schemeClr val="tx1"/>
                        </a:solidFill>
                        <a:latin typeface="Tw Cen MT" panose="020B06020201040206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Tw Cen MT" panose="020B0602020104020603" pitchFamily="34" charset="0"/>
                        </a:rPr>
                        <a:t>Change of clothes in a named bag which includes underwear. Plain colours and doesn’t have to be school uniform</a:t>
                      </a:r>
                    </a:p>
                    <a:p>
                      <a:pPr algn="ctr"/>
                      <a:endParaRPr lang="en-GB" sz="2400" b="0" dirty="0">
                        <a:solidFill>
                          <a:schemeClr val="tx1"/>
                        </a:solidFill>
                        <a:latin typeface="Tw Cen MT" panose="020B0602020104020603" pitchFamily="34" charset="0"/>
                      </a:endParaRPr>
                    </a:p>
                  </a:txBody>
                  <a:tcPr/>
                </a:tc>
                <a:extLst>
                  <a:ext uri="{0D108BD9-81ED-4DB2-BD59-A6C34878D82A}">
                    <a16:rowId xmlns:a16="http://schemas.microsoft.com/office/drawing/2014/main" val="3553951285"/>
                  </a:ext>
                </a:extLst>
              </a:tr>
            </a:tbl>
          </a:graphicData>
        </a:graphic>
      </p:graphicFrame>
      <p:sp>
        <p:nvSpPr>
          <p:cNvPr id="3" name="Title 2">
            <a:extLst>
              <a:ext uri="{FF2B5EF4-FFF2-40B4-BE49-F238E27FC236}">
                <a16:creationId xmlns:a16="http://schemas.microsoft.com/office/drawing/2014/main" id="{05AF91E4-8806-4EC9-B03A-A7B3A169DC06}"/>
              </a:ext>
            </a:extLst>
          </p:cNvPr>
          <p:cNvSpPr>
            <a:spLocks noGrp="1"/>
          </p:cNvSpPr>
          <p:nvPr>
            <p:ph type="title"/>
          </p:nvPr>
        </p:nvSpPr>
        <p:spPr/>
        <p:txBody>
          <a:bodyPr/>
          <a:lstStyle/>
          <a:p>
            <a:r>
              <a:rPr lang="en-GB" dirty="0"/>
              <a:t>What will my child need?</a:t>
            </a:r>
          </a:p>
        </p:txBody>
      </p:sp>
      <p:sp>
        <p:nvSpPr>
          <p:cNvPr id="5" name="TextBox 4">
            <a:extLst>
              <a:ext uri="{FF2B5EF4-FFF2-40B4-BE49-F238E27FC236}">
                <a16:creationId xmlns:a16="http://schemas.microsoft.com/office/drawing/2014/main" id="{C65A72A0-1500-4896-9A43-11B8F2F1CBCA}"/>
              </a:ext>
            </a:extLst>
          </p:cNvPr>
          <p:cNvSpPr txBox="1"/>
          <p:nvPr/>
        </p:nvSpPr>
        <p:spPr>
          <a:xfrm>
            <a:off x="974035" y="4944941"/>
            <a:ext cx="7195930" cy="646331"/>
          </a:xfrm>
          <a:prstGeom prst="rect">
            <a:avLst/>
          </a:prstGeom>
          <a:noFill/>
        </p:spPr>
        <p:txBody>
          <a:bodyPr wrap="square" rtlCol="0">
            <a:spAutoFit/>
          </a:bodyPr>
          <a:lstStyle/>
          <a:p>
            <a:pPr algn="ctr"/>
            <a:r>
              <a:rPr lang="en-GB" b="1" dirty="0">
                <a:solidFill>
                  <a:srgbClr val="FF0000"/>
                </a:solidFill>
              </a:rPr>
              <a:t>IF YOUR CHILD IS IN NAPPIES PLEASE PROVIDE NAPPIES/ SACKS/WIPES</a:t>
            </a:r>
          </a:p>
        </p:txBody>
      </p:sp>
    </p:spTree>
    <p:extLst>
      <p:ext uri="{BB962C8B-B14F-4D97-AF65-F5344CB8AC3E}">
        <p14:creationId xmlns:p14="http://schemas.microsoft.com/office/powerpoint/2010/main" val="411507657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will my child learn?</a:t>
            </a:r>
          </a:p>
        </p:txBody>
      </p:sp>
      <p:sp>
        <p:nvSpPr>
          <p:cNvPr id="5" name="Rectangle 4">
            <a:extLst>
              <a:ext uri="{FF2B5EF4-FFF2-40B4-BE49-F238E27FC236}">
                <a16:creationId xmlns:a16="http://schemas.microsoft.com/office/drawing/2014/main" id="{EF79611C-9A6B-443A-ACC7-377A51235714}"/>
              </a:ext>
            </a:extLst>
          </p:cNvPr>
          <p:cNvSpPr/>
          <p:nvPr/>
        </p:nvSpPr>
        <p:spPr>
          <a:xfrm>
            <a:off x="314325" y="1571625"/>
            <a:ext cx="6543675" cy="4524315"/>
          </a:xfrm>
          <a:prstGeom prst="rect">
            <a:avLst/>
          </a:prstGeom>
        </p:spPr>
        <p:txBody>
          <a:bodyPr wrap="square">
            <a:spAutoFit/>
          </a:bodyPr>
          <a:lstStyle/>
          <a:p>
            <a:r>
              <a:rPr lang="en-GB" sz="2400" dirty="0">
                <a:latin typeface="Tw Cen MT" panose="020B0602020104020603" pitchFamily="34" charset="0"/>
              </a:rPr>
              <a:t>❖ Adult led activities - differentiated to support and challenge each child </a:t>
            </a:r>
          </a:p>
          <a:p>
            <a:r>
              <a:rPr lang="en-GB" sz="2400" dirty="0">
                <a:latin typeface="Tw Cen MT" panose="020B0602020104020603" pitchFamily="34" charset="0"/>
              </a:rPr>
              <a:t>❖ Opportunities for child-initiated learning in all areas </a:t>
            </a:r>
          </a:p>
          <a:p>
            <a:r>
              <a:rPr lang="en-GB" sz="2400" dirty="0">
                <a:latin typeface="Tw Cen MT" panose="020B0602020104020603" pitchFamily="34" charset="0"/>
              </a:rPr>
              <a:t>❖ Group work </a:t>
            </a:r>
          </a:p>
          <a:p>
            <a:r>
              <a:rPr lang="en-GB" sz="2400" dirty="0">
                <a:latin typeface="Tw Cen MT" panose="020B0602020104020603" pitchFamily="34" charset="0"/>
              </a:rPr>
              <a:t>❖ Partner work </a:t>
            </a:r>
          </a:p>
          <a:p>
            <a:r>
              <a:rPr lang="en-GB" sz="2400" dirty="0">
                <a:latin typeface="Tw Cen MT" panose="020B0602020104020603" pitchFamily="34" charset="0"/>
              </a:rPr>
              <a:t>❖ WOW days e.g. dress up days </a:t>
            </a:r>
          </a:p>
          <a:p>
            <a:r>
              <a:rPr lang="en-GB" sz="2400" dirty="0">
                <a:latin typeface="Tw Cen MT" panose="020B0602020104020603" pitchFamily="34" charset="0"/>
              </a:rPr>
              <a:t>❖ iPads/New Technologies </a:t>
            </a:r>
          </a:p>
          <a:p>
            <a:r>
              <a:rPr lang="en-GB" sz="2400" dirty="0">
                <a:latin typeface="Tw Cen MT" panose="020B0602020104020603" pitchFamily="34" charset="0"/>
              </a:rPr>
              <a:t>❖ School trips</a:t>
            </a:r>
          </a:p>
          <a:p>
            <a:r>
              <a:rPr lang="en-GB" sz="2400" dirty="0">
                <a:latin typeface="Tw Cen MT" panose="020B0602020104020603" pitchFamily="34" charset="0"/>
              </a:rPr>
              <a:t>❖ Learning through play </a:t>
            </a:r>
          </a:p>
          <a:p>
            <a:r>
              <a:rPr lang="en-GB" sz="2400" dirty="0">
                <a:latin typeface="Tw Cen MT" panose="020B0602020104020603" pitchFamily="34" charset="0"/>
              </a:rPr>
              <a:t>❖ School visitors </a:t>
            </a:r>
          </a:p>
          <a:p>
            <a:r>
              <a:rPr lang="en-GB" sz="2400" dirty="0">
                <a:latin typeface="Tw Cen MT" panose="020B0602020104020603" pitchFamily="34" charset="0"/>
              </a:rPr>
              <a:t>❖ Outdoor learning area</a:t>
            </a:r>
          </a:p>
        </p:txBody>
      </p:sp>
    </p:spTree>
    <p:extLst>
      <p:ext uri="{BB962C8B-B14F-4D97-AF65-F5344CB8AC3E}">
        <p14:creationId xmlns:p14="http://schemas.microsoft.com/office/powerpoint/2010/main" val="415884653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1541-7323-4EC3-A235-8E12B9886E57}"/>
              </a:ext>
            </a:extLst>
          </p:cNvPr>
          <p:cNvSpPr>
            <a:spLocks noGrp="1"/>
          </p:cNvSpPr>
          <p:nvPr>
            <p:ph type="title"/>
          </p:nvPr>
        </p:nvSpPr>
        <p:spPr/>
        <p:txBody>
          <a:bodyPr/>
          <a:lstStyle/>
          <a:p>
            <a:r>
              <a:rPr lang="en-GB" dirty="0"/>
              <a:t>Our </a:t>
            </a:r>
            <a:r>
              <a:rPr lang="en-GB" dirty="0" err="1"/>
              <a:t>LEARNing</a:t>
            </a:r>
            <a:r>
              <a:rPr lang="en-GB" dirty="0"/>
              <a:t> environment</a:t>
            </a:r>
          </a:p>
        </p:txBody>
      </p:sp>
      <p:pic>
        <p:nvPicPr>
          <p:cNvPr id="5" name="Picture 4">
            <a:extLst>
              <a:ext uri="{FF2B5EF4-FFF2-40B4-BE49-F238E27FC236}">
                <a16:creationId xmlns:a16="http://schemas.microsoft.com/office/drawing/2014/main" id="{2A454BEA-2900-413B-B245-A1868BF52B33}"/>
              </a:ext>
            </a:extLst>
          </p:cNvPr>
          <p:cNvPicPr>
            <a:picLocks noChangeAspect="1"/>
          </p:cNvPicPr>
          <p:nvPr/>
        </p:nvPicPr>
        <p:blipFill>
          <a:blip r:embed="rId2"/>
          <a:stretch>
            <a:fillRect/>
          </a:stretch>
        </p:blipFill>
        <p:spPr>
          <a:xfrm>
            <a:off x="3279706" y="1485900"/>
            <a:ext cx="3008243" cy="2256182"/>
          </a:xfrm>
          <a:prstGeom prst="rect">
            <a:avLst/>
          </a:prstGeom>
        </p:spPr>
      </p:pic>
      <p:pic>
        <p:nvPicPr>
          <p:cNvPr id="6" name="Picture 5">
            <a:extLst>
              <a:ext uri="{FF2B5EF4-FFF2-40B4-BE49-F238E27FC236}">
                <a16:creationId xmlns:a16="http://schemas.microsoft.com/office/drawing/2014/main" id="{A946AD05-4A7E-490C-B8EE-FD7D4DA010BD}"/>
              </a:ext>
            </a:extLst>
          </p:cNvPr>
          <p:cNvPicPr>
            <a:picLocks noChangeAspect="1"/>
          </p:cNvPicPr>
          <p:nvPr/>
        </p:nvPicPr>
        <p:blipFill>
          <a:blip r:embed="rId3"/>
          <a:stretch>
            <a:fillRect/>
          </a:stretch>
        </p:blipFill>
        <p:spPr>
          <a:xfrm>
            <a:off x="3279706" y="3867818"/>
            <a:ext cx="3189570" cy="2392178"/>
          </a:xfrm>
          <a:prstGeom prst="rect">
            <a:avLst/>
          </a:prstGeom>
        </p:spPr>
      </p:pic>
      <p:pic>
        <p:nvPicPr>
          <p:cNvPr id="7" name="Picture 6">
            <a:extLst>
              <a:ext uri="{FF2B5EF4-FFF2-40B4-BE49-F238E27FC236}">
                <a16:creationId xmlns:a16="http://schemas.microsoft.com/office/drawing/2014/main" id="{76A8692D-4927-4987-9878-CDB42F3CFA7E}"/>
              </a:ext>
            </a:extLst>
          </p:cNvPr>
          <p:cNvPicPr>
            <a:picLocks noChangeAspect="1"/>
          </p:cNvPicPr>
          <p:nvPr/>
        </p:nvPicPr>
        <p:blipFill>
          <a:blip r:embed="rId4"/>
          <a:stretch>
            <a:fillRect/>
          </a:stretch>
        </p:blipFill>
        <p:spPr>
          <a:xfrm>
            <a:off x="6435297" y="2028900"/>
            <a:ext cx="2284241" cy="1713181"/>
          </a:xfrm>
          <a:prstGeom prst="rect">
            <a:avLst/>
          </a:prstGeom>
        </p:spPr>
      </p:pic>
      <p:pic>
        <p:nvPicPr>
          <p:cNvPr id="8" name="Picture 7">
            <a:extLst>
              <a:ext uri="{FF2B5EF4-FFF2-40B4-BE49-F238E27FC236}">
                <a16:creationId xmlns:a16="http://schemas.microsoft.com/office/drawing/2014/main" id="{25BFA595-5576-4B0A-A22F-79CFE0EC9AE0}"/>
              </a:ext>
            </a:extLst>
          </p:cNvPr>
          <p:cNvPicPr>
            <a:picLocks noChangeAspect="1"/>
          </p:cNvPicPr>
          <p:nvPr/>
        </p:nvPicPr>
        <p:blipFill>
          <a:blip r:embed="rId5"/>
          <a:stretch>
            <a:fillRect/>
          </a:stretch>
        </p:blipFill>
        <p:spPr>
          <a:xfrm>
            <a:off x="193517" y="1485900"/>
            <a:ext cx="2938841" cy="2204130"/>
          </a:xfrm>
          <a:prstGeom prst="rect">
            <a:avLst/>
          </a:prstGeom>
        </p:spPr>
      </p:pic>
      <p:pic>
        <p:nvPicPr>
          <p:cNvPr id="9" name="Picture 8">
            <a:extLst>
              <a:ext uri="{FF2B5EF4-FFF2-40B4-BE49-F238E27FC236}">
                <a16:creationId xmlns:a16="http://schemas.microsoft.com/office/drawing/2014/main" id="{9E1BBBB0-14B6-42D7-A104-6D80F7B6C4FB}"/>
              </a:ext>
            </a:extLst>
          </p:cNvPr>
          <p:cNvPicPr>
            <a:picLocks noChangeAspect="1"/>
          </p:cNvPicPr>
          <p:nvPr/>
        </p:nvPicPr>
        <p:blipFill>
          <a:blip r:embed="rId6"/>
          <a:stretch>
            <a:fillRect/>
          </a:stretch>
        </p:blipFill>
        <p:spPr>
          <a:xfrm rot="10800000">
            <a:off x="347190" y="3742081"/>
            <a:ext cx="2785166" cy="2088875"/>
          </a:xfrm>
          <a:prstGeom prst="rect">
            <a:avLst/>
          </a:prstGeom>
        </p:spPr>
      </p:pic>
    </p:spTree>
    <p:extLst>
      <p:ext uri="{BB962C8B-B14F-4D97-AF65-F5344CB8AC3E}">
        <p14:creationId xmlns:p14="http://schemas.microsoft.com/office/powerpoint/2010/main" val="384091638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can I support my child to have a smooth start to school?</a:t>
            </a:r>
          </a:p>
        </p:txBody>
      </p:sp>
      <p:sp>
        <p:nvSpPr>
          <p:cNvPr id="3" name="Content Placeholder 2"/>
          <p:cNvSpPr>
            <a:spLocks noGrp="1"/>
          </p:cNvSpPr>
          <p:nvPr>
            <p:ph idx="4294967295"/>
          </p:nvPr>
        </p:nvSpPr>
        <p:spPr>
          <a:xfrm>
            <a:off x="650789" y="1597407"/>
            <a:ext cx="7976376" cy="3948113"/>
          </a:xfrm>
        </p:spPr>
        <p:txBody>
          <a:bodyPr>
            <a:normAutofit/>
          </a:bodyPr>
          <a:lstStyle/>
          <a:p>
            <a:pPr marL="0" indent="0">
              <a:buClr>
                <a:srgbClr val="E28700"/>
              </a:buClr>
              <a:buNone/>
            </a:pPr>
            <a:r>
              <a:rPr lang="en-GB" sz="2400" dirty="0"/>
              <a:t>Ways to help support me to be confident, curious and ready to learn.</a:t>
            </a:r>
          </a:p>
          <a:p>
            <a:pPr marL="514350" indent="-514350">
              <a:buClr>
                <a:srgbClr val="510C76"/>
              </a:buClr>
              <a:buFont typeface="+mj-lt"/>
              <a:buAutoNum type="arabicPeriod"/>
            </a:pPr>
            <a:r>
              <a:rPr lang="en-GB" sz="2400" dirty="0"/>
              <a:t>Being independent</a:t>
            </a:r>
          </a:p>
          <a:p>
            <a:pPr marL="514350" indent="-514350">
              <a:buClr>
                <a:srgbClr val="510C76"/>
              </a:buClr>
              <a:buFont typeface="+mj-lt"/>
              <a:buAutoNum type="arabicPeriod"/>
            </a:pPr>
            <a:r>
              <a:rPr lang="en-GB" sz="2400" dirty="0"/>
              <a:t>Feeling good</a:t>
            </a:r>
          </a:p>
          <a:p>
            <a:pPr marL="514350" indent="-514350">
              <a:buClr>
                <a:srgbClr val="510C76"/>
              </a:buClr>
              <a:buFont typeface="+mj-lt"/>
              <a:buAutoNum type="arabicPeriod"/>
            </a:pPr>
            <a:r>
              <a:rPr lang="en-GB" sz="2400" dirty="0"/>
              <a:t>Love learning </a:t>
            </a:r>
          </a:p>
          <a:p>
            <a:pPr marL="514350" indent="-514350">
              <a:buClr>
                <a:srgbClr val="510C76"/>
              </a:buClr>
              <a:buFont typeface="+mj-lt"/>
              <a:buAutoNum type="arabicPeriod"/>
            </a:pPr>
            <a:r>
              <a:rPr lang="en-GB" sz="2400" dirty="0"/>
              <a:t>Making my voice heard </a:t>
            </a:r>
          </a:p>
          <a:p>
            <a:pPr marL="514350" indent="-514350">
              <a:buClr>
                <a:srgbClr val="510C76"/>
              </a:buClr>
              <a:buFont typeface="+mj-lt"/>
              <a:buAutoNum type="arabicPeriod"/>
            </a:pPr>
            <a:r>
              <a:rPr lang="en-GB" sz="2400" dirty="0"/>
              <a:t>Doing my best </a:t>
            </a:r>
          </a:p>
          <a:p>
            <a:pPr marL="514350" indent="-514350">
              <a:buClr>
                <a:srgbClr val="510C76"/>
              </a:buClr>
              <a:buFont typeface="+mj-lt"/>
              <a:buAutoNum type="arabicPeriod"/>
            </a:pPr>
            <a:r>
              <a:rPr lang="en-GB" sz="2400" dirty="0"/>
              <a:t>Using the toilet by myself</a:t>
            </a:r>
          </a:p>
          <a:p>
            <a:pPr marL="514350" indent="-514350">
              <a:buClr>
                <a:srgbClr val="510C76"/>
              </a:buClr>
              <a:buFont typeface="+mj-lt"/>
              <a:buAutoNum type="arabicPeriod"/>
            </a:pPr>
            <a:r>
              <a:rPr lang="en-GB" sz="2400" dirty="0"/>
              <a:t>Health checks up to date</a:t>
            </a:r>
          </a:p>
          <a:p>
            <a:pPr marL="0" indent="0">
              <a:buNone/>
            </a:pPr>
            <a:endParaRPr lang="en-GB" dirty="0"/>
          </a:p>
        </p:txBody>
      </p:sp>
      <p:sp>
        <p:nvSpPr>
          <p:cNvPr id="4" name="Rectangle 3">
            <a:extLst>
              <a:ext uri="{FF2B5EF4-FFF2-40B4-BE49-F238E27FC236}">
                <a16:creationId xmlns:a16="http://schemas.microsoft.com/office/drawing/2014/main" id="{9AF7EBBA-6DB6-46FB-B386-C33521D6DFAB}"/>
              </a:ext>
            </a:extLst>
          </p:cNvPr>
          <p:cNvSpPr/>
          <p:nvPr/>
        </p:nvSpPr>
        <p:spPr>
          <a:xfrm>
            <a:off x="6134813" y="5056918"/>
            <a:ext cx="2018501" cy="646331"/>
          </a:xfrm>
          <a:prstGeom prst="rect">
            <a:avLst/>
          </a:prstGeom>
        </p:spPr>
        <p:txBody>
          <a:bodyPr wrap="none">
            <a:spAutoFit/>
          </a:bodyPr>
          <a:lstStyle/>
          <a:p>
            <a:r>
              <a:rPr lang="en-GB" dirty="0">
                <a:hlinkClick r:id="rId3"/>
              </a:rPr>
              <a:t>https://eric.org.uk/</a:t>
            </a:r>
            <a:endParaRPr lang="en-GB" dirty="0"/>
          </a:p>
          <a:p>
            <a:endParaRPr lang="en-GB" dirty="0"/>
          </a:p>
        </p:txBody>
      </p:sp>
      <p:pic>
        <p:nvPicPr>
          <p:cNvPr id="3074" name="Picture 2" descr="Home - ERIC">
            <a:extLst>
              <a:ext uri="{FF2B5EF4-FFF2-40B4-BE49-F238E27FC236}">
                <a16:creationId xmlns:a16="http://schemas.microsoft.com/office/drawing/2014/main" id="{3423EF1D-B0EA-44BF-9523-8CAB7B726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167" y="3235834"/>
            <a:ext cx="2657475"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78347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can I support my child at home?</a:t>
            </a:r>
          </a:p>
        </p:txBody>
      </p:sp>
      <p:grpSp>
        <p:nvGrpSpPr>
          <p:cNvPr id="14" name="Group 13"/>
          <p:cNvGrpSpPr/>
          <p:nvPr/>
        </p:nvGrpSpPr>
        <p:grpSpPr>
          <a:xfrm>
            <a:off x="524268" y="1679061"/>
            <a:ext cx="7865249" cy="4223624"/>
            <a:chOff x="415280" y="1858018"/>
            <a:chExt cx="8016552" cy="4163271"/>
          </a:xfrm>
        </p:grpSpPr>
        <p:sp>
          <p:nvSpPr>
            <p:cNvPr id="5" name="Rectangle 4"/>
            <p:cNvSpPr/>
            <p:nvPr/>
          </p:nvSpPr>
          <p:spPr>
            <a:xfrm>
              <a:off x="415280" y="1858018"/>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endParaRPr lang="en-GB" sz="1200" b="1" dirty="0">
                <a:solidFill>
                  <a:srgbClr val="510C76"/>
                </a:solidFill>
              </a:endParaRPr>
            </a:p>
            <a:p>
              <a:pPr algn="ctr"/>
              <a:endParaRPr lang="en-GB" sz="1200" b="1" dirty="0">
                <a:solidFill>
                  <a:srgbClr val="510C76"/>
                </a:solidFill>
              </a:endParaRPr>
            </a:p>
            <a:p>
              <a:pPr algn="ctr"/>
              <a:r>
                <a:rPr lang="en-GB" sz="1200" b="1" dirty="0">
                  <a:solidFill>
                    <a:srgbClr val="510C76"/>
                  </a:solidFill>
                </a:rPr>
                <a:t>Communicate and talk with your child </a:t>
              </a:r>
            </a:p>
          </p:txBody>
        </p:sp>
        <p:sp>
          <p:nvSpPr>
            <p:cNvPr id="6" name="Rectangle 5"/>
            <p:cNvSpPr/>
            <p:nvPr/>
          </p:nvSpPr>
          <p:spPr>
            <a:xfrm>
              <a:off x="3213720" y="1858019"/>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400" dirty="0">
                <a:solidFill>
                  <a:srgbClr val="510C76"/>
                </a:solidFill>
              </a:endParaRPr>
            </a:p>
            <a:p>
              <a:endParaRPr lang="en-GB" sz="1400" dirty="0">
                <a:solidFill>
                  <a:srgbClr val="510C76"/>
                </a:solidFill>
              </a:endParaRPr>
            </a:p>
            <a:p>
              <a:pPr algn="r"/>
              <a:r>
                <a:rPr lang="en-GB" sz="1400" b="1" dirty="0">
                  <a:solidFill>
                    <a:srgbClr val="510C76"/>
                  </a:solidFill>
                </a:rPr>
                <a:t>     </a:t>
              </a: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r"/>
              <a:endParaRPr lang="en-GB" sz="1400" b="1" dirty="0">
                <a:solidFill>
                  <a:srgbClr val="510C76"/>
                </a:solidFill>
              </a:endParaRPr>
            </a:p>
            <a:p>
              <a:pPr algn="ctr"/>
              <a:endParaRPr lang="en-GB" sz="1400" b="1" dirty="0">
                <a:solidFill>
                  <a:srgbClr val="510C76"/>
                </a:solidFill>
              </a:endParaRPr>
            </a:p>
            <a:p>
              <a:pPr algn="ctr"/>
              <a:r>
                <a:rPr lang="en-GB" sz="1400" b="1" dirty="0">
                  <a:solidFill>
                    <a:srgbClr val="510C76"/>
                  </a:solidFill>
                </a:rPr>
                <a:t>Enjoy physical activities together</a:t>
              </a:r>
            </a:p>
            <a:p>
              <a:endParaRPr lang="en-GB" sz="1400" dirty="0">
                <a:solidFill>
                  <a:srgbClr val="510C76"/>
                </a:solidFill>
              </a:endParaRPr>
            </a:p>
            <a:p>
              <a:r>
                <a:rPr lang="en-GB" sz="1400" dirty="0">
                  <a:solidFill>
                    <a:srgbClr val="510C76"/>
                  </a:solidFill>
                </a:rPr>
                <a:t> </a:t>
              </a:r>
            </a:p>
            <a:p>
              <a:endParaRPr lang="en-GB" sz="1400" dirty="0">
                <a:solidFill>
                  <a:srgbClr val="510C76"/>
                </a:solidFill>
              </a:endParaRPr>
            </a:p>
            <a:p>
              <a:endParaRPr lang="en-GB" sz="1400" b="1" dirty="0">
                <a:solidFill>
                  <a:srgbClr val="510C76"/>
                </a:solidFill>
              </a:endParaRPr>
            </a:p>
          </p:txBody>
        </p:sp>
        <p:sp>
          <p:nvSpPr>
            <p:cNvPr id="7" name="Rectangle 6"/>
            <p:cNvSpPr/>
            <p:nvPr/>
          </p:nvSpPr>
          <p:spPr>
            <a:xfrm>
              <a:off x="5983560" y="1890104"/>
              <a:ext cx="2448272" cy="19841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600" dirty="0">
                <a:solidFill>
                  <a:srgbClr val="510C76"/>
                </a:solidFill>
              </a:endParaRPr>
            </a:p>
            <a:p>
              <a:pPr algn="ctr"/>
              <a:endParaRPr lang="en-GB" sz="1400" b="1" dirty="0">
                <a:solidFill>
                  <a:srgbClr val="510C76"/>
                </a:solidFill>
              </a:endParaRPr>
            </a:p>
            <a:p>
              <a:pPr algn="ctr"/>
              <a:r>
                <a:rPr lang="en-GB" sz="1400" b="1" dirty="0">
                  <a:solidFill>
                    <a:srgbClr val="510C76"/>
                  </a:solidFill>
                </a:rPr>
                <a:t>Have fun </a:t>
              </a:r>
              <a:br>
                <a:rPr lang="en-GB" sz="1400" b="1" dirty="0">
                  <a:solidFill>
                    <a:srgbClr val="510C76"/>
                  </a:solidFill>
                </a:rPr>
              </a:br>
              <a:r>
                <a:rPr lang="en-GB" sz="1400" b="1" dirty="0">
                  <a:solidFill>
                    <a:srgbClr val="510C76"/>
                  </a:solidFill>
                </a:rPr>
                <a:t>exploring maths</a:t>
              </a:r>
            </a:p>
          </p:txBody>
        </p:sp>
        <p:sp>
          <p:nvSpPr>
            <p:cNvPr id="8" name="Rectangle 7"/>
            <p:cNvSpPr/>
            <p:nvPr/>
          </p:nvSpPr>
          <p:spPr>
            <a:xfrm>
              <a:off x="415280" y="4005064"/>
              <a:ext cx="2448272" cy="2016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pPr marL="285750" indent="-285750">
                <a:buFont typeface="Arial" panose="020B0604020202020204" pitchFamily="34" charset="0"/>
                <a:buChar char="•"/>
              </a:pPr>
              <a:endParaRPr lang="en-GB" sz="1400" dirty="0">
                <a:solidFill>
                  <a:srgbClr val="510C76"/>
                </a:solidFill>
              </a:endParaRPr>
            </a:p>
            <a:p>
              <a:endParaRPr lang="en-GB" sz="1400" dirty="0">
                <a:solidFill>
                  <a:srgbClr val="510C76"/>
                </a:solidFill>
              </a:endParaRPr>
            </a:p>
            <a:p>
              <a:pPr algn="ctr"/>
              <a:r>
                <a:rPr lang="en-GB" sz="1200" b="1" dirty="0">
                  <a:solidFill>
                    <a:srgbClr val="510C76"/>
                  </a:solidFill>
                </a:rPr>
                <a:t>Read, tell and make up stories together</a:t>
              </a:r>
            </a:p>
            <a:p>
              <a:endParaRPr lang="en-GB" sz="1400" dirty="0">
                <a:solidFill>
                  <a:srgbClr val="510C76"/>
                </a:solidFill>
              </a:endParaRPr>
            </a:p>
          </p:txBody>
        </p:sp>
        <p:sp>
          <p:nvSpPr>
            <p:cNvPr id="9" name="Rectangle 8"/>
            <p:cNvSpPr/>
            <p:nvPr/>
          </p:nvSpPr>
          <p:spPr>
            <a:xfrm>
              <a:off x="3213720" y="4005064"/>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r>
                <a:rPr lang="en-GB" sz="1200" b="1" dirty="0">
                  <a:solidFill>
                    <a:srgbClr val="510C76"/>
                  </a:solidFill>
                </a:rPr>
                <a:t>Support your child to do things by themselves</a:t>
              </a:r>
            </a:p>
          </p:txBody>
        </p:sp>
        <p:sp>
          <p:nvSpPr>
            <p:cNvPr id="10" name="Rectangle 9"/>
            <p:cNvSpPr/>
            <p:nvPr/>
          </p:nvSpPr>
          <p:spPr>
            <a:xfrm>
              <a:off x="5983560" y="4005064"/>
              <a:ext cx="2448272" cy="20162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endParaRPr lang="en-GB" sz="1200" dirty="0">
                <a:solidFill>
                  <a:srgbClr val="510C76"/>
                </a:solidFill>
              </a:endParaRPr>
            </a:p>
            <a:p>
              <a:pPr algn="ctr"/>
              <a:endParaRPr lang="en-GB" sz="1200" b="1" dirty="0">
                <a:solidFill>
                  <a:srgbClr val="510C76"/>
                </a:solidFill>
              </a:endParaRPr>
            </a:p>
            <a:p>
              <a:pPr algn="ctr"/>
              <a:r>
                <a:rPr lang="en-GB" sz="1200" b="1" dirty="0">
                  <a:solidFill>
                    <a:srgbClr val="510C76"/>
                  </a:solidFill>
                </a:rPr>
                <a:t>Encourage your child to talk and play with others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42" t="762" r="7271" b="8151"/>
            <a:stretch/>
          </p:blipFill>
          <p:spPr>
            <a:xfrm>
              <a:off x="630221" y="1967826"/>
              <a:ext cx="2018390" cy="139395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008" t="12320" r="16906" b="24035"/>
            <a:stretch/>
          </p:blipFill>
          <p:spPr>
            <a:xfrm>
              <a:off x="3331733" y="1965180"/>
              <a:ext cx="2212246" cy="139660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838" t="1627" r="9802" b="13014"/>
            <a:stretch/>
          </p:blipFill>
          <p:spPr>
            <a:xfrm>
              <a:off x="630221" y="4093152"/>
              <a:ext cx="2018390" cy="129750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rcRect t="1820" b="1820"/>
            <a:stretch/>
          </p:blipFill>
          <p:spPr>
            <a:xfrm>
              <a:off x="3379928" y="4093152"/>
              <a:ext cx="2087254" cy="129750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184688" y="4076710"/>
              <a:ext cx="2043685" cy="1318416"/>
            </a:xfrm>
            <a:prstGeom prst="rect">
              <a:avLst/>
            </a:prstGeom>
          </p:spPr>
        </p:pic>
        <p:pic>
          <p:nvPicPr>
            <p:cNvPr id="2052"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26" t="1441" r="221" b="6207"/>
            <a:stretch/>
          </p:blipFill>
          <p:spPr bwMode="auto">
            <a:xfrm>
              <a:off x="6108225" y="1956162"/>
              <a:ext cx="2196610" cy="14045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05687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DA723F-01C0-46C5-826B-ECD413176875}"/>
              </a:ext>
            </a:extLst>
          </p:cNvPr>
          <p:cNvPicPr>
            <a:picLocks noChangeAspect="1"/>
          </p:cNvPicPr>
          <p:nvPr/>
        </p:nvPicPr>
        <p:blipFill>
          <a:blip r:embed="rId2"/>
          <a:stretch>
            <a:fillRect/>
          </a:stretch>
        </p:blipFill>
        <p:spPr>
          <a:xfrm>
            <a:off x="10544" y="0"/>
            <a:ext cx="9133455" cy="5872163"/>
          </a:xfrm>
          <a:prstGeom prst="rect">
            <a:avLst/>
          </a:prstGeom>
        </p:spPr>
      </p:pic>
    </p:spTree>
    <p:extLst>
      <p:ext uri="{BB962C8B-B14F-4D97-AF65-F5344CB8AC3E}">
        <p14:creationId xmlns:p14="http://schemas.microsoft.com/office/powerpoint/2010/main" val="215920746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5BA9-8103-47B0-A041-EF4658BA4244}"/>
              </a:ext>
            </a:extLst>
          </p:cNvPr>
          <p:cNvSpPr>
            <a:spLocks noGrp="1"/>
          </p:cNvSpPr>
          <p:nvPr>
            <p:ph type="title"/>
          </p:nvPr>
        </p:nvSpPr>
        <p:spPr/>
        <p:txBody>
          <a:bodyPr>
            <a:normAutofit/>
          </a:bodyPr>
          <a:lstStyle/>
          <a:p>
            <a:r>
              <a:rPr lang="en-GB" dirty="0"/>
              <a:t>We support learning at home in a variety of different ways</a:t>
            </a:r>
            <a:endParaRPr lang="en-US" dirty="0"/>
          </a:p>
        </p:txBody>
      </p:sp>
      <p:sp>
        <p:nvSpPr>
          <p:cNvPr id="3" name="Content Placeholder 2">
            <a:extLst>
              <a:ext uri="{FF2B5EF4-FFF2-40B4-BE49-F238E27FC236}">
                <a16:creationId xmlns:a16="http://schemas.microsoft.com/office/drawing/2014/main" id="{ADCDAC29-EF7E-4D79-A8B6-DFA7C59CBB48}"/>
              </a:ext>
            </a:extLst>
          </p:cNvPr>
          <p:cNvSpPr>
            <a:spLocks noGrp="1"/>
          </p:cNvSpPr>
          <p:nvPr>
            <p:ph idx="4294967295"/>
          </p:nvPr>
        </p:nvSpPr>
        <p:spPr>
          <a:xfrm>
            <a:off x="747252" y="1600200"/>
            <a:ext cx="7718322" cy="3935361"/>
          </a:xfrm>
        </p:spPr>
        <p:txBody>
          <a:bodyPr>
            <a:normAutofit/>
          </a:bodyPr>
          <a:lstStyle/>
          <a:p>
            <a:pPr marL="0" indent="0">
              <a:buClr>
                <a:srgbClr val="17428B"/>
              </a:buClr>
              <a:buNone/>
            </a:pPr>
            <a:r>
              <a:rPr lang="en-GB" sz="2000" b="1" dirty="0"/>
              <a:t>Look out for:</a:t>
            </a:r>
          </a:p>
          <a:p>
            <a:pPr>
              <a:buClr>
                <a:srgbClr val="510C76"/>
              </a:buClr>
            </a:pPr>
            <a:r>
              <a:rPr lang="en-US" sz="2000" dirty="0">
                <a:latin typeface="Arial"/>
                <a:cs typeface="Arial"/>
              </a:rPr>
              <a:t>Parent consultations meetings</a:t>
            </a:r>
          </a:p>
          <a:p>
            <a:pPr>
              <a:buClr>
                <a:srgbClr val="510C76"/>
              </a:buClr>
            </a:pPr>
            <a:r>
              <a:rPr lang="en-US" sz="2000" dirty="0">
                <a:latin typeface="Arial"/>
                <a:cs typeface="Arial"/>
              </a:rPr>
              <a:t>Home learning suggestions (that may include joint child and parent/</a:t>
            </a:r>
            <a:r>
              <a:rPr lang="en-US" sz="2000" dirty="0" err="1">
                <a:latin typeface="Arial"/>
                <a:cs typeface="Arial"/>
              </a:rPr>
              <a:t>carer</a:t>
            </a:r>
            <a:r>
              <a:rPr lang="en-US" sz="2000" dirty="0">
                <a:latin typeface="Arial"/>
                <a:cs typeface="Arial"/>
              </a:rPr>
              <a:t> mini projects)</a:t>
            </a:r>
          </a:p>
          <a:p>
            <a:pPr>
              <a:buClr>
                <a:srgbClr val="510C76"/>
              </a:buClr>
            </a:pPr>
            <a:r>
              <a:rPr lang="en-US" sz="2000" dirty="0">
                <a:latin typeface="Arial"/>
                <a:cs typeface="Arial"/>
              </a:rPr>
              <a:t>Information and tips in newsletters, on social media and the school website</a:t>
            </a:r>
          </a:p>
          <a:p>
            <a:pPr>
              <a:buClr>
                <a:srgbClr val="510C76"/>
              </a:buClr>
            </a:pPr>
            <a:r>
              <a:rPr lang="en-US" sz="2000" dirty="0"/>
              <a:t>Information on displays around school</a:t>
            </a:r>
            <a:endParaRPr lang="en-US" sz="2000" dirty="0">
              <a:latin typeface="Arial"/>
              <a:cs typeface="Arial"/>
            </a:endParaRPr>
          </a:p>
        </p:txBody>
      </p:sp>
    </p:spTree>
    <p:extLst>
      <p:ext uri="{BB962C8B-B14F-4D97-AF65-F5344CB8AC3E}">
        <p14:creationId xmlns:p14="http://schemas.microsoft.com/office/powerpoint/2010/main" val="257060529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B0F2-99BD-44CE-8EA4-DF92C3452DB0}"/>
              </a:ext>
            </a:extLst>
          </p:cNvPr>
          <p:cNvSpPr>
            <a:spLocks noGrp="1"/>
          </p:cNvSpPr>
          <p:nvPr>
            <p:ph type="title"/>
          </p:nvPr>
        </p:nvSpPr>
        <p:spPr/>
        <p:txBody>
          <a:bodyPr>
            <a:normAutofit/>
          </a:bodyPr>
          <a:lstStyle/>
          <a:p>
            <a:r>
              <a:rPr lang="en-US" dirty="0">
                <a:latin typeface="Arial"/>
                <a:cs typeface="Arial"/>
              </a:rPr>
              <a:t>Supporting individual needs</a:t>
            </a:r>
            <a:endParaRPr lang="en-US" dirty="0"/>
          </a:p>
        </p:txBody>
      </p:sp>
      <p:sp>
        <p:nvSpPr>
          <p:cNvPr id="3" name="Content Placeholder 2">
            <a:extLst>
              <a:ext uri="{FF2B5EF4-FFF2-40B4-BE49-F238E27FC236}">
                <a16:creationId xmlns:a16="http://schemas.microsoft.com/office/drawing/2014/main" id="{235711E2-A417-4E18-BE44-346D446BA153}"/>
              </a:ext>
            </a:extLst>
          </p:cNvPr>
          <p:cNvSpPr>
            <a:spLocks noGrp="1"/>
          </p:cNvSpPr>
          <p:nvPr>
            <p:ph idx="4294967295"/>
          </p:nvPr>
        </p:nvSpPr>
        <p:spPr>
          <a:xfrm>
            <a:off x="1000867" y="4719483"/>
            <a:ext cx="7102935" cy="761540"/>
          </a:xfrm>
        </p:spPr>
        <p:txBody>
          <a:bodyPr vert="horz" lIns="91440" tIns="45720" rIns="91440" bIns="45720" rtlCol="0" anchor="t">
            <a:normAutofit fontScale="85000" lnSpcReduction="20000"/>
          </a:bodyPr>
          <a:lstStyle/>
          <a:p>
            <a:pPr marL="0" indent="0" algn="ctr">
              <a:buNone/>
            </a:pPr>
            <a:r>
              <a:rPr lang="en-US" sz="2800" dirty="0">
                <a:latin typeface="Tw Cen MT" panose="020B0602020104020603" pitchFamily="34" charset="0"/>
                <a:cs typeface="Arial"/>
              </a:rPr>
              <a:t>Our Parental Engagement Officer is </a:t>
            </a:r>
          </a:p>
          <a:p>
            <a:pPr marL="0" indent="0" algn="ctr">
              <a:buNone/>
            </a:pPr>
            <a:r>
              <a:rPr lang="en-US" sz="2800">
                <a:latin typeface="Tw Cen MT" panose="020B0602020104020603" pitchFamily="34" charset="0"/>
                <a:cs typeface="Arial"/>
              </a:rPr>
              <a:t>Jacqui </a:t>
            </a:r>
            <a:r>
              <a:rPr lang="en-US" sz="2800" dirty="0" err="1">
                <a:latin typeface="Tw Cen MT" panose="020B0602020104020603" pitchFamily="34" charset="0"/>
                <a:cs typeface="Arial"/>
              </a:rPr>
              <a:t>Mattholie</a:t>
            </a:r>
            <a:endParaRPr lang="en-US" sz="2800" dirty="0">
              <a:latin typeface="Tw Cen MT" panose="020B0602020104020603" pitchFamily="34" charset="0"/>
              <a:cs typeface="Arial"/>
            </a:endParaRPr>
          </a:p>
          <a:p>
            <a:endParaRPr lang="en-US" dirty="0"/>
          </a:p>
        </p:txBody>
      </p:sp>
      <p:sp>
        <p:nvSpPr>
          <p:cNvPr id="5" name="Rectangle 4"/>
          <p:cNvSpPr/>
          <p:nvPr/>
        </p:nvSpPr>
        <p:spPr>
          <a:xfrm>
            <a:off x="3202768" y="2115238"/>
            <a:ext cx="2699132" cy="23686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https://lh5.googleusercontent.com/ZBz1ARrSyypa_aooRgZlTKW-IgaG0Fhg6Tn8wkRfy87sixiwYozCTCQgDe9dZ6H9Zj3hYkUG4wSk5t1dyLuqju_5hghv0EFm0zSmKCQWCgIjhwlFWEiQV1MmrfdUXUrEgUmu96aJOqix9GSJUzogdQ=s2048">
            <a:extLst>
              <a:ext uri="{FF2B5EF4-FFF2-40B4-BE49-F238E27FC236}">
                <a16:creationId xmlns:a16="http://schemas.microsoft.com/office/drawing/2014/main" id="{E70EB2A9-89DF-4621-8511-133F8448F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767" y="2138517"/>
            <a:ext cx="2699131" cy="234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9793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Keeping children safe is everyone’s responsibility</a:t>
            </a:r>
          </a:p>
        </p:txBody>
      </p:sp>
      <p:pic>
        <p:nvPicPr>
          <p:cNvPr id="5" name="Picture 4"/>
          <p:cNvPicPr>
            <a:picLocks noChangeAspect="1"/>
          </p:cNvPicPr>
          <p:nvPr/>
        </p:nvPicPr>
        <p:blipFill>
          <a:blip r:embed="rId3"/>
          <a:stretch>
            <a:fillRect/>
          </a:stretch>
        </p:blipFill>
        <p:spPr>
          <a:xfrm>
            <a:off x="900260" y="2763478"/>
            <a:ext cx="2085679" cy="681038"/>
          </a:xfrm>
          <a:prstGeom prst="rect">
            <a:avLst/>
          </a:prstGeom>
        </p:spPr>
      </p:pic>
      <p:pic>
        <p:nvPicPr>
          <p:cNvPr id="6" name="Picture 5"/>
          <p:cNvPicPr>
            <a:picLocks noChangeAspect="1"/>
          </p:cNvPicPr>
          <p:nvPr/>
        </p:nvPicPr>
        <p:blipFill>
          <a:blip r:embed="rId4"/>
          <a:stretch>
            <a:fillRect/>
          </a:stretch>
        </p:blipFill>
        <p:spPr>
          <a:xfrm>
            <a:off x="3725197" y="2350035"/>
            <a:ext cx="1059657" cy="12715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37450" y="2350035"/>
            <a:ext cx="1166813" cy="1166813"/>
          </a:xfrm>
          <a:prstGeom prst="rect">
            <a:avLst/>
          </a:prstGeom>
        </p:spPr>
      </p:pic>
      <p:pic>
        <p:nvPicPr>
          <p:cNvPr id="11" name="Picture 10"/>
          <p:cNvPicPr>
            <a:picLocks noChangeAspect="1"/>
          </p:cNvPicPr>
          <p:nvPr/>
        </p:nvPicPr>
        <p:blipFill>
          <a:blip r:embed="rId6"/>
          <a:stretch>
            <a:fillRect/>
          </a:stretch>
        </p:blipFill>
        <p:spPr>
          <a:xfrm>
            <a:off x="7256859" y="2230080"/>
            <a:ext cx="1328737" cy="132873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6049" t="22461" r="14519" b="8108"/>
          <a:stretch/>
        </p:blipFill>
        <p:spPr>
          <a:xfrm>
            <a:off x="3058798" y="3851834"/>
            <a:ext cx="2378652" cy="1586701"/>
          </a:xfrm>
          <a:prstGeom prst="rect">
            <a:avLst/>
          </a:prstGeom>
        </p:spPr>
      </p:pic>
      <p:sp>
        <p:nvSpPr>
          <p:cNvPr id="3" name="Speech Bubble: Oval 2">
            <a:extLst>
              <a:ext uri="{FF2B5EF4-FFF2-40B4-BE49-F238E27FC236}">
                <a16:creationId xmlns:a16="http://schemas.microsoft.com/office/drawing/2014/main" id="{DFFC54AD-22D2-45B4-8F6D-68859F0A78E0}"/>
              </a:ext>
            </a:extLst>
          </p:cNvPr>
          <p:cNvSpPr/>
          <p:nvPr/>
        </p:nvSpPr>
        <p:spPr>
          <a:xfrm>
            <a:off x="5711687" y="4055165"/>
            <a:ext cx="2637183" cy="1383370"/>
          </a:xfrm>
          <a:prstGeom prst="wedgeEllipseCallout">
            <a:avLst>
              <a:gd name="adj1" fmla="val -78622"/>
              <a:gd name="adj2" fmla="val -285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Think about what your child is playing on their devices.</a:t>
            </a:r>
          </a:p>
        </p:txBody>
      </p:sp>
      <p:pic>
        <p:nvPicPr>
          <p:cNvPr id="1028" name="Picture 4" descr="Rednal Hill Infant School &amp; Nursery Class - E-Safety">
            <a:extLst>
              <a:ext uri="{FF2B5EF4-FFF2-40B4-BE49-F238E27FC236}">
                <a16:creationId xmlns:a16="http://schemas.microsoft.com/office/drawing/2014/main" id="{B994EE71-5129-47ED-A51C-14BF7A083C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930" y="3606293"/>
            <a:ext cx="180975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7874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Keeping children safe is everyone’s responsibility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8" t="15538" r="34424" b="19604"/>
          <a:stretch/>
        </p:blipFill>
        <p:spPr>
          <a:xfrm>
            <a:off x="360469" y="2791496"/>
            <a:ext cx="1698675" cy="1275006"/>
          </a:xfrm>
          <a:prstGeom prst="rect">
            <a:avLst/>
          </a:prstGeom>
        </p:spPr>
      </p:pic>
      <p:pic>
        <p:nvPicPr>
          <p:cNvPr id="9" name="Picture 8">
            <a:extLst>
              <a:ext uri="{FF2B5EF4-FFF2-40B4-BE49-F238E27FC236}">
                <a16:creationId xmlns:a16="http://schemas.microsoft.com/office/drawing/2014/main" id="{BDDB5F64-4350-B204-0D9C-40B9C0AE86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64" t="14659" r="22917" b="31623"/>
          <a:stretch/>
        </p:blipFill>
        <p:spPr>
          <a:xfrm>
            <a:off x="2194565" y="2794136"/>
            <a:ext cx="1698675" cy="1275005"/>
          </a:xfrm>
          <a:prstGeom prst="rect">
            <a:avLst/>
          </a:prstGeom>
        </p:spPr>
      </p:pic>
      <p:pic>
        <p:nvPicPr>
          <p:cNvPr id="14" name="Picture 13">
            <a:extLst>
              <a:ext uri="{FF2B5EF4-FFF2-40B4-BE49-F238E27FC236}">
                <a16:creationId xmlns:a16="http://schemas.microsoft.com/office/drawing/2014/main" id="{BAB0DE1E-3545-3D1C-283C-696A0FBA9D1E}"/>
              </a:ext>
            </a:extLst>
          </p:cNvPr>
          <p:cNvPicPr>
            <a:picLocks noChangeAspect="1"/>
          </p:cNvPicPr>
          <p:nvPr/>
        </p:nvPicPr>
        <p:blipFill>
          <a:blip r:embed="rId5" cstate="print">
            <a:extLst>
              <a:ext uri="{28A0092B-C50C-407E-A947-70E740481C1C}">
                <a14:useLocalDpi xmlns:a14="http://schemas.microsoft.com/office/drawing/2010/main" val="0"/>
              </a:ext>
            </a:extLst>
          </a:blip>
          <a:srcRect l="6583" r="6583"/>
          <a:stretch/>
        </p:blipFill>
        <p:spPr>
          <a:xfrm>
            <a:off x="4085968" y="2791496"/>
            <a:ext cx="1698675" cy="1275006"/>
          </a:xfrm>
          <a:prstGeom prst="rect">
            <a:avLst/>
          </a:prstGeom>
        </p:spPr>
      </p:pic>
      <p:pic>
        <p:nvPicPr>
          <p:cNvPr id="2050" name="Picture 2" descr="MediTracker – Apps on Google Play">
            <a:extLst>
              <a:ext uri="{FF2B5EF4-FFF2-40B4-BE49-F238E27FC236}">
                <a16:creationId xmlns:a16="http://schemas.microsoft.com/office/drawing/2014/main" id="{E19CCDC0-F39F-4D91-BB41-5930A620C4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371" y="18597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9F5874-6243-4C06-9D3E-555CC5EFB887}"/>
              </a:ext>
            </a:extLst>
          </p:cNvPr>
          <p:cNvSpPr txBox="1"/>
          <p:nvPr/>
        </p:nvSpPr>
        <p:spPr>
          <a:xfrm>
            <a:off x="212036" y="4144252"/>
            <a:ext cx="8178160" cy="147732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w Cen MT" panose="020B0602020104020603" pitchFamily="34" charset="0"/>
              </a:rPr>
              <a:t>Complete a form if your child has asthma and provide pump and chamber.</a:t>
            </a:r>
          </a:p>
          <a:p>
            <a:pPr marL="285750" indent="-285750">
              <a:buFont typeface="Arial" panose="020B0604020202020204" pitchFamily="34" charset="0"/>
              <a:buChar char="•"/>
            </a:pPr>
            <a:r>
              <a:rPr lang="en-GB" dirty="0">
                <a:latin typeface="Tw Cen MT" panose="020B0602020104020603" pitchFamily="34" charset="0"/>
              </a:rPr>
              <a:t>Inform us of any severe allergies or medical issues</a:t>
            </a:r>
          </a:p>
          <a:p>
            <a:pPr marL="285750" indent="-285750">
              <a:buFont typeface="Arial" panose="020B0604020202020204" pitchFamily="34" charset="0"/>
              <a:buChar char="•"/>
            </a:pPr>
            <a:r>
              <a:rPr lang="en-GB" dirty="0">
                <a:latin typeface="Tw Cen MT" panose="020B0602020104020603" pitchFamily="34" charset="0"/>
              </a:rPr>
              <a:t>Pupils temperatures are checked if they are unwell before contacting parents</a:t>
            </a:r>
          </a:p>
          <a:p>
            <a:pPr marL="285750" indent="-285750">
              <a:buFont typeface="Arial" panose="020B0604020202020204" pitchFamily="34" charset="0"/>
              <a:buChar char="•"/>
            </a:pPr>
            <a:r>
              <a:rPr lang="en-GB" dirty="0">
                <a:latin typeface="Tw Cen MT" panose="020B0602020104020603" pitchFamily="34" charset="0"/>
              </a:rPr>
              <a:t>All accidents are logged on </a:t>
            </a:r>
            <a:r>
              <a:rPr lang="en-GB" dirty="0" err="1">
                <a:latin typeface="Tw Cen MT" panose="020B0602020104020603" pitchFamily="34" charset="0"/>
              </a:rPr>
              <a:t>MediTracker</a:t>
            </a:r>
            <a:r>
              <a:rPr lang="en-GB" dirty="0">
                <a:latin typeface="Tw Cen MT" panose="020B0602020104020603" pitchFamily="34" charset="0"/>
              </a:rPr>
              <a:t>.</a:t>
            </a:r>
          </a:p>
          <a:p>
            <a:pPr marL="285750" indent="-285750">
              <a:buFont typeface="Arial" panose="020B0604020202020204" pitchFamily="34" charset="0"/>
              <a:buChar char="•"/>
            </a:pPr>
            <a:r>
              <a:rPr lang="en-GB" dirty="0">
                <a:latin typeface="Tw Cen MT" panose="020B0602020104020603" pitchFamily="34" charset="0"/>
              </a:rPr>
              <a:t>No peanuts or sesame in pack lunches</a:t>
            </a:r>
          </a:p>
        </p:txBody>
      </p:sp>
    </p:spTree>
    <p:extLst>
      <p:ext uri="{BB962C8B-B14F-4D97-AF65-F5344CB8AC3E}">
        <p14:creationId xmlns:p14="http://schemas.microsoft.com/office/powerpoint/2010/main" val="140125836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p>
            <a:r>
              <a:rPr lang="en-GB" dirty="0"/>
              <a:t>AIMS</a:t>
            </a:r>
          </a:p>
        </p:txBody>
      </p:sp>
      <p:sp>
        <p:nvSpPr>
          <p:cNvPr id="3" name="Content Placeholder 2"/>
          <p:cNvSpPr>
            <a:spLocks noGrp="1"/>
          </p:cNvSpPr>
          <p:nvPr>
            <p:ph idx="4294967295"/>
          </p:nvPr>
        </p:nvSpPr>
        <p:spPr>
          <a:xfrm>
            <a:off x="650789" y="1580974"/>
            <a:ext cx="7183524" cy="4097338"/>
          </a:xfrm>
        </p:spPr>
        <p:txBody>
          <a:bodyPr>
            <a:normAutofit/>
          </a:bodyPr>
          <a:lstStyle/>
          <a:p>
            <a:pPr marL="0" indent="0">
              <a:buNone/>
            </a:pPr>
            <a:r>
              <a:rPr lang="en-GB" sz="2000" dirty="0">
                <a:latin typeface="Tw Cen MT" panose="020B0602020104020603" pitchFamily="34" charset="0"/>
              </a:rPr>
              <a:t>To give you an overview of </a:t>
            </a:r>
          </a:p>
          <a:p>
            <a:pPr marL="0" indent="0">
              <a:buNone/>
            </a:pPr>
            <a:r>
              <a:rPr lang="en-GB" sz="2000" dirty="0">
                <a:latin typeface="Tw Cen MT" panose="020B0602020104020603" pitchFamily="34" charset="0"/>
              </a:rPr>
              <a:t>Early Years Foundation Stage (EYFS)</a:t>
            </a:r>
          </a:p>
          <a:p>
            <a:pPr marL="0" indent="0">
              <a:buNone/>
            </a:pPr>
            <a:r>
              <a:rPr lang="en-GB" sz="2000" dirty="0">
                <a:latin typeface="Tw Cen MT" panose="020B0602020104020603" pitchFamily="34" charset="0"/>
              </a:rPr>
              <a:t>and what your child will be learning </a:t>
            </a:r>
          </a:p>
          <a:p>
            <a:pPr marL="0" indent="0">
              <a:buNone/>
            </a:pPr>
            <a:endParaRPr lang="en-GB" sz="1800" dirty="0">
              <a:latin typeface="Tw Cen MT" panose="020B0602020104020603" pitchFamily="34" charset="0"/>
            </a:endParaRPr>
          </a:p>
          <a:p>
            <a:pPr marL="0" indent="0">
              <a:buNone/>
            </a:pPr>
            <a:endParaRPr lang="en-GB" sz="1800" dirty="0">
              <a:latin typeface="Tw Cen MT" panose="020B0602020104020603" pitchFamily="34" charset="0"/>
            </a:endParaRPr>
          </a:p>
          <a:p>
            <a:pPr marL="0" indent="0">
              <a:buNone/>
            </a:pPr>
            <a:r>
              <a:rPr lang="en-GB" sz="2000" dirty="0">
                <a:latin typeface="Tw Cen MT" panose="020B0602020104020603" pitchFamily="34" charset="0"/>
              </a:rPr>
              <a:t>To provide ideas we can effectively work together</a:t>
            </a:r>
          </a:p>
          <a:p>
            <a:pPr marL="0" indent="0">
              <a:buNone/>
            </a:pPr>
            <a:r>
              <a:rPr lang="en-GB" sz="2000" dirty="0">
                <a:latin typeface="Tw Cen MT" panose="020B0602020104020603" pitchFamily="34" charset="0"/>
              </a:rPr>
              <a:t>and how you can best support your child at home</a:t>
            </a:r>
          </a:p>
          <a:p>
            <a:pPr marL="0" indent="0">
              <a:buNone/>
            </a:pPr>
            <a:endParaRPr lang="en-GB" sz="1800" dirty="0">
              <a:latin typeface="Tw Cen MT" panose="020B0602020104020603" pitchFamily="34" charset="0"/>
            </a:endParaRPr>
          </a:p>
          <a:p>
            <a:pPr marL="0" indent="0">
              <a:buNone/>
            </a:pPr>
            <a:endParaRPr lang="en-GB" sz="1800" dirty="0">
              <a:latin typeface="Tw Cen MT" panose="020B0602020104020603" pitchFamily="34" charset="0"/>
            </a:endParaRPr>
          </a:p>
          <a:p>
            <a:pPr marL="0" indent="0">
              <a:buNone/>
            </a:pPr>
            <a:r>
              <a:rPr lang="en-GB" sz="2000" dirty="0">
                <a:latin typeface="Tw Cen MT" panose="020B0602020104020603" pitchFamily="34" charset="0"/>
              </a:rPr>
              <a:t>To help you understand what to </a:t>
            </a:r>
          </a:p>
          <a:p>
            <a:pPr marL="0" indent="0">
              <a:buNone/>
            </a:pPr>
            <a:r>
              <a:rPr lang="en-GB" sz="2000" dirty="0">
                <a:latin typeface="Tw Cen MT" panose="020B0602020104020603" pitchFamily="34" charset="0"/>
              </a:rPr>
              <a:t>expect from us</a:t>
            </a:r>
          </a:p>
        </p:txBody>
      </p:sp>
      <p:pic>
        <p:nvPicPr>
          <p:cNvPr id="5" name="Picture 4" descr="Text&#10;&#10;Description automatically generated">
            <a:extLst>
              <a:ext uri="{FF2B5EF4-FFF2-40B4-BE49-F238E27FC236}">
                <a16:creationId xmlns:a16="http://schemas.microsoft.com/office/drawing/2014/main" id="{33B1E664-ADA4-4B22-89D9-7215D0697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035" y="1356368"/>
            <a:ext cx="1284629" cy="1832862"/>
          </a:xfrm>
          <a:prstGeom prst="rect">
            <a:avLst/>
          </a:prstGeom>
          <a:ln>
            <a:noFill/>
          </a:ln>
          <a:effectLst>
            <a:outerShdw blurRad="292100" dist="63500" dir="2700000" sx="97803" sy="97803" algn="tl" rotWithShape="0">
              <a:srgbClr val="333333">
                <a:alpha val="65000"/>
              </a:srgbClr>
            </a:outerShdw>
          </a:effectLst>
        </p:spPr>
      </p:pic>
      <p:pic>
        <p:nvPicPr>
          <p:cNvPr id="3076" name="Picture 4" descr="https://parkside.herts.sch.uk/wp-content/uploads/2018/07/Parkside_Primary_207.jpg">
            <a:extLst>
              <a:ext uri="{FF2B5EF4-FFF2-40B4-BE49-F238E27FC236}">
                <a16:creationId xmlns:a16="http://schemas.microsoft.com/office/drawing/2014/main" id="{999EE037-9554-4382-A879-2984BA724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48014"/>
            <a:ext cx="3305175" cy="1889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4E9BA6-1731-444D-BD4A-BE0B26482862}"/>
              </a:ext>
            </a:extLst>
          </p:cNvPr>
          <p:cNvPicPr>
            <a:picLocks noChangeAspect="1"/>
          </p:cNvPicPr>
          <p:nvPr/>
        </p:nvPicPr>
        <p:blipFill>
          <a:blip r:embed="rId5"/>
          <a:stretch>
            <a:fillRect/>
          </a:stretch>
        </p:blipFill>
        <p:spPr>
          <a:xfrm rot="10800000">
            <a:off x="6823192" y="2329949"/>
            <a:ext cx="2107965" cy="1580974"/>
          </a:xfrm>
          <a:prstGeom prst="rect">
            <a:avLst/>
          </a:prstGeom>
        </p:spPr>
      </p:pic>
    </p:spTree>
    <p:extLst>
      <p:ext uri="{BB962C8B-B14F-4D97-AF65-F5344CB8AC3E}">
        <p14:creationId xmlns:p14="http://schemas.microsoft.com/office/powerpoint/2010/main" val="270838985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we communicate with you</a:t>
            </a:r>
          </a:p>
        </p:txBody>
      </p:sp>
      <p:sp>
        <p:nvSpPr>
          <p:cNvPr id="8" name="Content Placeholder 7"/>
          <p:cNvSpPr>
            <a:spLocks noGrp="1"/>
          </p:cNvSpPr>
          <p:nvPr>
            <p:ph idx="4294967295"/>
          </p:nvPr>
        </p:nvSpPr>
        <p:spPr>
          <a:xfrm>
            <a:off x="198024" y="1221698"/>
            <a:ext cx="7502013" cy="3952569"/>
          </a:xfrm>
        </p:spPr>
        <p:txBody>
          <a:bodyPr vert="horz" lIns="91440" tIns="45720" rIns="91440" bIns="45720" rtlCol="0" anchor="t">
            <a:normAutofit/>
          </a:bodyPr>
          <a:lstStyle/>
          <a:p>
            <a:pPr marL="0" indent="0">
              <a:buClr>
                <a:srgbClr val="E28700"/>
              </a:buClr>
              <a:buNone/>
            </a:pPr>
            <a:r>
              <a:rPr lang="en-GB" sz="1800" dirty="0">
                <a:latin typeface="Arial"/>
                <a:cs typeface="Arial"/>
              </a:rPr>
              <a:t>Communication is so important. It plays a huge role in ensuring that you are regularly sharing information with us to best support your child. </a:t>
            </a:r>
          </a:p>
          <a:p>
            <a:pPr marL="0" indent="0">
              <a:buClr>
                <a:srgbClr val="E28700"/>
              </a:buClr>
              <a:buNone/>
            </a:pPr>
            <a:r>
              <a:rPr lang="en-GB" sz="1800" dirty="0">
                <a:latin typeface="Arial"/>
                <a:cs typeface="Arial"/>
              </a:rPr>
              <a:t>We do this by…</a:t>
            </a:r>
          </a:p>
          <a:p>
            <a:pPr>
              <a:buClr>
                <a:schemeClr val="accent1"/>
              </a:buClr>
            </a:pPr>
            <a:r>
              <a:rPr lang="en-GB" sz="1600" dirty="0">
                <a:latin typeface="Arial"/>
                <a:cs typeface="Arial"/>
              </a:rPr>
              <a:t>Daily chats at drop off and pick up time</a:t>
            </a:r>
          </a:p>
          <a:p>
            <a:pPr>
              <a:buClr>
                <a:schemeClr val="accent1"/>
              </a:buClr>
            </a:pPr>
            <a:r>
              <a:rPr lang="en-GB" sz="1600" dirty="0">
                <a:latin typeface="Arial"/>
                <a:cs typeface="Arial"/>
              </a:rPr>
              <a:t>Termly parent consultation meetings</a:t>
            </a:r>
          </a:p>
          <a:p>
            <a:pPr>
              <a:buClr>
                <a:schemeClr val="accent1"/>
              </a:buClr>
            </a:pPr>
            <a:r>
              <a:rPr lang="en-GB" sz="1600" dirty="0">
                <a:latin typeface="Arial"/>
                <a:cs typeface="Arial"/>
              </a:rPr>
              <a:t>Stay and Play sessions</a:t>
            </a:r>
          </a:p>
          <a:p>
            <a:pPr>
              <a:buClr>
                <a:schemeClr val="accent1"/>
              </a:buClr>
            </a:pPr>
            <a:r>
              <a:rPr lang="en-GB" sz="1600" dirty="0">
                <a:latin typeface="Arial"/>
                <a:cs typeface="Arial"/>
              </a:rPr>
              <a:t>Newsletters</a:t>
            </a:r>
          </a:p>
          <a:p>
            <a:pPr>
              <a:buClr>
                <a:schemeClr val="accent1"/>
              </a:buClr>
            </a:pPr>
            <a:r>
              <a:rPr lang="en-GB" sz="1600" dirty="0">
                <a:latin typeface="Arial"/>
                <a:cs typeface="Arial"/>
              </a:rPr>
              <a:t>Social Media – Facebook, Twitter </a:t>
            </a:r>
          </a:p>
          <a:p>
            <a:pPr>
              <a:buClr>
                <a:schemeClr val="accent1"/>
              </a:buClr>
            </a:pPr>
            <a:r>
              <a:rPr lang="en-GB" sz="1600" dirty="0">
                <a:latin typeface="Arial"/>
                <a:cs typeface="Arial"/>
              </a:rPr>
              <a:t>Email </a:t>
            </a:r>
            <a:r>
              <a:rPr lang="en-GB" sz="1600" i="1" dirty="0">
                <a:latin typeface="Arial"/>
                <a:cs typeface="Arial"/>
              </a:rPr>
              <a:t>(</a:t>
            </a:r>
            <a:r>
              <a:rPr lang="en-GB" sz="1600" i="1" dirty="0">
                <a:latin typeface="Arial"/>
                <a:cs typeface="Arial"/>
                <a:hlinkClick r:id="rId3"/>
              </a:rPr>
              <a:t>admin@parkside.Herts.sch.uk</a:t>
            </a:r>
            <a:r>
              <a:rPr lang="en-GB" sz="1600" i="1" dirty="0">
                <a:latin typeface="Arial"/>
                <a:cs typeface="Arial"/>
              </a:rPr>
              <a:t>)</a:t>
            </a:r>
            <a:endParaRPr lang="en-GB" sz="1600" dirty="0">
              <a:latin typeface="Arial"/>
              <a:cs typeface="Arial"/>
            </a:endParaRPr>
          </a:p>
          <a:p>
            <a:pPr>
              <a:buClr>
                <a:schemeClr val="accent1"/>
              </a:buClr>
            </a:pPr>
            <a:r>
              <a:rPr lang="en-GB" sz="1600" dirty="0">
                <a:latin typeface="Arial"/>
                <a:cs typeface="Arial"/>
              </a:rPr>
              <a:t>School Website </a:t>
            </a:r>
            <a:r>
              <a:rPr lang="en-GB" sz="1600" i="1" dirty="0">
                <a:latin typeface="Arial"/>
                <a:cs typeface="Arial"/>
              </a:rPr>
              <a:t>(</a:t>
            </a:r>
            <a:r>
              <a:rPr lang="en-GB" sz="1600" i="1" dirty="0">
                <a:latin typeface="Arial"/>
                <a:cs typeface="Arial"/>
                <a:hlinkClick r:id="rId4"/>
              </a:rPr>
              <a:t>https://parkside.herts.sch.uk/</a:t>
            </a:r>
            <a:r>
              <a:rPr lang="en-GB" sz="1600" i="1" dirty="0">
                <a:latin typeface="Arial"/>
                <a:cs typeface="Arial"/>
              </a:rPr>
              <a:t>) </a:t>
            </a:r>
            <a:r>
              <a:rPr lang="en-GB" sz="1600" i="1" dirty="0">
                <a:latin typeface="Arial"/>
                <a:cs typeface="Arial"/>
                <a:hlinkClick r:id="rId5"/>
              </a:rPr>
              <a:t>https://parkside.herts.sch.uk/nursery/</a:t>
            </a:r>
            <a:r>
              <a:rPr lang="en-GB" sz="1600" i="1" dirty="0">
                <a:latin typeface="Arial"/>
                <a:cs typeface="Arial"/>
              </a:rPr>
              <a:t> </a:t>
            </a:r>
          </a:p>
          <a:p>
            <a:pPr>
              <a:buClr>
                <a:schemeClr val="accent1"/>
              </a:buClr>
            </a:pPr>
            <a:r>
              <a:rPr lang="en-GB" sz="1600" i="1" dirty="0">
                <a:latin typeface="Arial"/>
                <a:cs typeface="Arial"/>
                <a:hlinkClick r:id="rId6"/>
              </a:rPr>
              <a:t>https://parkside.herts.sch.uk/early-years/</a:t>
            </a:r>
            <a:endParaRPr lang="en-GB" sz="1600" i="1" dirty="0">
              <a:latin typeface="Arial"/>
              <a:cs typeface="Arial"/>
            </a:endParaRPr>
          </a:p>
          <a:p>
            <a:pPr>
              <a:buClr>
                <a:schemeClr val="accent1"/>
              </a:buClr>
            </a:pPr>
            <a:endParaRPr lang="en-GB" sz="1600" i="1" dirty="0">
              <a:latin typeface="Arial"/>
              <a:cs typeface="Arial"/>
            </a:endParaRPr>
          </a:p>
          <a:p>
            <a:pPr>
              <a:buClr>
                <a:schemeClr val="accent1"/>
              </a:buClr>
            </a:pPr>
            <a:endParaRPr lang="en-GB" sz="1600" i="1" dirty="0">
              <a:latin typeface="Arial"/>
              <a:cs typeface="Arial"/>
            </a:endParaRPr>
          </a:p>
        </p:txBody>
      </p:sp>
      <p:pic>
        <p:nvPicPr>
          <p:cNvPr id="6" name="Picture 5" descr="A picture containing circle&#10;&#10;Description automatically generated">
            <a:extLst>
              <a:ext uri="{FF2B5EF4-FFF2-40B4-BE49-F238E27FC236}">
                <a16:creationId xmlns:a16="http://schemas.microsoft.com/office/drawing/2014/main" id="{C661F768-2B99-6754-7B94-42CE8FD98F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39" y="4859707"/>
            <a:ext cx="6378438" cy="999289"/>
          </a:xfrm>
          <a:prstGeom prst="rect">
            <a:avLst/>
          </a:prstGeom>
        </p:spPr>
      </p:pic>
    </p:spTree>
    <p:extLst>
      <p:ext uri="{BB962C8B-B14F-4D97-AF65-F5344CB8AC3E}">
        <p14:creationId xmlns:p14="http://schemas.microsoft.com/office/powerpoint/2010/main" val="101357851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latin typeface="Arial" charset="0"/>
                <a:cs typeface="Arial" charset="0"/>
              </a:rPr>
              <a:t>Future dates for your diary</a:t>
            </a:r>
            <a:endParaRPr lang="en-GB"/>
          </a:p>
        </p:txBody>
      </p:sp>
      <p:graphicFrame>
        <p:nvGraphicFramePr>
          <p:cNvPr id="3" name="Table Placeholder 2">
            <a:extLst>
              <a:ext uri="{FF2B5EF4-FFF2-40B4-BE49-F238E27FC236}">
                <a16:creationId xmlns:a16="http://schemas.microsoft.com/office/drawing/2014/main" id="{BD43FCF6-416F-4424-999C-7169A3F0DF1C}"/>
              </a:ext>
            </a:extLst>
          </p:cNvPr>
          <p:cNvGraphicFramePr>
            <a:graphicFrameLocks noGrp="1"/>
          </p:cNvGraphicFramePr>
          <p:nvPr>
            <p:ph type="tbl" idx="1"/>
            <p:extLst>
              <p:ext uri="{D42A27DB-BD31-4B8C-83A1-F6EECF244321}">
                <p14:modId xmlns:p14="http://schemas.microsoft.com/office/powerpoint/2010/main" val="2637482445"/>
              </p:ext>
            </p:extLst>
          </p:nvPr>
        </p:nvGraphicFramePr>
        <p:xfrm>
          <a:off x="457200" y="1868487"/>
          <a:ext cx="7851776" cy="2834640"/>
        </p:xfrm>
        <a:graphic>
          <a:graphicData uri="http://schemas.openxmlformats.org/drawingml/2006/table">
            <a:tbl>
              <a:tblPr firstRow="1" bandRow="1">
                <a:tableStyleId>{5C22544A-7EE6-4342-B048-85BDC9FD1C3A}</a:tableStyleId>
              </a:tblPr>
              <a:tblGrid>
                <a:gridCol w="3925888">
                  <a:extLst>
                    <a:ext uri="{9D8B030D-6E8A-4147-A177-3AD203B41FA5}">
                      <a16:colId xmlns:a16="http://schemas.microsoft.com/office/drawing/2014/main" val="3640644711"/>
                    </a:ext>
                  </a:extLst>
                </a:gridCol>
                <a:gridCol w="3925888">
                  <a:extLst>
                    <a:ext uri="{9D8B030D-6E8A-4147-A177-3AD203B41FA5}">
                      <a16:colId xmlns:a16="http://schemas.microsoft.com/office/drawing/2014/main" val="348266349"/>
                    </a:ext>
                  </a:extLst>
                </a:gridCol>
              </a:tblGrid>
              <a:tr h="2759521">
                <a:tc>
                  <a:txBody>
                    <a:bodyPr/>
                    <a:lstStyle/>
                    <a:p>
                      <a:r>
                        <a:rPr lang="en-GB" dirty="0"/>
                        <a:t>Start Dates</a:t>
                      </a:r>
                    </a:p>
                  </a:txBody>
                  <a:tcPr/>
                </a:tc>
                <a:tc>
                  <a:txBody>
                    <a:bodyPr/>
                    <a:lstStyle/>
                    <a:p>
                      <a:pPr algn="ctr"/>
                      <a:r>
                        <a:rPr lang="en-GB" dirty="0"/>
                        <a:t>Monday 4</a:t>
                      </a:r>
                      <a:r>
                        <a:rPr lang="en-GB" baseline="30000" dirty="0"/>
                        <a:t>th</a:t>
                      </a:r>
                      <a:r>
                        <a:rPr lang="en-GB" dirty="0"/>
                        <a:t> September </a:t>
                      </a:r>
                    </a:p>
                    <a:p>
                      <a:r>
                        <a:rPr lang="en-GB" dirty="0"/>
                        <a:t>All current Nursery children to start.</a:t>
                      </a:r>
                    </a:p>
                    <a:p>
                      <a:pPr algn="ctr"/>
                      <a:r>
                        <a:rPr lang="en-GB" dirty="0"/>
                        <a:t>Tuesday 5</a:t>
                      </a:r>
                      <a:r>
                        <a:rPr lang="en-GB" baseline="30000" dirty="0"/>
                        <a:t>th</a:t>
                      </a:r>
                      <a:r>
                        <a:rPr lang="en-GB" dirty="0"/>
                        <a:t> to Thursday 7</a:t>
                      </a:r>
                      <a:r>
                        <a:rPr lang="en-GB" baseline="30000" dirty="0"/>
                        <a:t>th</a:t>
                      </a:r>
                      <a:r>
                        <a:rPr lang="en-GB" dirty="0"/>
                        <a:t> September: </a:t>
                      </a:r>
                    </a:p>
                    <a:p>
                      <a:r>
                        <a:rPr lang="en-GB" dirty="0"/>
                        <a:t>All current Nursery children plus 4 new children</a:t>
                      </a:r>
                    </a:p>
                    <a:p>
                      <a:pPr algn="ctr"/>
                      <a:r>
                        <a:rPr lang="en-GB" dirty="0"/>
                        <a:t>Friday 8</a:t>
                      </a:r>
                      <a:r>
                        <a:rPr lang="en-GB" baseline="30000" dirty="0"/>
                        <a:t>th</a:t>
                      </a:r>
                      <a:r>
                        <a:rPr lang="en-GB" dirty="0"/>
                        <a:t> September</a:t>
                      </a:r>
                    </a:p>
                    <a:p>
                      <a:pPr algn="ctr"/>
                      <a:r>
                        <a:rPr lang="en-GB" dirty="0"/>
                        <a:t>All nursery children in for normal hours</a:t>
                      </a:r>
                    </a:p>
                  </a:txBody>
                  <a:tcPr/>
                </a:tc>
                <a:extLst>
                  <a:ext uri="{0D108BD9-81ED-4DB2-BD59-A6C34878D82A}">
                    <a16:rowId xmlns:a16="http://schemas.microsoft.com/office/drawing/2014/main" val="2935310669"/>
                  </a:ext>
                </a:extLst>
              </a:tr>
            </a:tbl>
          </a:graphicData>
        </a:graphic>
      </p:graphicFrame>
    </p:spTree>
    <p:extLst>
      <p:ext uri="{BB962C8B-B14F-4D97-AF65-F5344CB8AC3E}">
        <p14:creationId xmlns:p14="http://schemas.microsoft.com/office/powerpoint/2010/main" val="25474888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 look forward to welcoming you and your child to</a:t>
            </a:r>
            <a:endParaRPr lang="en-GB" sz="1800" dirty="0"/>
          </a:p>
        </p:txBody>
      </p:sp>
      <p:pic>
        <p:nvPicPr>
          <p:cNvPr id="11" name="Picture Placeholder 10">
            <a:extLst>
              <a:ext uri="{FF2B5EF4-FFF2-40B4-BE49-F238E27FC236}">
                <a16:creationId xmlns:a16="http://schemas.microsoft.com/office/drawing/2014/main" id="{45ED4CF2-AD67-44E3-B1B1-19DB167896D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1687" b="11687"/>
          <a:stretch>
            <a:fillRect/>
          </a:stretch>
        </p:blipFill>
        <p:spPr>
          <a:xfrm>
            <a:off x="3948113" y="2132013"/>
            <a:ext cx="2986087" cy="1716087"/>
          </a:xfrm>
        </p:spPr>
      </p:pic>
      <p:pic>
        <p:nvPicPr>
          <p:cNvPr id="13" name="Picture Placeholder 12">
            <a:extLst>
              <a:ext uri="{FF2B5EF4-FFF2-40B4-BE49-F238E27FC236}">
                <a16:creationId xmlns:a16="http://schemas.microsoft.com/office/drawing/2014/main" id="{763BC6C8-2818-4B1A-A9FB-D1A20137789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722" b="11722"/>
          <a:stretch>
            <a:fillRect/>
          </a:stretch>
        </p:blipFill>
        <p:spPr>
          <a:xfrm>
            <a:off x="704850" y="4105275"/>
            <a:ext cx="2986088" cy="1714500"/>
          </a:xfrm>
        </p:spPr>
      </p:pic>
      <p:pic>
        <p:nvPicPr>
          <p:cNvPr id="15" name="Picture Placeholder 14">
            <a:extLst>
              <a:ext uri="{FF2B5EF4-FFF2-40B4-BE49-F238E27FC236}">
                <a16:creationId xmlns:a16="http://schemas.microsoft.com/office/drawing/2014/main" id="{0E325E17-229B-4A77-87E9-96ADB432E4C7}"/>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11687" b="11687"/>
          <a:stretch>
            <a:fillRect/>
          </a:stretch>
        </p:blipFill>
        <p:spPr>
          <a:xfrm rot="10800000">
            <a:off x="3948113" y="4110038"/>
            <a:ext cx="2986087" cy="1716087"/>
          </a:xfrm>
        </p:spPr>
      </p:pic>
      <p:sp>
        <p:nvSpPr>
          <p:cNvPr id="7" name="TextBox 6">
            <a:extLst>
              <a:ext uri="{FF2B5EF4-FFF2-40B4-BE49-F238E27FC236}">
                <a16:creationId xmlns:a16="http://schemas.microsoft.com/office/drawing/2014/main" id="{506DF4B3-AC66-077E-8B8F-FFB0C3E3F58C}"/>
              </a:ext>
            </a:extLst>
          </p:cNvPr>
          <p:cNvSpPr txBox="1"/>
          <p:nvPr/>
        </p:nvSpPr>
        <p:spPr>
          <a:xfrm>
            <a:off x="881852" y="2093774"/>
            <a:ext cx="2986086" cy="1754326"/>
          </a:xfrm>
          <a:prstGeom prst="rect">
            <a:avLst/>
          </a:prstGeom>
          <a:noFill/>
        </p:spPr>
        <p:txBody>
          <a:bodyPr wrap="square" rtlCol="0">
            <a:spAutoFit/>
          </a:bodyPr>
          <a:lstStyle/>
          <a:p>
            <a:r>
              <a:rPr lang="en-GB" b="1" dirty="0">
                <a:solidFill>
                  <a:srgbClr val="00B050"/>
                </a:solidFill>
                <a:latin typeface="Tw Cen MT" panose="020B0602020104020603" pitchFamily="34" charset="0"/>
              </a:rPr>
              <a:t>Our vision statement of </a:t>
            </a:r>
          </a:p>
          <a:p>
            <a:r>
              <a:rPr lang="en-GB" b="1" dirty="0">
                <a:solidFill>
                  <a:srgbClr val="00B050"/>
                </a:solidFill>
                <a:latin typeface="Tw Cen MT" panose="020B0602020104020603" pitchFamily="34" charset="0"/>
              </a:rPr>
              <a:t>‘</a:t>
            </a:r>
            <a:r>
              <a:rPr lang="en-GB" b="1" i="1" dirty="0">
                <a:solidFill>
                  <a:srgbClr val="00B050"/>
                </a:solidFill>
                <a:latin typeface="Tw Cen MT" panose="020B0602020104020603" pitchFamily="34" charset="0"/>
              </a:rPr>
              <a:t>Nurturing and inspiring young minds towards a bright future</a:t>
            </a:r>
            <a:r>
              <a:rPr lang="en-GB" b="1" dirty="0">
                <a:solidFill>
                  <a:srgbClr val="00B050"/>
                </a:solidFill>
                <a:latin typeface="Tw Cen MT" panose="020B0602020104020603" pitchFamily="34" charset="0"/>
              </a:rPr>
              <a:t>’ </a:t>
            </a:r>
          </a:p>
          <a:p>
            <a:r>
              <a:rPr lang="en-GB" b="1" dirty="0">
                <a:solidFill>
                  <a:srgbClr val="00B050"/>
                </a:solidFill>
                <a:latin typeface="Tw Cen MT" panose="020B0602020104020603" pitchFamily="34" charset="0"/>
              </a:rPr>
              <a:t>is at the heart of everything we do here at Parkside Community Primary School</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A0207E8E-0916-4567-8E83-AE26305C8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059712"/>
            <a:ext cx="7772400" cy="2971799"/>
          </a:xfrm>
          <a:prstGeom prst="rect">
            <a:avLst/>
          </a:prstGeom>
        </p:spPr>
      </p:pic>
      <p:sp>
        <p:nvSpPr>
          <p:cNvPr id="2" name="Title 1"/>
          <p:cNvSpPr>
            <a:spLocks noGrp="1"/>
          </p:cNvSpPr>
          <p:nvPr>
            <p:ph type="title"/>
          </p:nvPr>
        </p:nvSpPr>
        <p:spPr/>
        <p:txBody>
          <a:bodyPr/>
          <a:lstStyle/>
          <a:p>
            <a:r>
              <a:rPr lang="en-GB" dirty="0"/>
              <a:t>Question Time</a:t>
            </a:r>
          </a:p>
        </p:txBody>
      </p:sp>
      <p:sp>
        <p:nvSpPr>
          <p:cNvPr id="5" name="TextBox 4"/>
          <p:cNvSpPr txBox="1"/>
          <p:nvPr/>
        </p:nvSpPr>
        <p:spPr>
          <a:xfrm>
            <a:off x="719572" y="1769881"/>
            <a:ext cx="7704856" cy="4401205"/>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No question is a silly question…</a:t>
            </a: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If anyone has anything they would like to ask please feel free to</a:t>
            </a:r>
          </a:p>
          <a:p>
            <a:pPr algn="ct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23396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108D03-7BDA-4FAB-9A0B-3B4B3A08539F}"/>
              </a:ext>
            </a:extLst>
          </p:cNvPr>
          <p:cNvSpPr/>
          <p:nvPr/>
        </p:nvSpPr>
        <p:spPr>
          <a:xfrm>
            <a:off x="890200" y="3786055"/>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a:t>Meet the team</a:t>
            </a:r>
          </a:p>
        </p:txBody>
      </p:sp>
      <p:sp>
        <p:nvSpPr>
          <p:cNvPr id="5" name="Rectangle 4"/>
          <p:cNvSpPr/>
          <p:nvPr/>
        </p:nvSpPr>
        <p:spPr>
          <a:xfrm>
            <a:off x="3672213" y="1879303"/>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28778" y="3786056"/>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566930" y="1417638"/>
            <a:ext cx="3891020" cy="461665"/>
          </a:xfrm>
          <a:prstGeom prst="rect">
            <a:avLst/>
          </a:prstGeom>
          <a:noFill/>
        </p:spPr>
        <p:txBody>
          <a:bodyPr wrap="square" rtlCol="0">
            <a:spAutoFit/>
          </a:bodyPr>
          <a:lstStyle/>
          <a:p>
            <a:pPr algn="ctr"/>
            <a:r>
              <a:rPr lang="en-GB" sz="2400" dirty="0">
                <a:latin typeface="Tw Cen MT" panose="020B0602020104020603" pitchFamily="34" charset="0"/>
              </a:rPr>
              <a:t>Headteacher: Mr. </a:t>
            </a:r>
            <a:r>
              <a:rPr lang="en-GB" sz="2400" dirty="0" err="1">
                <a:latin typeface="Tw Cen MT" panose="020B0602020104020603" pitchFamily="34" charset="0"/>
              </a:rPr>
              <a:t>Soyka</a:t>
            </a:r>
            <a:r>
              <a:rPr lang="en-GB" sz="2400" dirty="0">
                <a:latin typeface="Tw Cen MT" panose="020B0602020104020603" pitchFamily="34" charset="0"/>
              </a:rPr>
              <a:t> </a:t>
            </a:r>
          </a:p>
        </p:txBody>
      </p:sp>
      <p:sp>
        <p:nvSpPr>
          <p:cNvPr id="9" name="TextBox 8"/>
          <p:cNvSpPr txBox="1"/>
          <p:nvPr/>
        </p:nvSpPr>
        <p:spPr>
          <a:xfrm>
            <a:off x="144455" y="5511454"/>
            <a:ext cx="2756649" cy="646331"/>
          </a:xfrm>
          <a:prstGeom prst="rect">
            <a:avLst/>
          </a:prstGeom>
          <a:noFill/>
        </p:spPr>
        <p:txBody>
          <a:bodyPr wrap="square" rtlCol="0">
            <a:spAutoFit/>
          </a:bodyPr>
          <a:lstStyle/>
          <a:p>
            <a:pPr algn="ctr"/>
            <a:r>
              <a:rPr lang="en-GB" dirty="0">
                <a:latin typeface="Tw Cen MT" panose="020B0602020104020603" pitchFamily="34" charset="0"/>
              </a:rPr>
              <a:t>Early Years Lead</a:t>
            </a:r>
          </a:p>
          <a:p>
            <a:pPr algn="ctr"/>
            <a:r>
              <a:rPr lang="en-GB" dirty="0">
                <a:latin typeface="Tw Cen MT" panose="020B0602020104020603" pitchFamily="34" charset="0"/>
              </a:rPr>
              <a:t>Miss Pereira</a:t>
            </a:r>
          </a:p>
        </p:txBody>
      </p:sp>
      <p:sp>
        <p:nvSpPr>
          <p:cNvPr id="12" name="Rectangle 11"/>
          <p:cNvSpPr/>
          <p:nvPr/>
        </p:nvSpPr>
        <p:spPr>
          <a:xfrm>
            <a:off x="4819470" y="3786054"/>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439845" y="5536507"/>
            <a:ext cx="2376066" cy="646331"/>
          </a:xfrm>
          <a:prstGeom prst="rect">
            <a:avLst/>
          </a:prstGeom>
          <a:noFill/>
        </p:spPr>
        <p:txBody>
          <a:bodyPr wrap="square" rtlCol="0">
            <a:spAutoFit/>
          </a:bodyPr>
          <a:lstStyle/>
          <a:p>
            <a:pPr algn="ctr"/>
            <a:r>
              <a:rPr lang="en-GB" dirty="0">
                <a:latin typeface="Tw Cen MT" panose="020B0602020104020603" pitchFamily="34" charset="0"/>
              </a:rPr>
              <a:t>Fir Class Nursery Nurse</a:t>
            </a:r>
          </a:p>
          <a:p>
            <a:pPr algn="ctr"/>
            <a:r>
              <a:rPr lang="en-GB" dirty="0">
                <a:latin typeface="Tw Cen MT" panose="020B0602020104020603" pitchFamily="34" charset="0"/>
              </a:rPr>
              <a:t>Mrs Hatton</a:t>
            </a:r>
          </a:p>
        </p:txBody>
      </p:sp>
      <p:pic>
        <p:nvPicPr>
          <p:cNvPr id="2052" name="Picture 4" descr="https://lh3.googleusercontent.com/d_ytZunvoANGaDRHJDFJizOmA1ChuLIvbBAcelVJsZm-YbUFSoKTafKPwFw0s7bN0ni52iOiziBu7KTpyGwLvW4ku0lLFoDwUxPIDUGA72HVIuM_EKBiF2Sg3sUPxcBRYaj7nT3gDfRbVGOH130qkA=s2048">
            <a:extLst>
              <a:ext uri="{FF2B5EF4-FFF2-40B4-BE49-F238E27FC236}">
                <a16:creationId xmlns:a16="http://schemas.microsoft.com/office/drawing/2014/main" id="{CC9A5C27-986D-4FC7-BAA9-8FFEF94D8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418" y="1988967"/>
            <a:ext cx="1139076" cy="147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BAB6D4-587A-49E9-A241-DBD129A9A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200" y="3786055"/>
            <a:ext cx="1559105" cy="1668951"/>
          </a:xfrm>
          <a:prstGeom prst="rect">
            <a:avLst/>
          </a:prstGeom>
        </p:spPr>
      </p:pic>
      <p:sp>
        <p:nvSpPr>
          <p:cNvPr id="11" name="Rectangle 10">
            <a:extLst>
              <a:ext uri="{FF2B5EF4-FFF2-40B4-BE49-F238E27FC236}">
                <a16:creationId xmlns:a16="http://schemas.microsoft.com/office/drawing/2014/main" id="{5557F9F8-535E-4E23-AC79-24725698B24D}"/>
              </a:ext>
            </a:extLst>
          </p:cNvPr>
          <p:cNvSpPr/>
          <p:nvPr/>
        </p:nvSpPr>
        <p:spPr>
          <a:xfrm>
            <a:off x="6810162" y="3762092"/>
            <a:ext cx="1553486" cy="1668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3C1341B-83A0-43F2-AAC4-2F9A6611BDCA}"/>
              </a:ext>
            </a:extLst>
          </p:cNvPr>
          <p:cNvSpPr txBox="1"/>
          <p:nvPr/>
        </p:nvSpPr>
        <p:spPr>
          <a:xfrm>
            <a:off x="2674650" y="5511454"/>
            <a:ext cx="1743222" cy="646331"/>
          </a:xfrm>
          <a:prstGeom prst="rect">
            <a:avLst/>
          </a:prstGeom>
          <a:noFill/>
        </p:spPr>
        <p:txBody>
          <a:bodyPr wrap="square" rtlCol="0">
            <a:spAutoFit/>
          </a:bodyPr>
          <a:lstStyle/>
          <a:p>
            <a:pPr algn="ctr"/>
            <a:r>
              <a:rPr lang="en-GB" dirty="0">
                <a:latin typeface="Tw Cen MT" panose="020B0602020104020603" pitchFamily="34" charset="0"/>
              </a:rPr>
              <a:t>Fir Class Teacher</a:t>
            </a:r>
          </a:p>
          <a:p>
            <a:pPr algn="ctr"/>
            <a:r>
              <a:rPr lang="en-GB" dirty="0">
                <a:latin typeface="Tw Cen MT" panose="020B0602020104020603" pitchFamily="34" charset="0"/>
              </a:rPr>
              <a:t>Mrs Rodrigues</a:t>
            </a:r>
          </a:p>
        </p:txBody>
      </p:sp>
      <p:sp>
        <p:nvSpPr>
          <p:cNvPr id="16" name="TextBox 15">
            <a:extLst>
              <a:ext uri="{FF2B5EF4-FFF2-40B4-BE49-F238E27FC236}">
                <a16:creationId xmlns:a16="http://schemas.microsoft.com/office/drawing/2014/main" id="{CD92C517-9972-497E-8AAE-87CEEAF37624}"/>
              </a:ext>
            </a:extLst>
          </p:cNvPr>
          <p:cNvSpPr txBox="1"/>
          <p:nvPr/>
        </p:nvSpPr>
        <p:spPr>
          <a:xfrm>
            <a:off x="6810161" y="5480676"/>
            <a:ext cx="1553487" cy="923330"/>
          </a:xfrm>
          <a:prstGeom prst="rect">
            <a:avLst/>
          </a:prstGeom>
          <a:noFill/>
        </p:spPr>
        <p:txBody>
          <a:bodyPr wrap="square" rtlCol="0">
            <a:spAutoFit/>
          </a:bodyPr>
          <a:lstStyle/>
          <a:p>
            <a:pPr algn="ctr"/>
            <a:r>
              <a:rPr lang="en-GB" dirty="0">
                <a:latin typeface="Tw Cen MT" panose="020B0602020104020603" pitchFamily="34" charset="0"/>
              </a:rPr>
              <a:t>Fir Class TA</a:t>
            </a:r>
          </a:p>
          <a:p>
            <a:pPr algn="ctr"/>
            <a:r>
              <a:rPr lang="en-GB" dirty="0">
                <a:latin typeface="Tw Cen MT" panose="020B0602020104020603" pitchFamily="34" charset="0"/>
              </a:rPr>
              <a:t>Mrs Georgiou</a:t>
            </a:r>
          </a:p>
          <a:p>
            <a:pPr algn="ctr"/>
            <a:endParaRPr lang="en-GB" dirty="0">
              <a:latin typeface="Tw Cen MT" panose="020B0602020104020603" pitchFamily="34" charset="0"/>
            </a:endParaRPr>
          </a:p>
        </p:txBody>
      </p:sp>
      <p:pic>
        <p:nvPicPr>
          <p:cNvPr id="6" name="Picture 5">
            <a:extLst>
              <a:ext uri="{FF2B5EF4-FFF2-40B4-BE49-F238E27FC236}">
                <a16:creationId xmlns:a16="http://schemas.microsoft.com/office/drawing/2014/main" id="{F576DFBB-0B84-4E83-A529-BD078E62F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089" y="3799218"/>
            <a:ext cx="1547867" cy="1651827"/>
          </a:xfrm>
          <a:prstGeom prst="rect">
            <a:avLst/>
          </a:prstGeom>
        </p:spPr>
      </p:pic>
      <p:pic>
        <p:nvPicPr>
          <p:cNvPr id="10" name="Picture 9">
            <a:extLst>
              <a:ext uri="{FF2B5EF4-FFF2-40B4-BE49-F238E27FC236}">
                <a16:creationId xmlns:a16="http://schemas.microsoft.com/office/drawing/2014/main" id="{1A913F02-B5EE-4907-9A26-EE6B1C85C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44480" y="3857355"/>
            <a:ext cx="1690465" cy="1547868"/>
          </a:xfrm>
          <a:prstGeom prst="rect">
            <a:avLst/>
          </a:prstGeom>
        </p:spPr>
      </p:pic>
    </p:spTree>
    <p:extLst>
      <p:ext uri="{BB962C8B-B14F-4D97-AF65-F5344CB8AC3E}">
        <p14:creationId xmlns:p14="http://schemas.microsoft.com/office/powerpoint/2010/main" val="55163655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Why is transition so important for your child?</a:t>
            </a:r>
          </a:p>
        </p:txBody>
      </p:sp>
      <p:sp>
        <p:nvSpPr>
          <p:cNvPr id="3" name="Content Placeholder 2"/>
          <p:cNvSpPr>
            <a:spLocks noGrp="1"/>
          </p:cNvSpPr>
          <p:nvPr>
            <p:ph idx="4294967295"/>
          </p:nvPr>
        </p:nvSpPr>
        <p:spPr>
          <a:xfrm>
            <a:off x="650790" y="1460631"/>
            <a:ext cx="7844282" cy="442453"/>
          </a:xfrm>
        </p:spPr>
        <p:txBody>
          <a:bodyPr vert="horz" lIns="91440" tIns="45720" rIns="91440" bIns="45720" rtlCol="0" anchor="t">
            <a:normAutofit/>
          </a:bodyPr>
          <a:lstStyle/>
          <a:p>
            <a:pPr marL="0" indent="0" algn="ctr">
              <a:buNone/>
            </a:pPr>
            <a:r>
              <a:rPr lang="en-GB" sz="2000" b="1" dirty="0">
                <a:latin typeface="Arial"/>
                <a:cs typeface="Arial"/>
              </a:rPr>
              <a:t>Transition: A process not an event</a:t>
            </a:r>
            <a:endParaRPr lang="en-GB" sz="2000" dirty="0">
              <a:latin typeface="Arial"/>
              <a:cs typeface="Arial"/>
            </a:endParaRPr>
          </a:p>
        </p:txBody>
      </p:sp>
      <p:graphicFrame>
        <p:nvGraphicFramePr>
          <p:cNvPr id="11" name="Diagram 10"/>
          <p:cNvGraphicFramePr/>
          <p:nvPr>
            <p:extLst>
              <p:ext uri="{D42A27DB-BD31-4B8C-83A1-F6EECF244321}">
                <p14:modId xmlns:p14="http://schemas.microsoft.com/office/powerpoint/2010/main" val="251743231"/>
              </p:ext>
            </p:extLst>
          </p:nvPr>
        </p:nvGraphicFramePr>
        <p:xfrm>
          <a:off x="650789" y="1903084"/>
          <a:ext cx="7446609" cy="444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915C28D-3CEE-4E04-A0BD-7B859C52FE3D}"/>
              </a:ext>
            </a:extLst>
          </p:cNvPr>
          <p:cNvPicPr>
            <a:picLocks noChangeAspect="1"/>
          </p:cNvPicPr>
          <p:nvPr/>
        </p:nvPicPr>
        <p:blipFill>
          <a:blip r:embed="rId8"/>
          <a:stretch>
            <a:fillRect/>
          </a:stretch>
        </p:blipFill>
        <p:spPr>
          <a:xfrm rot="10800000">
            <a:off x="2095009" y="1905772"/>
            <a:ext cx="1817339" cy="1357395"/>
          </a:xfrm>
          <a:prstGeom prst="rect">
            <a:avLst/>
          </a:prstGeom>
        </p:spPr>
      </p:pic>
      <p:pic>
        <p:nvPicPr>
          <p:cNvPr id="6" name="Picture 5">
            <a:extLst>
              <a:ext uri="{FF2B5EF4-FFF2-40B4-BE49-F238E27FC236}">
                <a16:creationId xmlns:a16="http://schemas.microsoft.com/office/drawing/2014/main" id="{BFF67F5D-430F-49E7-805D-2F48C55C0AEF}"/>
              </a:ext>
            </a:extLst>
          </p:cNvPr>
          <p:cNvPicPr>
            <a:picLocks noChangeAspect="1"/>
          </p:cNvPicPr>
          <p:nvPr/>
        </p:nvPicPr>
        <p:blipFill>
          <a:blip r:embed="rId9"/>
          <a:stretch>
            <a:fillRect/>
          </a:stretch>
        </p:blipFill>
        <p:spPr>
          <a:xfrm>
            <a:off x="1843088" y="4859478"/>
            <a:ext cx="2328861" cy="1489799"/>
          </a:xfrm>
          <a:prstGeom prst="rect">
            <a:avLst/>
          </a:prstGeom>
        </p:spPr>
      </p:pic>
    </p:spTree>
    <p:extLst>
      <p:ext uri="{BB962C8B-B14F-4D97-AF65-F5344CB8AC3E}">
        <p14:creationId xmlns:p14="http://schemas.microsoft.com/office/powerpoint/2010/main" val="5379398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9F99-7F73-456A-9C5E-323671B09813}"/>
              </a:ext>
            </a:extLst>
          </p:cNvPr>
          <p:cNvSpPr>
            <a:spLocks noGrp="1"/>
          </p:cNvSpPr>
          <p:nvPr>
            <p:ph type="title"/>
          </p:nvPr>
        </p:nvSpPr>
        <p:spPr/>
        <p:txBody>
          <a:bodyPr>
            <a:normAutofit/>
          </a:bodyPr>
          <a:lstStyle/>
          <a:p>
            <a:r>
              <a:rPr lang="en-US" dirty="0">
                <a:latin typeface="Arial"/>
                <a:cs typeface="Arial"/>
              </a:rPr>
              <a:t>Getting to know you and your child</a:t>
            </a:r>
            <a:endParaRPr lang="en-US" sz="3100" dirty="0">
              <a:latin typeface="Arial"/>
              <a:cs typeface="Arial"/>
            </a:endParaRPr>
          </a:p>
        </p:txBody>
      </p:sp>
      <p:sp>
        <p:nvSpPr>
          <p:cNvPr id="3" name="Content Placeholder 2">
            <a:extLst>
              <a:ext uri="{FF2B5EF4-FFF2-40B4-BE49-F238E27FC236}">
                <a16:creationId xmlns:a16="http://schemas.microsoft.com/office/drawing/2014/main" id="{DB40E351-F731-4193-A21A-B9BDD4AE03A3}"/>
              </a:ext>
            </a:extLst>
          </p:cNvPr>
          <p:cNvSpPr>
            <a:spLocks noGrp="1"/>
          </p:cNvSpPr>
          <p:nvPr>
            <p:ph idx="4294967295"/>
          </p:nvPr>
        </p:nvSpPr>
        <p:spPr>
          <a:xfrm>
            <a:off x="806244" y="1700980"/>
            <a:ext cx="7423355" cy="4299769"/>
          </a:xfrm>
        </p:spPr>
        <p:txBody>
          <a:bodyPr vert="horz" lIns="91440" tIns="45720" rIns="91440" bIns="45720" rtlCol="0" anchor="t">
            <a:normAutofit/>
          </a:bodyPr>
          <a:lstStyle/>
          <a:p>
            <a:pPr marL="0" indent="0">
              <a:buClr>
                <a:srgbClr val="E28700"/>
              </a:buClr>
              <a:buNone/>
            </a:pPr>
            <a:r>
              <a:rPr lang="en-US" sz="2400" b="1" dirty="0">
                <a:latin typeface="Arial"/>
                <a:cs typeface="Arial"/>
              </a:rPr>
              <a:t>We will do this by:</a:t>
            </a:r>
          </a:p>
          <a:p>
            <a:pPr>
              <a:buClr>
                <a:schemeClr val="accent1"/>
              </a:buClr>
            </a:pPr>
            <a:r>
              <a:rPr lang="en-US" sz="2400" dirty="0">
                <a:latin typeface="Tw Cen MT" panose="020B0602020104020603" pitchFamily="34" charset="0"/>
                <a:cs typeface="Arial"/>
              </a:rPr>
              <a:t>Home visits</a:t>
            </a:r>
          </a:p>
          <a:p>
            <a:pPr>
              <a:buClr>
                <a:schemeClr val="accent1"/>
              </a:buClr>
            </a:pPr>
            <a:r>
              <a:rPr lang="en-US" sz="2400" dirty="0">
                <a:latin typeface="Tw Cen MT" panose="020B0602020104020603" pitchFamily="34" charset="0"/>
                <a:cs typeface="Arial"/>
              </a:rPr>
              <a:t>Stay and play session</a:t>
            </a:r>
          </a:p>
          <a:p>
            <a:pPr>
              <a:buClr>
                <a:schemeClr val="accent1"/>
              </a:buClr>
            </a:pPr>
            <a:r>
              <a:rPr lang="en-US" sz="2400" dirty="0">
                <a:latin typeface="Tw Cen MT" panose="020B0602020104020603" pitchFamily="34" charset="0"/>
                <a:cs typeface="Arial"/>
              </a:rPr>
              <a:t>Information gathered from you and the previous setting</a:t>
            </a:r>
          </a:p>
          <a:p>
            <a:pPr>
              <a:buClr>
                <a:schemeClr val="accent1"/>
              </a:buClr>
            </a:pPr>
            <a:r>
              <a:rPr lang="en-US" sz="2400" dirty="0">
                <a:latin typeface="Tw Cen MT" panose="020B0602020104020603" pitchFamily="34" charset="0"/>
                <a:cs typeface="Arial"/>
              </a:rPr>
              <a:t>If needed, a transition for each child will be carefully planned with you, the class teacher or key person</a:t>
            </a:r>
            <a:endParaRPr lang="en-US" sz="2400" dirty="0">
              <a:latin typeface="Tw Cen MT" panose="020B0602020104020603" pitchFamily="34" charset="0"/>
            </a:endParaRPr>
          </a:p>
          <a:p>
            <a:endParaRPr lang="en-US" dirty="0">
              <a:latin typeface="Arial"/>
              <a:cs typeface="Arial"/>
            </a:endParaRPr>
          </a:p>
        </p:txBody>
      </p:sp>
    </p:spTree>
    <p:extLst>
      <p:ext uri="{BB962C8B-B14F-4D97-AF65-F5344CB8AC3E}">
        <p14:creationId xmlns:p14="http://schemas.microsoft.com/office/powerpoint/2010/main" val="214324833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3796-DDB5-49C8-BD75-A733A16C9276}"/>
              </a:ext>
            </a:extLst>
          </p:cNvPr>
          <p:cNvSpPr>
            <a:spLocks noGrp="1"/>
          </p:cNvSpPr>
          <p:nvPr>
            <p:ph type="title"/>
          </p:nvPr>
        </p:nvSpPr>
        <p:spPr/>
        <p:txBody>
          <a:bodyPr>
            <a:normAutofit/>
          </a:bodyPr>
          <a:lstStyle/>
          <a:p>
            <a:r>
              <a:rPr lang="en-GB" dirty="0"/>
              <a:t>THE EYFS FRAMEWORK</a:t>
            </a:r>
          </a:p>
        </p:txBody>
      </p:sp>
      <p:sp>
        <p:nvSpPr>
          <p:cNvPr id="3" name="Rectangle 2">
            <a:extLst>
              <a:ext uri="{FF2B5EF4-FFF2-40B4-BE49-F238E27FC236}">
                <a16:creationId xmlns:a16="http://schemas.microsoft.com/office/drawing/2014/main" id="{D765E99B-12E1-4C7F-88B0-B6434D634F64}"/>
              </a:ext>
            </a:extLst>
          </p:cNvPr>
          <p:cNvSpPr/>
          <p:nvPr/>
        </p:nvSpPr>
        <p:spPr>
          <a:xfrm>
            <a:off x="378618" y="2620744"/>
            <a:ext cx="8386763" cy="3108543"/>
          </a:xfrm>
          <a:prstGeom prst="rect">
            <a:avLst/>
          </a:prstGeom>
        </p:spPr>
        <p:txBody>
          <a:bodyPr wrap="square">
            <a:spAutoFit/>
          </a:bodyPr>
          <a:lstStyle/>
          <a:p>
            <a:pPr marL="342900" indent="-342900">
              <a:buAutoNum type="arabicPeriod"/>
            </a:pPr>
            <a:r>
              <a:rPr lang="en-GB" sz="2800" dirty="0">
                <a:latin typeface="Tw Cen MT" panose="020B0602020104020603" pitchFamily="34" charset="0"/>
              </a:rPr>
              <a:t>The best for every child </a:t>
            </a:r>
          </a:p>
          <a:p>
            <a:pPr marL="342900" indent="-342900">
              <a:buAutoNum type="arabicPeriod"/>
            </a:pPr>
            <a:r>
              <a:rPr lang="en-GB" sz="2800" dirty="0">
                <a:latin typeface="Tw Cen MT" panose="020B0602020104020603" pitchFamily="34" charset="0"/>
              </a:rPr>
              <a:t>High-quality care </a:t>
            </a:r>
          </a:p>
          <a:p>
            <a:pPr marL="342900" indent="-342900">
              <a:buAutoNum type="arabicPeriod"/>
            </a:pPr>
            <a:r>
              <a:rPr lang="en-GB" sz="2800" dirty="0">
                <a:latin typeface="Tw Cen MT" panose="020B0602020104020603" pitchFamily="34" charset="0"/>
              </a:rPr>
              <a:t>The curriculum: what we want children to learn </a:t>
            </a:r>
          </a:p>
          <a:p>
            <a:pPr marL="342900" indent="-342900">
              <a:buAutoNum type="arabicPeriod"/>
            </a:pPr>
            <a:r>
              <a:rPr lang="en-GB" sz="2800" dirty="0">
                <a:latin typeface="Tw Cen MT" panose="020B0602020104020603" pitchFamily="34" charset="0"/>
              </a:rPr>
              <a:t>Pedagogy: helping children to learn </a:t>
            </a:r>
          </a:p>
          <a:p>
            <a:pPr marL="342900" indent="-342900">
              <a:buAutoNum type="arabicPeriod"/>
            </a:pPr>
            <a:r>
              <a:rPr lang="en-GB" sz="2800" dirty="0">
                <a:latin typeface="Tw Cen MT" panose="020B0602020104020603" pitchFamily="34" charset="0"/>
              </a:rPr>
              <a:t>Assessment: checking what children have learnt </a:t>
            </a:r>
          </a:p>
          <a:p>
            <a:pPr marL="342900" indent="-342900">
              <a:buAutoNum type="arabicPeriod"/>
            </a:pPr>
            <a:r>
              <a:rPr lang="en-GB" sz="2800" dirty="0">
                <a:latin typeface="Tw Cen MT" panose="020B0602020104020603" pitchFamily="34" charset="0"/>
              </a:rPr>
              <a:t>Self-regulation/ Organisation/ Decision Making </a:t>
            </a:r>
          </a:p>
          <a:p>
            <a:pPr marL="342900" indent="-342900">
              <a:buAutoNum type="arabicPeriod"/>
            </a:pPr>
            <a:r>
              <a:rPr lang="en-GB" sz="2800" dirty="0">
                <a:latin typeface="Tw Cen MT" panose="020B0602020104020603" pitchFamily="34" charset="0"/>
              </a:rPr>
              <a:t>Partnership with parents</a:t>
            </a:r>
          </a:p>
        </p:txBody>
      </p:sp>
      <p:sp>
        <p:nvSpPr>
          <p:cNvPr id="4" name="Rectangle 3">
            <a:extLst>
              <a:ext uri="{FF2B5EF4-FFF2-40B4-BE49-F238E27FC236}">
                <a16:creationId xmlns:a16="http://schemas.microsoft.com/office/drawing/2014/main" id="{9146CF9B-D42F-4835-8E75-D0839304C4CF}"/>
              </a:ext>
            </a:extLst>
          </p:cNvPr>
          <p:cNvSpPr/>
          <p:nvPr/>
        </p:nvSpPr>
        <p:spPr>
          <a:xfrm>
            <a:off x="539707" y="1205691"/>
            <a:ext cx="7092522" cy="1815882"/>
          </a:xfrm>
          <a:prstGeom prst="rect">
            <a:avLst/>
          </a:prstGeom>
        </p:spPr>
        <p:txBody>
          <a:bodyPr wrap="square">
            <a:spAutoFit/>
          </a:bodyPr>
          <a:lstStyle/>
          <a:p>
            <a:r>
              <a:rPr lang="en-GB" sz="2800" dirty="0">
                <a:latin typeface="Tw Cen MT" panose="020B0602020104020603" pitchFamily="34" charset="0"/>
              </a:rPr>
              <a:t>There are seven key features of effective practice:</a:t>
            </a:r>
          </a:p>
          <a:p>
            <a:endParaRPr lang="en-GB" sz="2800" dirty="0">
              <a:latin typeface="Tw Cen MT" panose="020B0602020104020603" pitchFamily="34" charset="0"/>
            </a:endParaRPr>
          </a:p>
          <a:p>
            <a:endParaRPr lang="en-GB" sz="2800" dirty="0">
              <a:latin typeface="Tw Cen MT" panose="020B0602020104020603" pitchFamily="34" charset="0"/>
            </a:endParaRPr>
          </a:p>
        </p:txBody>
      </p:sp>
    </p:spTree>
    <p:extLst>
      <p:ext uri="{BB962C8B-B14F-4D97-AF65-F5344CB8AC3E}">
        <p14:creationId xmlns:p14="http://schemas.microsoft.com/office/powerpoint/2010/main" val="107778581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GB" dirty="0"/>
              <a:t>What will my child be learning?</a:t>
            </a:r>
            <a:endParaRPr lang="en-GB" altLang="en-US" sz="2200" b="1" dirty="0">
              <a:solidFill>
                <a:srgbClr val="7BCBB7"/>
              </a:solidFill>
            </a:endParaRPr>
          </a:p>
        </p:txBody>
      </p:sp>
      <p:graphicFrame>
        <p:nvGraphicFramePr>
          <p:cNvPr id="7171" name="Group 3"/>
          <p:cNvGraphicFramePr>
            <a:graphicFrameLocks noGrp="1"/>
          </p:cNvGraphicFramePr>
          <p:nvPr>
            <p:ph idx="4294967295"/>
            <p:extLst>
              <p:ext uri="{D42A27DB-BD31-4B8C-83A1-F6EECF244321}">
                <p14:modId xmlns:p14="http://schemas.microsoft.com/office/powerpoint/2010/main" val="1661037071"/>
              </p:ext>
            </p:extLst>
          </p:nvPr>
        </p:nvGraphicFramePr>
        <p:xfrm>
          <a:off x="808105" y="1936955"/>
          <a:ext cx="7185521" cy="3943602"/>
        </p:xfrm>
        <a:graphic>
          <a:graphicData uri="http://schemas.openxmlformats.org/drawingml/2006/table">
            <a:tbl>
              <a:tblPr/>
              <a:tblGrid>
                <a:gridCol w="3503498">
                  <a:extLst>
                    <a:ext uri="{9D8B030D-6E8A-4147-A177-3AD203B41FA5}">
                      <a16:colId xmlns:a16="http://schemas.microsoft.com/office/drawing/2014/main" val="20000"/>
                    </a:ext>
                  </a:extLst>
                </a:gridCol>
                <a:gridCol w="3682023">
                  <a:extLst>
                    <a:ext uri="{9D8B030D-6E8A-4147-A177-3AD203B41FA5}">
                      <a16:colId xmlns:a16="http://schemas.microsoft.com/office/drawing/2014/main" val="20001"/>
                    </a:ext>
                  </a:extLst>
                </a:gridCol>
              </a:tblGrid>
              <a:tr h="62926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dirty="0">
                          <a:ln>
                            <a:noFill/>
                          </a:ln>
                          <a:solidFill>
                            <a:schemeClr val="bg1"/>
                          </a:solidFill>
                          <a:effectLst/>
                          <a:latin typeface="Arial" charset="0"/>
                        </a:rPr>
                        <a:t>Prime Areas of Learning</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BB6A98"/>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1" i="0" u="none" strike="noStrike" cap="none" normalizeH="0" baseline="0" dirty="0">
                          <a:ln>
                            <a:noFill/>
                          </a:ln>
                          <a:solidFill>
                            <a:schemeClr val="bg1"/>
                          </a:solidFill>
                          <a:effectLst/>
                          <a:latin typeface="Arial" charset="0"/>
                        </a:rPr>
                        <a:t>Specific Areas of Learning</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BB6A98"/>
                    </a:solidFill>
                  </a:tcPr>
                </a:tc>
                <a:extLst>
                  <a:ext uri="{0D108BD9-81ED-4DB2-BD59-A6C34878D82A}">
                    <a16:rowId xmlns:a16="http://schemas.microsoft.com/office/drawing/2014/main" val="10000"/>
                  </a:ext>
                </a:extLst>
              </a:tr>
              <a:tr h="69915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Personal, Social and Emotional</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Self-Regulation/Self-Care/Building Relationships</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rPr>
                        <a:t>Literacy</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solidFill>
                            <a:schemeClr val="accent4">
                              <a:lumMod val="50000"/>
                            </a:schemeClr>
                          </a:solidFill>
                          <a:latin typeface="Tw Cen MT" panose="020B0602020104020603" pitchFamily="34" charset="0"/>
                        </a:rPr>
                        <a:t>Comprehension/ Word Reading/Writing</a:t>
                      </a:r>
                      <a:endPar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9915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Communication and Language</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Listening and Attention/ Understanding</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rPr>
                        <a:t>Mathematics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solidFill>
                            <a:schemeClr val="accent4">
                              <a:lumMod val="50000"/>
                            </a:schemeClr>
                          </a:solidFill>
                          <a:latin typeface="Tw Cen MT" panose="020B0602020104020603" pitchFamily="34" charset="0"/>
                        </a:rPr>
                        <a:t>Number and Numerical Patterns</a:t>
                      </a:r>
                      <a:endPar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081">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0" i="0" u="none" strike="noStrike" cap="none" normalizeH="0" baseline="0" dirty="0">
                          <a:ln>
                            <a:noFill/>
                          </a:ln>
                          <a:solidFill>
                            <a:schemeClr val="tx1"/>
                          </a:solidFill>
                          <a:effectLst/>
                          <a:latin typeface="Tw Cen MT" panose="020B0602020104020603" pitchFamily="34" charset="0"/>
                        </a:rPr>
                        <a:t>Physical Development</a:t>
                      </a:r>
                    </a:p>
                    <a:p>
                      <a:pPr marL="0" marR="0" lvl="0" indent="0" algn="ctr" defTabSz="914400" rtl="0" eaLnBrk="1" fontAlgn="base" latinLnBrk="0" hangingPunct="1">
                        <a:lnSpc>
                          <a:spcPct val="100000"/>
                        </a:lnSpc>
                        <a:spcBef>
                          <a:spcPct val="20000"/>
                        </a:spcBef>
                        <a:spcAft>
                          <a:spcPct val="0"/>
                        </a:spcAft>
                        <a:buClrTx/>
                        <a:buSzTx/>
                        <a:buFontTx/>
                        <a:buNone/>
                        <a:tabLst/>
                      </a:pPr>
                      <a:r>
                        <a:rPr lang="en-GB" sz="1600" dirty="0">
                          <a:latin typeface="Tw Cen MT" panose="020B0602020104020603" pitchFamily="34" charset="0"/>
                        </a:rPr>
                        <a:t>Gross and Fine Motor Skills</a:t>
                      </a: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rPr>
                        <a:t>Understanding the World</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solidFill>
                            <a:schemeClr val="accent4">
                              <a:lumMod val="50000"/>
                            </a:schemeClr>
                          </a:solidFill>
                          <a:latin typeface="Tw Cen MT" panose="020B0602020104020603" pitchFamily="34" charset="0"/>
                        </a:rPr>
                        <a:t>Past and Present, People, Culture and Communities, The Natural World</a:t>
                      </a:r>
                      <a:endPar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80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rPr>
                        <a:t>Expressive Arts and Design</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600" dirty="0">
                          <a:solidFill>
                            <a:schemeClr val="accent4">
                              <a:lumMod val="50000"/>
                            </a:schemeClr>
                          </a:solidFill>
                          <a:latin typeface="Tw Cen MT" panose="020B0602020104020603" pitchFamily="34" charset="0"/>
                        </a:rPr>
                        <a:t>Creating with Materials/ Being Imaginative and Expressive</a:t>
                      </a:r>
                      <a:endParaRPr kumimoji="0" lang="en-GB" altLang="en-US" sz="1600" b="0" i="0" u="none" strike="noStrike" cap="none" normalizeH="0" baseline="0" dirty="0">
                        <a:ln>
                          <a:noFill/>
                        </a:ln>
                        <a:solidFill>
                          <a:schemeClr val="accent4">
                            <a:lumMod val="50000"/>
                          </a:schemeClr>
                        </a:solidFill>
                        <a:effectLst/>
                        <a:latin typeface="Tw Cen MT" panose="020B0602020104020603" pitchFamily="34" charset="0"/>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2021294"/>
                  </a:ext>
                </a:extLst>
              </a:tr>
            </a:tbl>
          </a:graphicData>
        </a:graphic>
      </p:graphicFrame>
    </p:spTree>
    <p:extLst>
      <p:ext uri="{BB962C8B-B14F-4D97-AF65-F5344CB8AC3E}">
        <p14:creationId xmlns:p14="http://schemas.microsoft.com/office/powerpoint/2010/main" val="356606897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805" y="65457"/>
            <a:ext cx="6870358" cy="1143000"/>
          </a:xfrm>
        </p:spPr>
        <p:txBody>
          <a:bodyPr>
            <a:normAutofit/>
          </a:bodyPr>
          <a:lstStyle/>
          <a:p>
            <a:r>
              <a:rPr lang="en-GB" dirty="0"/>
              <a:t>How does my child learn? </a:t>
            </a:r>
            <a:br>
              <a:rPr lang="en-GB" sz="1600" dirty="0"/>
            </a:br>
            <a:r>
              <a:rPr lang="en-GB" sz="1700" dirty="0"/>
              <a:t>Characteristics of effective teaching and learning</a:t>
            </a:r>
          </a:p>
        </p:txBody>
      </p:sp>
      <p:sp>
        <p:nvSpPr>
          <p:cNvPr id="4" name="Slide Number Placeholder 3"/>
          <p:cNvSpPr>
            <a:spLocks noGrp="1"/>
          </p:cNvSpPr>
          <p:nvPr>
            <p:ph type="sldNum" sz="quarter" idx="4294967295"/>
          </p:nvPr>
        </p:nvSpPr>
        <p:spPr>
          <a:xfrm>
            <a:off x="0" y="6356350"/>
            <a:ext cx="2057400" cy="365125"/>
          </a:xfrm>
          <a:prstGeom prst="rect">
            <a:avLst/>
          </a:prstGeom>
        </p:spPr>
        <p:txBody>
          <a:bodyPr/>
          <a:lstStyle/>
          <a:p>
            <a:fld id="{CF20716B-0596-48BD-87E3-308481B7FC12}" type="slidenum">
              <a:rPr lang="en-GB" altLang="en-US" smtClean="0"/>
              <a:pPr/>
              <a:t>8</a:t>
            </a:fld>
            <a:endParaRPr lang="en-GB" altLang="en-US"/>
          </a:p>
        </p:txBody>
      </p:sp>
      <p:sp>
        <p:nvSpPr>
          <p:cNvPr id="9" name="TextBox 8">
            <a:extLst>
              <a:ext uri="{FF2B5EF4-FFF2-40B4-BE49-F238E27FC236}">
                <a16:creationId xmlns:a16="http://schemas.microsoft.com/office/drawing/2014/main" id="{D190BAA9-B195-4B63-9956-EB083F0399F4}"/>
              </a:ext>
            </a:extLst>
          </p:cNvPr>
          <p:cNvSpPr txBox="1"/>
          <p:nvPr/>
        </p:nvSpPr>
        <p:spPr>
          <a:xfrm>
            <a:off x="661805" y="1624976"/>
            <a:ext cx="8230735" cy="2323713"/>
          </a:xfrm>
          <a:prstGeom prst="rect">
            <a:avLst/>
          </a:prstGeom>
          <a:noFill/>
        </p:spPr>
        <p:txBody>
          <a:bodyPr wrap="square">
            <a:spAutoFit/>
          </a:bodyPr>
          <a:lstStyle/>
          <a:p>
            <a:r>
              <a:rPr lang="en-GB" sz="1900" b="1" dirty="0">
                <a:latin typeface="Tw Cen MT" panose="020B0602020104020603" pitchFamily="34" charset="0"/>
              </a:rPr>
              <a:t>Three characteristics of effective teaching and learning are: </a:t>
            </a:r>
          </a:p>
          <a:p>
            <a:endParaRPr lang="en-GB" sz="1200" dirty="0">
              <a:latin typeface="Tw Cen MT" panose="020B0602020104020603" pitchFamily="34" charset="0"/>
            </a:endParaRPr>
          </a:p>
          <a:p>
            <a:pPr marL="342900" indent="-342900">
              <a:buClr>
                <a:srgbClr val="BB6A98"/>
              </a:buClr>
              <a:buFont typeface="Arial" panose="020B0604020202020204" pitchFamily="34" charset="0"/>
              <a:buChar char="•"/>
            </a:pPr>
            <a:r>
              <a:rPr lang="en-GB" sz="1900" b="1" dirty="0">
                <a:latin typeface="Tw Cen MT" panose="020B0602020104020603" pitchFamily="34" charset="0"/>
              </a:rPr>
              <a:t>playing and exploring </a:t>
            </a:r>
            <a:r>
              <a:rPr lang="en-GB" sz="1900" dirty="0">
                <a:latin typeface="Tw Cen MT" panose="020B0602020104020603" pitchFamily="34" charset="0"/>
              </a:rPr>
              <a:t>- children investigate and experience things, and ‘have a go’ </a:t>
            </a:r>
          </a:p>
          <a:p>
            <a:pPr marL="342900" indent="-342900">
              <a:buClr>
                <a:srgbClr val="BB6A98"/>
              </a:buClr>
              <a:buFont typeface="Arial" panose="020B0604020202020204" pitchFamily="34" charset="0"/>
              <a:buChar char="•"/>
            </a:pPr>
            <a:r>
              <a:rPr lang="en-GB" sz="1900" b="1" dirty="0">
                <a:latin typeface="Tw Cen MT" panose="020B0602020104020603" pitchFamily="34" charset="0"/>
              </a:rPr>
              <a:t>active learning </a:t>
            </a:r>
            <a:r>
              <a:rPr lang="en-GB" sz="1900" dirty="0">
                <a:latin typeface="Tw Cen MT" panose="020B0602020104020603" pitchFamily="34" charset="0"/>
              </a:rPr>
              <a:t>- children concentrate and keep on trying if they encounter difficulties, and enjoy achievements </a:t>
            </a:r>
          </a:p>
          <a:p>
            <a:pPr marL="342900" indent="-342900">
              <a:buClr>
                <a:srgbClr val="BB6A98"/>
              </a:buClr>
              <a:buFont typeface="Arial" panose="020B0604020202020204" pitchFamily="34" charset="0"/>
              <a:buChar char="•"/>
            </a:pPr>
            <a:r>
              <a:rPr lang="en-GB" sz="1900" b="1" dirty="0">
                <a:latin typeface="Tw Cen MT" panose="020B0602020104020603" pitchFamily="34" charset="0"/>
              </a:rPr>
              <a:t>creating and thinking critically </a:t>
            </a:r>
            <a:r>
              <a:rPr lang="en-GB" sz="1900" dirty="0">
                <a:latin typeface="Tw Cen MT" panose="020B0602020104020603" pitchFamily="34" charset="0"/>
              </a:rPr>
              <a:t>- children have and develop their own ideas, make links between ideas, and develop strategies for doing things</a:t>
            </a:r>
          </a:p>
        </p:txBody>
      </p:sp>
      <p:pic>
        <p:nvPicPr>
          <p:cNvPr id="5" name="Picture 4">
            <a:extLst>
              <a:ext uri="{FF2B5EF4-FFF2-40B4-BE49-F238E27FC236}">
                <a16:creationId xmlns:a16="http://schemas.microsoft.com/office/drawing/2014/main" id="{54ACCDF7-098A-43ED-8DB0-487D722F8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372" y="4213732"/>
            <a:ext cx="2403061" cy="1802296"/>
          </a:xfrm>
          <a:prstGeom prst="rect">
            <a:avLst/>
          </a:prstGeom>
        </p:spPr>
      </p:pic>
      <p:pic>
        <p:nvPicPr>
          <p:cNvPr id="7" name="Picture 6">
            <a:extLst>
              <a:ext uri="{FF2B5EF4-FFF2-40B4-BE49-F238E27FC236}">
                <a16:creationId xmlns:a16="http://schemas.microsoft.com/office/drawing/2014/main" id="{3F9F8AA0-D7DB-4756-8E4F-BE78BB39C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132" y="3948689"/>
            <a:ext cx="1550504" cy="2067339"/>
          </a:xfrm>
          <a:prstGeom prst="rect">
            <a:avLst/>
          </a:prstGeom>
        </p:spPr>
      </p:pic>
      <p:pic>
        <p:nvPicPr>
          <p:cNvPr id="12" name="Picture 11">
            <a:extLst>
              <a:ext uri="{FF2B5EF4-FFF2-40B4-BE49-F238E27FC236}">
                <a16:creationId xmlns:a16="http://schemas.microsoft.com/office/drawing/2014/main" id="{D2B8DB52-94F7-4812-BDC5-441D9DFCC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9891" y="3948689"/>
            <a:ext cx="1550505" cy="2067340"/>
          </a:xfrm>
          <a:prstGeom prst="rect">
            <a:avLst/>
          </a:prstGeom>
        </p:spPr>
      </p:pic>
    </p:spTree>
    <p:extLst>
      <p:ext uri="{BB962C8B-B14F-4D97-AF65-F5344CB8AC3E}">
        <p14:creationId xmlns:p14="http://schemas.microsoft.com/office/powerpoint/2010/main" val="45009391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Daily routines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410167044"/>
              </p:ext>
            </p:extLst>
          </p:nvPr>
        </p:nvGraphicFramePr>
        <p:xfrm>
          <a:off x="503583" y="1479482"/>
          <a:ext cx="7222433" cy="4395181"/>
        </p:xfrm>
        <a:graphic>
          <a:graphicData uri="http://schemas.openxmlformats.org/drawingml/2006/table">
            <a:tbl>
              <a:tblPr firstRow="1" firstCol="1" lastRow="1" lastCol="1" bandRow="1" bandCol="1">
                <a:tableStyleId>{5C22544A-7EE6-4342-B048-85BDC9FD1C3A}</a:tableStyleId>
              </a:tblPr>
              <a:tblGrid>
                <a:gridCol w="1067009">
                  <a:extLst>
                    <a:ext uri="{9D8B030D-6E8A-4147-A177-3AD203B41FA5}">
                      <a16:colId xmlns:a16="http://schemas.microsoft.com/office/drawing/2014/main" val="1421986183"/>
                    </a:ext>
                  </a:extLst>
                </a:gridCol>
                <a:gridCol w="6155424">
                  <a:extLst>
                    <a:ext uri="{9D8B030D-6E8A-4147-A177-3AD203B41FA5}">
                      <a16:colId xmlns:a16="http://schemas.microsoft.com/office/drawing/2014/main" val="470639122"/>
                    </a:ext>
                  </a:extLst>
                </a:gridCol>
              </a:tblGrid>
              <a:tr h="737581">
                <a:tc>
                  <a:txBody>
                    <a:bodyPr/>
                    <a:lstStyle/>
                    <a:p>
                      <a:pPr algn="r">
                        <a:spcAft>
                          <a:spcPts val="0"/>
                        </a:spcAft>
                      </a:pPr>
                      <a:r>
                        <a:rPr lang="en-GB" sz="2400" b="0" dirty="0">
                          <a:solidFill>
                            <a:schemeClr val="accent1"/>
                          </a:solidFill>
                          <a:effectLst/>
                          <a:latin typeface="Tw Cen MT" panose="020B0602020104020603" pitchFamily="34" charset="0"/>
                        </a:rPr>
                        <a:t>8.45</a:t>
                      </a: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1800" b="0" dirty="0">
                          <a:solidFill>
                            <a:schemeClr val="tx1"/>
                          </a:solidFill>
                          <a:effectLst/>
                          <a:latin typeface="Tw Cen MT" panose="020B0602020104020603" pitchFamily="34" charset="0"/>
                        </a:rPr>
                        <a:t>Arrival and self-registration</a:t>
                      </a:r>
                    </a:p>
                    <a:p>
                      <a:pPr>
                        <a:spcAft>
                          <a:spcPts val="0"/>
                        </a:spcAft>
                      </a:pPr>
                      <a:r>
                        <a:rPr lang="en-GB" sz="1800" b="0" dirty="0">
                          <a:solidFill>
                            <a:schemeClr val="tx1"/>
                          </a:solidFill>
                          <a:effectLst/>
                          <a:latin typeface="Tw Cen MT" panose="020B0602020104020603" pitchFamily="34" charset="0"/>
                        </a:rPr>
                        <a:t>Fine Motor Activities</a:t>
                      </a:r>
                    </a:p>
                    <a:p>
                      <a:pPr>
                        <a:spcAft>
                          <a:spcPts val="0"/>
                        </a:spcAft>
                      </a:pPr>
                      <a:r>
                        <a:rPr lang="en-GB" sz="1800" b="0" dirty="0">
                          <a:solidFill>
                            <a:schemeClr val="tx1"/>
                          </a:solidFill>
                          <a:effectLst/>
                          <a:latin typeface="Tw Cen MT" panose="020B0602020104020603" pitchFamily="34" charset="0"/>
                        </a:rPr>
                        <a:t>Calendar/ Visual Timetable </a:t>
                      </a:r>
                      <a:endParaRPr lang="en-GB" sz="18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152470668"/>
                  </a:ext>
                </a:extLst>
              </a:tr>
              <a:tr h="515521">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1800" b="0" dirty="0">
                          <a:solidFill>
                            <a:schemeClr val="tx1"/>
                          </a:solidFill>
                          <a:effectLst/>
                          <a:latin typeface="Tw Cen MT" panose="020B0602020104020603" pitchFamily="34" charset="0"/>
                          <a:ea typeface="Times New Roman" panose="02020603050405020304" pitchFamily="18" charset="0"/>
                        </a:rPr>
                        <a:t>Song/ Rhyme/ Story</a:t>
                      </a:r>
                    </a:p>
                    <a:p>
                      <a:pPr>
                        <a:spcAft>
                          <a:spcPts val="0"/>
                        </a:spcAft>
                      </a:pPr>
                      <a:r>
                        <a:rPr lang="en-GB" sz="1800" b="0" dirty="0">
                          <a:solidFill>
                            <a:schemeClr val="tx1"/>
                          </a:solidFill>
                          <a:effectLst/>
                          <a:latin typeface="Tw Cen MT" panose="020B0602020104020603" pitchFamily="34" charset="0"/>
                          <a:ea typeface="Times New Roman" panose="02020603050405020304" pitchFamily="18" charset="0"/>
                        </a:rPr>
                        <a:t>Children are able to help themselves to snack</a:t>
                      </a:r>
                    </a:p>
                  </a:txBody>
                  <a:tcPr marL="68580" marR="68580" marT="0" marB="0">
                    <a:solidFill>
                      <a:schemeClr val="bg1"/>
                    </a:solidFill>
                  </a:tcPr>
                </a:tc>
                <a:extLst>
                  <a:ext uri="{0D108BD9-81ED-4DB2-BD59-A6C34878D82A}">
                    <a16:rowId xmlns:a16="http://schemas.microsoft.com/office/drawing/2014/main" val="796235000"/>
                  </a:ext>
                </a:extLst>
              </a:tr>
              <a:tr h="737581">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1800" b="0" dirty="0">
                          <a:solidFill>
                            <a:schemeClr val="tx1"/>
                          </a:solidFill>
                          <a:effectLst/>
                          <a:latin typeface="Tw Cen MT" panose="020B0602020104020603" pitchFamily="34" charset="0"/>
                        </a:rPr>
                        <a:t>Child initiated activities supported by key worker</a:t>
                      </a:r>
                    </a:p>
                    <a:p>
                      <a:pPr>
                        <a:spcAft>
                          <a:spcPts val="0"/>
                        </a:spcAft>
                      </a:pPr>
                      <a:r>
                        <a:rPr lang="en-GB" sz="1800" b="0" dirty="0">
                          <a:solidFill>
                            <a:schemeClr val="tx1"/>
                          </a:solidFill>
                          <a:effectLst/>
                          <a:latin typeface="Tw Cen MT" panose="020B0602020104020603" pitchFamily="34" charset="0"/>
                          <a:ea typeface="Times New Roman" panose="02020603050405020304" pitchFamily="18" charset="0"/>
                        </a:rPr>
                        <a:t>PSHE Story</a:t>
                      </a:r>
                    </a:p>
                  </a:txBody>
                  <a:tcPr marL="68580" marR="68580" marT="0" marB="0">
                    <a:solidFill>
                      <a:schemeClr val="bg1"/>
                    </a:solidFill>
                  </a:tcPr>
                </a:tc>
                <a:extLst>
                  <a:ext uri="{0D108BD9-81ED-4DB2-BD59-A6C34878D82A}">
                    <a16:rowId xmlns:a16="http://schemas.microsoft.com/office/drawing/2014/main" val="3160187489"/>
                  </a:ext>
                </a:extLst>
              </a:tr>
              <a:tr h="343681">
                <a:tc>
                  <a:txBody>
                    <a:bodyPr/>
                    <a:lstStyle/>
                    <a:p>
                      <a:pPr algn="r">
                        <a:spcAft>
                          <a:spcPts val="0"/>
                        </a:spcAft>
                      </a:pPr>
                      <a:r>
                        <a:rPr lang="en-GB" sz="2400" b="0" dirty="0">
                          <a:solidFill>
                            <a:schemeClr val="accent1"/>
                          </a:solidFill>
                          <a:effectLst/>
                          <a:latin typeface="Tw Cen MT" panose="020B0602020104020603" pitchFamily="34" charset="0"/>
                        </a:rPr>
                        <a:t>11.45</a:t>
                      </a: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r>
                        <a:rPr lang="en-GB" sz="1800" b="0" dirty="0">
                          <a:solidFill>
                            <a:schemeClr val="tx1"/>
                          </a:solidFill>
                          <a:effectLst/>
                          <a:latin typeface="Tw Cen MT" panose="020B0602020104020603" pitchFamily="34" charset="0"/>
                          <a:ea typeface="Times New Roman" panose="02020603050405020304" pitchFamily="18" charset="0"/>
                        </a:rPr>
                        <a:t>Home</a:t>
                      </a:r>
                    </a:p>
                    <a:p>
                      <a:pPr algn="ctr">
                        <a:spcAft>
                          <a:spcPts val="0"/>
                        </a:spcAft>
                      </a:pPr>
                      <a:r>
                        <a:rPr lang="en-GB" sz="1800" b="1" dirty="0">
                          <a:solidFill>
                            <a:schemeClr val="tx1"/>
                          </a:solidFill>
                          <a:effectLst>
                            <a:outerShdw blurRad="38100" dist="38100" dir="2700000" algn="tl">
                              <a:srgbClr val="000000">
                                <a:alpha val="43137"/>
                              </a:srgbClr>
                            </a:outerShdw>
                          </a:effectLst>
                          <a:latin typeface="Tw Cen MT" panose="020B0602020104020603" pitchFamily="34" charset="0"/>
                          <a:ea typeface="Times New Roman" panose="02020603050405020304" pitchFamily="18" charset="0"/>
                        </a:rPr>
                        <a:t>*Lunch is at 11.30 for 30 hour pupils. Children can select their lunch from the school menu or bring a pack lunch</a:t>
                      </a:r>
                    </a:p>
                  </a:txBody>
                  <a:tcPr marL="68580" marR="68580" marT="0" marB="0">
                    <a:solidFill>
                      <a:schemeClr val="bg1"/>
                    </a:solidFill>
                  </a:tcPr>
                </a:tc>
                <a:extLst>
                  <a:ext uri="{0D108BD9-81ED-4DB2-BD59-A6C34878D82A}">
                    <a16:rowId xmlns:a16="http://schemas.microsoft.com/office/drawing/2014/main" val="1230385962"/>
                  </a:ext>
                </a:extLst>
              </a:tr>
              <a:tr h="245860">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892323070"/>
                  </a:ext>
                </a:extLst>
              </a:tr>
              <a:tr h="245860">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79453643"/>
                  </a:ext>
                </a:extLst>
              </a:tr>
              <a:tr h="245860">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1218652"/>
                  </a:ext>
                </a:extLst>
              </a:tr>
              <a:tr h="245860">
                <a:tc>
                  <a:txBody>
                    <a:bodyPr/>
                    <a:lstStyle/>
                    <a:p>
                      <a:pPr algn="r">
                        <a:spcAft>
                          <a:spcPts val="0"/>
                        </a:spcAft>
                      </a:pPr>
                      <a:endParaRPr lang="en-GB" sz="2400" b="0" dirty="0">
                        <a:solidFill>
                          <a:schemeClr val="accent1"/>
                        </a:solidFill>
                        <a:effectLst/>
                        <a:latin typeface="Tw Cen MT" panose="020B0602020104020603" pitchFamily="34" charset="0"/>
                        <a:ea typeface="Times New Roman" panose="02020603050405020304" pitchFamily="18" charset="0"/>
                      </a:endParaRPr>
                    </a:p>
                  </a:txBody>
                  <a:tcPr marL="68580" marR="140580" marT="0" marB="0">
                    <a:solidFill>
                      <a:schemeClr val="bg1"/>
                    </a:solidFill>
                  </a:tcPr>
                </a:tc>
                <a:tc>
                  <a:txBody>
                    <a:bodyPr/>
                    <a:lstStyle/>
                    <a:p>
                      <a:pPr>
                        <a:spcAft>
                          <a:spcPts val="0"/>
                        </a:spcAft>
                      </a:pPr>
                      <a:endParaRPr lang="en-GB" sz="2400" b="0" dirty="0">
                        <a:solidFill>
                          <a:schemeClr val="tx1"/>
                        </a:solidFill>
                        <a:effectLst/>
                        <a:latin typeface="Tw Cen MT" panose="020B0602020104020603" pitchFamily="34"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857514348"/>
                  </a:ext>
                </a:extLst>
              </a:tr>
            </a:tbl>
          </a:graphicData>
        </a:graphic>
      </p:graphicFrame>
    </p:spTree>
    <p:extLst>
      <p:ext uri="{BB962C8B-B14F-4D97-AF65-F5344CB8AC3E}">
        <p14:creationId xmlns:p14="http://schemas.microsoft.com/office/powerpoint/2010/main" val="613925471"/>
      </p:ext>
    </p:extLst>
  </p:cSld>
  <p:clrMapOvr>
    <a:masterClrMapping/>
  </p:clrMapOvr>
  <p:transition spd="slow">
    <p:fade/>
  </p:transition>
</p:sld>
</file>

<file path=ppt/theme/theme1.xml><?xml version="1.0" encoding="utf-8"?>
<a:theme xmlns:a="http://schemas.openxmlformats.org/drawingml/2006/main" name="Ready school - Herts for Learning (HfL) ">
  <a:themeElements>
    <a:clrScheme name="HFL Education">
      <a:dk1>
        <a:srgbClr val="000000"/>
      </a:dk1>
      <a:lt1>
        <a:srgbClr val="FFFFFF"/>
      </a:lt1>
      <a:dk2>
        <a:srgbClr val="034E69"/>
      </a:dk2>
      <a:lt2>
        <a:srgbClr val="E4E4E4"/>
      </a:lt2>
      <a:accent1>
        <a:srgbClr val="2F8989"/>
      </a:accent1>
      <a:accent2>
        <a:srgbClr val="0070BD"/>
      </a:accent2>
      <a:accent3>
        <a:srgbClr val="BB6998"/>
      </a:accent3>
      <a:accent4>
        <a:srgbClr val="E4E4E4"/>
      </a:accent4>
      <a:accent5>
        <a:srgbClr val="A6C2B9"/>
      </a:accent5>
      <a:accent6>
        <a:srgbClr val="FAB619"/>
      </a:accent6>
      <a:hlink>
        <a:srgbClr val="024D69"/>
      </a:hlink>
      <a:folHlink>
        <a:srgbClr val="FE7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2.xml><?xml version="1.0" encoding="utf-8"?>
<a:theme xmlns:a="http://schemas.openxmlformats.org/drawingml/2006/main" name="Ready family - Herts for Learning (HfL)">
  <a:themeElements>
    <a:clrScheme name="HFL Education">
      <a:dk1>
        <a:srgbClr val="000000"/>
      </a:dk1>
      <a:lt1>
        <a:srgbClr val="FFFFFF"/>
      </a:lt1>
      <a:dk2>
        <a:srgbClr val="034E69"/>
      </a:dk2>
      <a:lt2>
        <a:srgbClr val="E4E4E4"/>
      </a:lt2>
      <a:accent1>
        <a:srgbClr val="2F8989"/>
      </a:accent1>
      <a:accent2>
        <a:srgbClr val="0070BD"/>
      </a:accent2>
      <a:accent3>
        <a:srgbClr val="BB6998"/>
      </a:accent3>
      <a:accent4>
        <a:srgbClr val="E4E4E4"/>
      </a:accent4>
      <a:accent5>
        <a:srgbClr val="A6C2B9"/>
      </a:accent5>
      <a:accent6>
        <a:srgbClr val="FAB619"/>
      </a:accent6>
      <a:hlink>
        <a:srgbClr val="024D69"/>
      </a:hlink>
      <a:folHlink>
        <a:srgbClr val="FE7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3.xml><?xml version="1.0" encoding="utf-8"?>
<a:theme xmlns:a="http://schemas.openxmlformats.org/drawingml/2006/main" name="Ready child - Herts for Learning (HfL)">
  <a:themeElements>
    <a:clrScheme name="HfL Branded">
      <a:dk1>
        <a:sysClr val="windowText" lastClr="000000"/>
      </a:dk1>
      <a:lt1>
        <a:sysClr val="window" lastClr="FFFFFF"/>
      </a:lt1>
      <a:dk2>
        <a:srgbClr val="47C7B0"/>
      </a:dk2>
      <a:lt2>
        <a:srgbClr val="EEECE1"/>
      </a:lt2>
      <a:accent1>
        <a:srgbClr val="47C7B0"/>
      </a:accent1>
      <a:accent2>
        <a:srgbClr val="47C7B0"/>
      </a:accent2>
      <a:accent3>
        <a:srgbClr val="1A2857"/>
      </a:accent3>
      <a:accent4>
        <a:srgbClr val="A94E91"/>
      </a:accent4>
      <a:accent5>
        <a:srgbClr val="74CC3B"/>
      </a:accent5>
      <a:accent6>
        <a:srgbClr val="F05133"/>
      </a:accent6>
      <a:hlink>
        <a:srgbClr val="1A2857"/>
      </a:hlink>
      <a:folHlink>
        <a:srgbClr val="A94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fL Generic PowerPoint template - Sept 18" id="{420F720F-0E40-48AC-B623-9C213E1F8079}" vid="{B0B3A383-DA8C-4193-99F5-4FC68D6F3A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903AC79FA4124FB8B97F54364EDACC" ma:contentTypeVersion="16" ma:contentTypeDescription="Create a new document." ma:contentTypeScope="" ma:versionID="62fc049b5278090d1653298e323d5a73">
  <xsd:schema xmlns:xsd="http://www.w3.org/2001/XMLSchema" xmlns:xs="http://www.w3.org/2001/XMLSchema" xmlns:p="http://schemas.microsoft.com/office/2006/metadata/properties" xmlns:ns2="8ed90682-c000-4035-8bf6-4b74f953736d" xmlns:ns3="eaa86ac4-6f89-4dfd-b4aa-4024b52c59b4" targetNamespace="http://schemas.microsoft.com/office/2006/metadata/properties" ma:root="true" ma:fieldsID="f74f538d10d9f4ca74a8b86bb2581a1a" ns2:_="" ns3:_="">
    <xsd:import namespace="8ed90682-c000-4035-8bf6-4b74f953736d"/>
    <xsd:import namespace="eaa86ac4-6f89-4dfd-b4aa-4024b52c59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90682-c000-4035-8bf6-4b74f9537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8436d8f-251b-46dc-bf74-56612f19a6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a86ac4-6f89-4dfd-b4aa-4024b52c59b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9e38c3-68d9-4980-8367-81a8c0f3a67c}" ma:internalName="TaxCatchAll" ma:showField="CatchAllData" ma:web="eaa86ac4-6f89-4dfd-b4aa-4024b52c59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d90682-c000-4035-8bf6-4b74f953736d">
      <Terms xmlns="http://schemas.microsoft.com/office/infopath/2007/PartnerControls"/>
    </lcf76f155ced4ddcb4097134ff3c332f>
    <TaxCatchAll xmlns="eaa86ac4-6f89-4dfd-b4aa-4024b52c59b4" xsi:nil="true"/>
  </documentManagement>
</p:properties>
</file>

<file path=customXml/itemProps1.xml><?xml version="1.0" encoding="utf-8"?>
<ds:datastoreItem xmlns:ds="http://schemas.openxmlformats.org/officeDocument/2006/customXml" ds:itemID="{5A86944A-397C-4ABE-8A4E-411BEE9BBF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d90682-c000-4035-8bf6-4b74f953736d"/>
    <ds:schemaRef ds:uri="eaa86ac4-6f89-4dfd-b4aa-4024b52c59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7522F8-D748-4E2C-88ED-9F59A7FF6279}">
  <ds:schemaRefs>
    <ds:schemaRef ds:uri="http://schemas.microsoft.com/sharepoint/v3/contenttype/forms"/>
  </ds:schemaRefs>
</ds:datastoreItem>
</file>

<file path=customXml/itemProps3.xml><?xml version="1.0" encoding="utf-8"?>
<ds:datastoreItem xmlns:ds="http://schemas.openxmlformats.org/officeDocument/2006/customXml" ds:itemID="{6B458E96-BC2E-4AEF-B3B7-D3741DD2641F}">
  <ds:schemaRefs>
    <ds:schemaRef ds:uri="http://purl.org/dc/dcmitype/"/>
    <ds:schemaRef ds:uri="eaa86ac4-6f89-4dfd-b4aa-4024b52c59b4"/>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8ed90682-c000-4035-8bf6-4b74f953736d"/>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HfL Generic PowerPoint template - Sept 18</Template>
  <TotalTime>4331</TotalTime>
  <Words>4412</Words>
  <Application>Microsoft Office PowerPoint</Application>
  <PresentationFormat>On-screen Show (4:3)</PresentationFormat>
  <Paragraphs>412</Paragraphs>
  <Slides>23</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Times New Roman</vt:lpstr>
      <vt:lpstr>Tw Cen MT</vt:lpstr>
      <vt:lpstr>Ready school - Herts for Learning (HfL) </vt:lpstr>
      <vt:lpstr>Ready family - Herts for Learning (HfL)</vt:lpstr>
      <vt:lpstr>Ready child - Herts for Learning (HfL)</vt:lpstr>
      <vt:lpstr>SUPPORTING SMOOTH TRANSITIONS  For You And Your Child</vt:lpstr>
      <vt:lpstr>AIMS</vt:lpstr>
      <vt:lpstr>Meet the team</vt:lpstr>
      <vt:lpstr>Why is transition so important for your child?</vt:lpstr>
      <vt:lpstr>Getting to know you and your child</vt:lpstr>
      <vt:lpstr>THE EYFS FRAMEWORK</vt:lpstr>
      <vt:lpstr>What will my child be learning?</vt:lpstr>
      <vt:lpstr>How does my child learn?  Characteristics of effective teaching and learning</vt:lpstr>
      <vt:lpstr>Daily routines</vt:lpstr>
      <vt:lpstr>What will my child need?</vt:lpstr>
      <vt:lpstr>How will my child learn?</vt:lpstr>
      <vt:lpstr>Our LEARNing environment</vt:lpstr>
      <vt:lpstr>How can I support my child to have a smooth start to school?</vt:lpstr>
      <vt:lpstr>How can I support my child at home?</vt:lpstr>
      <vt:lpstr>PowerPoint Presentation</vt:lpstr>
      <vt:lpstr>We support learning at home in a variety of different ways</vt:lpstr>
      <vt:lpstr>Supporting individual needs</vt:lpstr>
      <vt:lpstr>Keeping children safe is everyone’s responsibility</vt:lpstr>
      <vt:lpstr>Keeping children safe is everyone’s responsibility</vt:lpstr>
      <vt:lpstr>How we communicate with you</vt:lpstr>
      <vt:lpstr>Future dates for your diary</vt:lpstr>
      <vt:lpstr>We look forward to welcoming you and your child to</vt:lpstr>
      <vt:lpstr>Question Time</vt:lpstr>
    </vt:vector>
  </TitlesOfParts>
  <Company>HfL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Massey</dc:creator>
  <cp:lastModifiedBy>Michelle Pereira</cp:lastModifiedBy>
  <cp:revision>174</cp:revision>
  <dcterms:created xsi:type="dcterms:W3CDTF">2019-07-22T08:40:32Z</dcterms:created>
  <dcterms:modified xsi:type="dcterms:W3CDTF">2023-07-14T13:21:10Z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0x01010051903AC79FA4124FB8B97F54364EDACC</vt:lpwstr>
  </property>
  <property fmtid="{D5CDD505-2E9C-101B-9397-08002B2CF9AE}" pid="3" name="Order">
    <vt:r8>22283400</vt:r8>
  </property>
  <property fmtid="{D5CDD505-2E9C-101B-9397-08002B2CF9AE}" pid="4" name="MediaServiceImageTags">
    <vt:lpwstr/>
  </property>
</Properties>
</file>