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2C9C1-A5A0-44E5-8434-B1C558C2A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BF856-91EA-46B5-99C5-F42ACF10A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A275-7167-4980-BAD6-612ED776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4B9A7-D4FA-4761-9E22-DE7911D8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30A71-D486-4BA3-9AC2-417BEF3C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7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F74C-7E6E-4022-BA62-838DE79E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33DED-D871-4E32-84FD-8B9A6B990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781F-C724-4434-ACFC-7E8D18BB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29F7D-6EE8-43D9-81E1-BF8D9269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37CB4-24FA-45B5-93BC-8363C8B5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9DF1B-D20B-4C59-A869-30BA17CA3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097C7-1282-4575-A835-F57633BB0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07BE9-5052-40BA-A457-8411BED9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D2D38-E23C-4DA2-ABC0-8626AAFA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72A86-8325-4D99-90B0-D8C66FA2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8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498BB-70CA-42E8-8C31-15387467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658A-7E47-4184-9B56-81A7778C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B6D8E-4F17-4E5C-80F6-4DFE6D5C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AE5-449E-4A74-BF8D-BCC5D3F3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17F94-FF86-408A-8A9D-721078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4B6E-49A8-485D-8C0C-7FCFA0B5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6809B-7720-4F4D-95A9-4788A34D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EA01-0C92-48F2-9AE0-22082FA9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C0B1C-4706-42D7-B57D-04E2C98D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ECF8-3AC6-41DE-B8F4-A5ACFDA3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1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8240-38DA-4212-9F9B-821A7C74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1D9B3-E839-4E9A-BA73-C3090ADD7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AF9BB-018A-4977-AD39-20081035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2F173-B9BE-4E5B-9BA2-E098B347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0C3A5-A1E5-4C9B-9E2B-8CE9E898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CAF25-E9C7-4330-A5DD-23E80FB0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0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772C-AAD0-46BA-BC76-444FE9B6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93B0-88C7-43DE-BBBA-293D29BFB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D72A5-F893-490C-9454-6F699E6D2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41C0E-7C4F-449A-9E81-1DD90F061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EF568-79A0-41C6-9E84-B28C7BFA8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6936C-A5A7-41B4-B918-A881CBF79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47855F-99E8-4302-B6BB-C20031B0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E44BA-F5B1-4967-B65A-46D5F7F2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2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6689-90F4-4F80-9DB5-85FE3A9B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D8C66-BA67-41B5-A671-7F9D3E89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6BCAD-AD90-44AC-8CBF-659B2FB5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8818D-292D-4775-9B2F-340EBF64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0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A3277-494E-4453-A501-3AB97D94D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1B451-00EF-4E45-B572-546DB099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2BCD4-A7CE-4E5A-869B-1C00B8AB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3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4227-455F-423A-ABE1-F9821590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672F-C420-404A-8C6E-BCE9BF75E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827ED-F3A8-4939-99E0-CABE2E1AF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6E3C4-2639-4E3F-9BF1-9DED013E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89EA6-F832-4077-B345-D2859D42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33641-76AD-47C1-80BC-FD50B21E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7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2264-1130-4D47-ADCD-1D8F8D3A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0051C-485F-44EA-92B4-925A25896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E60E3-9716-40FA-B9F9-F4E418A0D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AC1DF-C21C-449B-8CC7-EEE4895A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B01E0-787A-4366-9880-0372480A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553A4-42F4-457E-A8DE-D8AE266F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9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45791-CB2D-4129-9638-7CC2457E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0F37-E2B2-4DD7-B9E6-0A5AC1EEE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2CD27-EF12-4A92-BAAB-998184D37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A7EB-7C3B-4352-A77B-81509C9944F2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DE388-E3B2-4F1D-9AEA-C3CC83952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A3F8F-388E-4FED-8DC4-0BF31760E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F339-2403-44DE-8891-12F20440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5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astwardsconsortiumdlp.co.uk/section-9/#1636717852651-c3ab23db-be67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_04ZrNroTo" TargetMode="External"/><Relationship Id="rId2" Type="http://schemas.openxmlformats.org/officeDocument/2006/relationships/hyperlink" Target="https://www.youtube.com/watch?v=_6HzoUcx3e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714176-F216-47CB-BBEF-C017369E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65125"/>
            <a:ext cx="1118152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Tw Cen MT" panose="020B0602020104020603" pitchFamily="34" charset="0"/>
              </a:rPr>
              <a:t>Communication and Language Ideas- Section 1</a:t>
            </a:r>
            <a:br>
              <a:rPr lang="en-GB" sz="4800" dirty="0">
                <a:latin typeface="Tw Cen MT" panose="020B0602020104020603" pitchFamily="34" charset="0"/>
              </a:rPr>
            </a:br>
            <a:r>
              <a:rPr lang="en-GB" sz="2200" dirty="0">
                <a:latin typeface="Tw Cen MT" panose="020B0602020104020603" pitchFamily="34" charset="0"/>
                <a:hlinkClick r:id="rId2"/>
              </a:rPr>
              <a:t>https://www.eastwardsconsortiumdlp.co.uk/section-9/#1636717852651-c3ab23db-be67</a:t>
            </a:r>
            <a:br>
              <a:rPr lang="en-GB" sz="3600" dirty="0">
                <a:latin typeface="Trebuchet MS" panose="020B0603020202020204" pitchFamily="34" charset="0"/>
              </a:rPr>
            </a:br>
            <a:endParaRPr lang="en-GB" sz="3600" dirty="0">
              <a:latin typeface="Trebuchet MS" panose="020B0603020202020204" pitchFamily="34" charset="0"/>
            </a:endParaRPr>
          </a:p>
        </p:txBody>
      </p:sp>
      <p:pic>
        <p:nvPicPr>
          <p:cNvPr id="2050" name="Picture 2" descr="WellComm Early Years: Big Book of Ideas">
            <a:extLst>
              <a:ext uri="{FF2B5EF4-FFF2-40B4-BE49-F238E27FC236}">
                <a16:creationId xmlns:a16="http://schemas.microsoft.com/office/drawing/2014/main" id="{A83EBBAD-3092-448B-B606-23E4E36A8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962" y="1315152"/>
            <a:ext cx="3965667" cy="533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703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DAA80F-934E-4EFD-935C-F52340C3EF6D}"/>
              </a:ext>
            </a:extLst>
          </p:cNvPr>
          <p:cNvSpPr/>
          <p:nvPr/>
        </p:nvSpPr>
        <p:spPr>
          <a:xfrm>
            <a:off x="0" y="408063"/>
            <a:ext cx="12192000" cy="428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LISTENING AND RESPONDING TO DIFFERENT SOUNDS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following link: </a:t>
            </a: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https://www.youtube.com/watch?v=_6HzoUcx3eo</a:t>
            </a: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(Old McDonald Had A Farm), and join in with the animal sounds with your child.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can also use the following: </a:t>
            </a: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https://www.youtube.com/watch?v=e_04ZrNroTo</a:t>
            </a: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(The Wheels On The Bus)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5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ED3988-6C21-4CF6-AD1A-7E1BD3EAC5DF}"/>
              </a:ext>
            </a:extLst>
          </p:cNvPr>
          <p:cNvSpPr/>
          <p:nvPr/>
        </p:nvSpPr>
        <p:spPr>
          <a:xfrm>
            <a:off x="0" y="0"/>
            <a:ext cx="12192000" cy="501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RESPONDING TO HIS/HER NAME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 ACTIVITY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Say the child’s name with overstated pitch.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the child looks at you, praise the child.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CAN WE MAKE THIS ACTIVITY MORE CHALLENGING?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Move away from the child so the child has to focus on you more.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CAN WE MAKE THIS ACTIVITY EASIER?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a rattle or other noisy toy to get the child’s attention and then call his/her name.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5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45DA-0503-4C7C-8CB2-2D10B7C98861}"/>
              </a:ext>
            </a:extLst>
          </p:cNvPr>
          <p:cNvSpPr/>
          <p:nvPr/>
        </p:nvSpPr>
        <p:spPr>
          <a:xfrm>
            <a:off x="0" y="0"/>
            <a:ext cx="12192000" cy="586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</a:rPr>
              <a:t>CONNECTING TWO THINGS TOGETHER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</a:rPr>
              <a:t>MAIN ACTIVITY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</a:rPr>
              <a:t>Use wooden kitchen toys, such as vegetables held together with </a:t>
            </a:r>
            <a:r>
              <a:rPr lang="en-GB" sz="3200" dirty="0" err="1">
                <a:latin typeface="Tw Cen MT" panose="020B0602020104020603" pitchFamily="34" charset="0"/>
              </a:rPr>
              <a:t>velcro</a:t>
            </a:r>
            <a:r>
              <a:rPr lang="en-GB" sz="3200" dirty="0">
                <a:latin typeface="Tw Cen MT" panose="020B0602020104020603" pitchFamily="34" charset="0"/>
              </a:rPr>
              <a:t>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</a:rPr>
              <a:t>Get your child to hold a wooden knife in one hand and a vegetable in the other, to ‘cut’ them.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</a:rPr>
              <a:t>Then ‘cook’ them in a play saucepan. Talk about what you are doing and what you are ‘cooking’!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</a:rPr>
              <a:t>HOW CAN WE MAKE THIS ACTIVITY MORE CHALLENGING?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</a:rPr>
              <a:t>Introduce different textures. For example, a hard ball.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latin typeface="Tw Cen MT" panose="020B0602020104020603" pitchFamily="34" charset="0"/>
              </a:rPr>
              <a:t>HOW CAN WE MAKE THIS ACTIVITY EASIER?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</a:rPr>
              <a:t>Bang the set of objects and get your child to copy.</a:t>
            </a:r>
          </a:p>
        </p:txBody>
      </p:sp>
    </p:spTree>
    <p:extLst>
      <p:ext uri="{BB962C8B-B14F-4D97-AF65-F5344CB8AC3E}">
        <p14:creationId xmlns:p14="http://schemas.microsoft.com/office/powerpoint/2010/main" val="212436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E12FFA-D7D4-45DF-B8CA-4E0129009F76}"/>
              </a:ext>
            </a:extLst>
          </p:cNvPr>
          <p:cNvSpPr/>
          <p:nvPr/>
        </p:nvSpPr>
        <p:spPr>
          <a:xfrm>
            <a:off x="0" y="0"/>
            <a:ext cx="12192000" cy="620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rgbClr val="545454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NDERSTANDING THAT WORDS, SOUNDS AND SIGNALS ARE RELATED WITH EVERYDAY ACTIONS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the child is playing, observe what captures a child’s attention as the child reaches out or points.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Say what they see to the child. For example, if the child points to or reaches for a toy car, then say ‘Car!’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child will begin to understand that words are connected to objects.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 the child a chance to copy what you are saying after they have pointed or reached out for something.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face-to-face with the child so that they can see and hear you easier.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Respond to only what captures your child’s interest.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Show how happy you are.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4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D07F5D-57DE-44D9-A879-3BFEE4CCE596}"/>
              </a:ext>
            </a:extLst>
          </p:cNvPr>
          <p:cNvSpPr/>
          <p:nvPr/>
        </p:nvSpPr>
        <p:spPr>
          <a:xfrm>
            <a:off x="0" y="0"/>
            <a:ext cx="12192000" cy="581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AN OBJECT'S MOVEMENT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gain the child’s attention, use an object that makes a noise or is eye-catching. For example, a toy rattle.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Shake the rattle and move it across the child’s line of sight.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the child follows the movement of the rattle, then provide lots of praise to the child.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 child finds it difficult to track the object, then turn the child towards the rattle when you are shaking it.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your child to follow your gaze to things further away or less obvious.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 to the object as you look at it.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object closer to your child.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a toy that has bright colours.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B7531D-1A2B-420C-A6CF-3FC528206565}"/>
              </a:ext>
            </a:extLst>
          </p:cNvPr>
          <p:cNvSpPr/>
          <p:nvPr/>
        </p:nvSpPr>
        <p:spPr>
          <a:xfrm>
            <a:off x="0" y="104662"/>
            <a:ext cx="12192000" cy="606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NON-VERBAL CUES AND CLUES TO UNDERSTAND LANGUAGE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Say sentences to your child that link to an activity. For example: While holding a milk bottle, you would say ‘It’s milk time now.’  While holding a ball, you would say ‘It’s play time now.’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child will then associate the objects with the language that you have used.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 the amount of support that you are providing.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32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3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gestures or signs when you are saying your sentences</a:t>
            </a:r>
            <a:r>
              <a:rPr lang="en-GB" dirty="0">
                <a:solidFill>
                  <a:srgbClr val="54545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600" dirty="0">
              <a:solidFill>
                <a:srgbClr val="54545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9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F984D3-5811-445E-BF9A-3F223742980A}"/>
              </a:ext>
            </a:extLst>
          </p:cNvPr>
          <p:cNvSpPr/>
          <p:nvPr/>
        </p:nvSpPr>
        <p:spPr>
          <a:xfrm>
            <a:off x="0" y="174544"/>
            <a:ext cx="12192000" cy="5809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GESTURES TO GET AN ADULT TO MAKE THE CORRECT REPLY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Children enjoy being picked up by adults and enjoy the comfort that this brings. Children may request this in different ways.  For example, by crying.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Stretch your arms out and encourage the child to copy the actions.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If the child copies, then provide praise to the child.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If the child does not copy, then support the child’s arms to do this.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Wait for the child to stretch their arms out and then pick the child up.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Use a sibling or another adult to physically support the child raising their arms up to the correct position.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5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EA2F3D-0305-4A2E-85EB-159CB7BA7919}"/>
              </a:ext>
            </a:extLst>
          </p:cNvPr>
          <p:cNvSpPr/>
          <p:nvPr/>
        </p:nvSpPr>
        <p:spPr>
          <a:xfrm>
            <a:off x="0" y="0"/>
            <a:ext cx="12192000" cy="620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COPYING MOVEMENT AND SIGNALS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Show the child how to wave ‘hello’ or ‘goodbye’ by doing it regularly yourself.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down to the child’s level so they can see what you are doing.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gestures as part of the daily routine. For example, bedtime.  Ensure that you say the word alongside the movement that you do.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the number of signals.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the child to think of different movements to indicate their need. For example, when they want to eat.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Wave together with your child, by doing it hand over hand.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Wave to your child without speaking.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that the person waving has left the room so that the child understands the sequence of events.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0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082A46-BC75-4E29-9A3C-D1406322C376}"/>
              </a:ext>
            </a:extLst>
          </p:cNvPr>
          <p:cNvSpPr/>
          <p:nvPr/>
        </p:nvSpPr>
        <p:spPr>
          <a:xfrm>
            <a:off x="0" y="146041"/>
            <a:ext cx="12192000" cy="541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HOW TO GRASP AND POINT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ACTIVITY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child on the floor with a selection of toys in front of the child.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Reassure the child to reach for the toys.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the toys to the child so that he/she knows what they are called.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 child reaches for the toy, hold their hand and make it into a pointed shape.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that you reward the child by passing away the toy that they are pointing to.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MORE CHALLENGING?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Encourage the child to reach for toys that make a noise and then make that noise with the toy after they have reached out for it.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the distance of the toys so that the child has to point further.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WE MAKE THIS ACTIVITY EASIER?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 the child to point to their desired toys.</a:t>
            </a:r>
            <a:endParaRPr lang="en-GB" sz="24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4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19</TotalTime>
  <Words>1125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Symbol</vt:lpstr>
      <vt:lpstr>Times New Roman</vt:lpstr>
      <vt:lpstr>Trebuchet MS</vt:lpstr>
      <vt:lpstr>Tw Cen MT</vt:lpstr>
      <vt:lpstr>Office Theme</vt:lpstr>
      <vt:lpstr>Communication and Language Ideas- Section 1 https://www.eastwardsconsortiumdlp.co.uk/section-9/#1636717852651-c3ab23db-be67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Language Ideas- Section 1 https://www.eastwardsconsortiumdlp.co.uk/section-9/#1636717852651-c3ab23db-be67</dc:title>
  <dc:creator>Michelle Pereira</dc:creator>
  <cp:lastModifiedBy>Michelle Pereira</cp:lastModifiedBy>
  <cp:revision>3</cp:revision>
  <dcterms:created xsi:type="dcterms:W3CDTF">2023-04-23T16:35:50Z</dcterms:created>
  <dcterms:modified xsi:type="dcterms:W3CDTF">2023-04-23T16:55:08Z</dcterms:modified>
</cp:coreProperties>
</file>