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gtCF34WBlHWRPptTgElQP4aeBg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2EAF38-B905-487D-9EE7-9E654DF0A48C}">
  <a:tblStyle styleId="{902EAF38-B905-487D-9EE7-9E654DF0A48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25" name="Google Shape;225;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20: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32" name="Google Shape;232;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21: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41" name="Google Shape;241;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22: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50" name="Google Shape;250;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23: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58" name="Google Shape;258;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2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66" name="Google Shape;266;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25: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74" name="Google Shape;274;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26: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82" name="Google Shape;282;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27: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27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2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3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75" name="Google Shape;75;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39"/>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
        <p:cNvGrpSpPr/>
        <p:nvPr/>
      </p:nvGrpSpPr>
      <p:grpSpPr>
        <a:xfrm>
          <a:off x="0" y="0"/>
          <a:ext cx="0" cy="0"/>
          <a:chOff x="0" y="0"/>
          <a:chExt cx="0" cy="0"/>
        </a:xfrm>
      </p:grpSpPr>
      <p:sp>
        <p:nvSpPr>
          <p:cNvPr id="22" name="Google Shape;22;p3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3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24" name="Google Shape;24;p3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5" name="Google Shape;25;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2"/>
        <p:cNvGrpSpPr/>
        <p:nvPr/>
      </p:nvGrpSpPr>
      <p:grpSpPr>
        <a:xfrm>
          <a:off x="0" y="0"/>
          <a:ext cx="0" cy="0"/>
          <a:chOff x="0" y="0"/>
          <a:chExt cx="0" cy="0"/>
        </a:xfrm>
      </p:grpSpPr>
      <p:sp>
        <p:nvSpPr>
          <p:cNvPr id="33" name="Google Shape;33;p3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4" name="Google Shape;34;p3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 name="Google Shape;35;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8"/>
        <p:cNvGrpSpPr/>
        <p:nvPr/>
      </p:nvGrpSpPr>
      <p:grpSpPr>
        <a:xfrm>
          <a:off x="0" y="0"/>
          <a:ext cx="0" cy="0"/>
          <a:chOff x="0" y="0"/>
          <a:chExt cx="0" cy="0"/>
        </a:xfrm>
      </p:grpSpPr>
      <p:sp>
        <p:nvSpPr>
          <p:cNvPr id="39" name="Google Shape;39;p3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0" name="Google Shape;40;p33"/>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1" name="Google Shape;41;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6" name="Google Shape;46;p34"/>
          <p:cNvSpPr>
            <a:spLocks noGrp="1"/>
          </p:cNvSpPr>
          <p:nvPr>
            <p:ph type="pic" idx="2"/>
          </p:nvPr>
        </p:nvSpPr>
        <p:spPr>
          <a:xfrm>
            <a:off x="1792288" y="612775"/>
            <a:ext cx="5486400" cy="4114800"/>
          </a:xfrm>
          <a:prstGeom prst="rect">
            <a:avLst/>
          </a:prstGeom>
          <a:noFill/>
          <a:ln>
            <a:noFill/>
          </a:ln>
        </p:spPr>
      </p:sp>
      <p:sp>
        <p:nvSpPr>
          <p:cNvPr id="47" name="Google Shape;47;p3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48" name="Google Shape;48;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3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3" name="Google Shape;53;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3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8" name="Google Shape;58;p3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9" name="Google Shape;59;p3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0" name="Google Shape;60;p3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1" name="Google Shape;61;p3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2" name="Google Shape;62;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3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8" name="Google Shape;68;p3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9" name="Google Shape;69;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BEEF4"/>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28"/>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purplemash.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parkside.herts.sch.uk/"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434975" y="-603250"/>
            <a:ext cx="8061325" cy="3314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6000"/>
              <a:buFont typeface="Twentieth Century"/>
              <a:buNone/>
            </a:pPr>
            <a:r>
              <a:rPr lang="en-US" sz="6000" b="1" i="0" u="none">
                <a:solidFill>
                  <a:schemeClr val="dk1"/>
                </a:solidFill>
                <a:latin typeface="Twentieth Century"/>
                <a:ea typeface="Twentieth Century"/>
                <a:cs typeface="Twentieth Century"/>
                <a:sym typeface="Twentieth Century"/>
              </a:rPr>
              <a:t>Year 6 </a:t>
            </a:r>
            <a:br>
              <a:rPr lang="en-US" sz="6000" b="1" i="0" u="none">
                <a:solidFill>
                  <a:schemeClr val="dk1"/>
                </a:solidFill>
                <a:latin typeface="Twentieth Century"/>
                <a:ea typeface="Twentieth Century"/>
                <a:cs typeface="Twentieth Century"/>
                <a:sym typeface="Twentieth Century"/>
              </a:rPr>
            </a:br>
            <a:r>
              <a:rPr lang="en-US" sz="6000" b="1" i="0" u="none">
                <a:solidFill>
                  <a:schemeClr val="dk1"/>
                </a:solidFill>
                <a:latin typeface="Twentieth Century"/>
                <a:ea typeface="Twentieth Century"/>
                <a:cs typeface="Twentieth Century"/>
                <a:sym typeface="Twentieth Century"/>
              </a:rPr>
              <a:t>SATs Meeting</a:t>
            </a:r>
            <a:endParaRPr/>
          </a:p>
        </p:txBody>
      </p:sp>
      <p:pic>
        <p:nvPicPr>
          <p:cNvPr id="89" name="Google Shape;89;p1" descr="http://www.imgion.com/images/01/Smiley-welcomes-you-all.gif"/>
          <p:cNvPicPr preferRelativeResize="0"/>
          <p:nvPr/>
        </p:nvPicPr>
        <p:blipFill rotWithShape="1">
          <a:blip r:embed="rId3">
            <a:alphaModFix/>
          </a:blip>
          <a:srcRect/>
          <a:stretch/>
        </p:blipFill>
        <p:spPr>
          <a:xfrm>
            <a:off x="971550" y="2565400"/>
            <a:ext cx="6988175" cy="3384550"/>
          </a:xfrm>
          <a:prstGeom prst="rect">
            <a:avLst/>
          </a:prstGeom>
          <a:noFill/>
          <a:ln w="57150" cap="flat" cmpd="sng">
            <a:solidFill>
              <a:schemeClr val="dk1"/>
            </a:solidFill>
            <a:prstDash val="solid"/>
            <a:miter lim="800000"/>
            <a:headEnd type="none" w="sm" len="sm"/>
            <a:tailEnd type="none" w="sm" len="sm"/>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0"/>
          <p:cNvSpPr txBox="1">
            <a:spLocks noGrp="1"/>
          </p:cNvSpPr>
          <p:nvPr>
            <p:ph type="body" idx="1"/>
          </p:nvPr>
        </p:nvSpPr>
        <p:spPr>
          <a:xfrm>
            <a:off x="250825" y="188912"/>
            <a:ext cx="8642350" cy="6480175"/>
          </a:xfrm>
          <a:prstGeom prst="rect">
            <a:avLst/>
          </a:prstGeom>
          <a:solidFill>
            <a:schemeClr val="lt1"/>
          </a:solidFill>
          <a:ln w="76200" cap="flat" cmpd="sng">
            <a:solidFill>
              <a:schemeClr val="dk1"/>
            </a:solidFill>
            <a:prstDash val="solid"/>
            <a:miter lim="524288"/>
            <a:headEnd type="none" w="sm" len="sm"/>
            <a:tailEnd type="none" w="sm" len="sm"/>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None/>
            </a:pPr>
            <a:endParaRPr sz="2400" b="0" i="0" u="none">
              <a:solidFill>
                <a:schemeClr val="dk1"/>
              </a:solidFill>
              <a:latin typeface="Comic Sans MS"/>
              <a:ea typeface="Comic Sans MS"/>
              <a:cs typeface="Comic Sans MS"/>
              <a:sym typeface="Comic Sans MS"/>
            </a:endParaRPr>
          </a:p>
          <a:p>
            <a:pPr marL="342900" marR="0" lvl="0" indent="-190500" algn="l" rtl="0">
              <a:spcBef>
                <a:spcPts val="480"/>
              </a:spcBef>
              <a:spcAft>
                <a:spcPts val="0"/>
              </a:spcAft>
              <a:buClr>
                <a:schemeClr val="dk1"/>
              </a:buClr>
              <a:buSzPts val="2400"/>
              <a:buFont typeface="Arial"/>
              <a:buNone/>
            </a:pPr>
            <a:endParaRPr sz="2400" b="0" i="0" u="none">
              <a:solidFill>
                <a:schemeClr val="dk1"/>
              </a:solidFill>
              <a:latin typeface="Comic Sans MS"/>
              <a:ea typeface="Comic Sans MS"/>
              <a:cs typeface="Comic Sans MS"/>
              <a:sym typeface="Comic Sans MS"/>
            </a:endParaRPr>
          </a:p>
        </p:txBody>
      </p:sp>
      <p:grpSp>
        <p:nvGrpSpPr>
          <p:cNvPr id="144" name="Google Shape;144;p10"/>
          <p:cNvGrpSpPr/>
          <p:nvPr/>
        </p:nvGrpSpPr>
        <p:grpSpPr>
          <a:xfrm>
            <a:off x="323850" y="188912"/>
            <a:ext cx="8675687" cy="2900362"/>
            <a:chOff x="-638920" y="-603040"/>
            <a:chExt cx="9623190" cy="3260523"/>
          </a:xfrm>
        </p:grpSpPr>
        <p:sp>
          <p:nvSpPr>
            <p:cNvPr id="145" name="Google Shape;145;p10"/>
            <p:cNvSpPr txBox="1"/>
            <p:nvPr/>
          </p:nvSpPr>
          <p:spPr>
            <a:xfrm>
              <a:off x="-267040" y="-603040"/>
              <a:ext cx="8892480" cy="6228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6" name="Google Shape;146;p10"/>
            <p:cNvSpPr txBox="1"/>
            <p:nvPr/>
          </p:nvSpPr>
          <p:spPr>
            <a:xfrm>
              <a:off x="-638920" y="2138438"/>
              <a:ext cx="9623190" cy="5190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pic>
        <p:nvPicPr>
          <p:cNvPr id="147" name="Google Shape;147;p10"/>
          <p:cNvPicPr preferRelativeResize="0"/>
          <p:nvPr/>
        </p:nvPicPr>
        <p:blipFill rotWithShape="1">
          <a:blip r:embed="rId3">
            <a:alphaModFix/>
          </a:blip>
          <a:srcRect/>
          <a:stretch/>
        </p:blipFill>
        <p:spPr>
          <a:xfrm>
            <a:off x="468312" y="465137"/>
            <a:ext cx="4229100" cy="5916612"/>
          </a:xfrm>
          <a:prstGeom prst="rect">
            <a:avLst/>
          </a:prstGeom>
          <a:noFill/>
          <a:ln>
            <a:noFill/>
          </a:ln>
        </p:spPr>
      </p:pic>
      <p:pic>
        <p:nvPicPr>
          <p:cNvPr id="148" name="Google Shape;148;p10"/>
          <p:cNvPicPr preferRelativeResize="0"/>
          <p:nvPr/>
        </p:nvPicPr>
        <p:blipFill rotWithShape="1">
          <a:blip r:embed="rId4">
            <a:alphaModFix/>
          </a:blip>
          <a:srcRect/>
          <a:stretch/>
        </p:blipFill>
        <p:spPr>
          <a:xfrm>
            <a:off x="4662487" y="466725"/>
            <a:ext cx="4032250" cy="5915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1"/>
          <p:cNvSpPr txBox="1">
            <a:spLocks noGrp="1"/>
          </p:cNvSpPr>
          <p:nvPr>
            <p:ph type="body" idx="1"/>
          </p:nvPr>
        </p:nvSpPr>
        <p:spPr>
          <a:xfrm>
            <a:off x="250825" y="188912"/>
            <a:ext cx="8642350" cy="6480175"/>
          </a:xfrm>
          <a:prstGeom prst="rect">
            <a:avLst/>
          </a:prstGeom>
          <a:solidFill>
            <a:schemeClr val="lt1"/>
          </a:solidFill>
          <a:ln w="76200" cap="flat" cmpd="sng">
            <a:solidFill>
              <a:schemeClr val="dk1"/>
            </a:solidFill>
            <a:prstDash val="solid"/>
            <a:miter lim="524288"/>
            <a:headEnd type="none" w="sm" len="sm"/>
            <a:tailEnd type="none" w="sm" len="sm"/>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None/>
            </a:pPr>
            <a:endParaRPr sz="2400" b="0" i="0" u="none">
              <a:solidFill>
                <a:schemeClr val="dk1"/>
              </a:solidFill>
              <a:latin typeface="Comic Sans MS"/>
              <a:ea typeface="Comic Sans MS"/>
              <a:cs typeface="Comic Sans MS"/>
              <a:sym typeface="Comic Sans MS"/>
            </a:endParaRPr>
          </a:p>
          <a:p>
            <a:pPr marL="342900" marR="0" lvl="0" indent="-190500" algn="l" rtl="0">
              <a:spcBef>
                <a:spcPts val="480"/>
              </a:spcBef>
              <a:spcAft>
                <a:spcPts val="0"/>
              </a:spcAft>
              <a:buClr>
                <a:schemeClr val="dk1"/>
              </a:buClr>
              <a:buSzPts val="2400"/>
              <a:buFont typeface="Arial"/>
              <a:buNone/>
            </a:pPr>
            <a:endParaRPr sz="2400" b="0" i="0" u="none">
              <a:solidFill>
                <a:schemeClr val="dk1"/>
              </a:solidFill>
              <a:latin typeface="Comic Sans MS"/>
              <a:ea typeface="Comic Sans MS"/>
              <a:cs typeface="Comic Sans MS"/>
              <a:sym typeface="Comic Sans MS"/>
            </a:endParaRPr>
          </a:p>
        </p:txBody>
      </p:sp>
      <p:grpSp>
        <p:nvGrpSpPr>
          <p:cNvPr id="154" name="Google Shape;154;p11"/>
          <p:cNvGrpSpPr/>
          <p:nvPr/>
        </p:nvGrpSpPr>
        <p:grpSpPr>
          <a:xfrm>
            <a:off x="323850" y="188912"/>
            <a:ext cx="8675687" cy="2900362"/>
            <a:chOff x="-638920" y="-603040"/>
            <a:chExt cx="9623190" cy="3260523"/>
          </a:xfrm>
        </p:grpSpPr>
        <p:sp>
          <p:nvSpPr>
            <p:cNvPr id="155" name="Google Shape;155;p11"/>
            <p:cNvSpPr txBox="1"/>
            <p:nvPr/>
          </p:nvSpPr>
          <p:spPr>
            <a:xfrm>
              <a:off x="-267040" y="-603040"/>
              <a:ext cx="8892480" cy="6228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6" name="Google Shape;156;p11"/>
            <p:cNvSpPr txBox="1"/>
            <p:nvPr/>
          </p:nvSpPr>
          <p:spPr>
            <a:xfrm>
              <a:off x="-638920" y="2138438"/>
              <a:ext cx="9623190" cy="5190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pic>
        <p:nvPicPr>
          <p:cNvPr id="157" name="Google Shape;157;p11"/>
          <p:cNvPicPr preferRelativeResize="0"/>
          <p:nvPr/>
        </p:nvPicPr>
        <p:blipFill rotWithShape="1">
          <a:blip r:embed="rId3">
            <a:alphaModFix/>
          </a:blip>
          <a:srcRect/>
          <a:stretch/>
        </p:blipFill>
        <p:spPr>
          <a:xfrm>
            <a:off x="1700212" y="369887"/>
            <a:ext cx="5922962" cy="622776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2"/>
          <p:cNvSpPr txBox="1">
            <a:spLocks noGrp="1"/>
          </p:cNvSpPr>
          <p:nvPr>
            <p:ph type="title"/>
          </p:nvPr>
        </p:nvSpPr>
        <p:spPr>
          <a:xfrm>
            <a:off x="250825" y="115887"/>
            <a:ext cx="8569325" cy="742950"/>
          </a:xfrm>
          <a:prstGeom prst="rect">
            <a:avLst/>
          </a:prstGeom>
          <a:solidFill>
            <a:schemeClr val="lt1"/>
          </a:solidFill>
          <a:ln w="76200" cap="flat" cmpd="sng">
            <a:solidFill>
              <a:schemeClr val="dk1"/>
            </a:solidFill>
            <a:prstDash val="solid"/>
            <a:miter lim="524288"/>
            <a:headEnd type="none" w="sm" len="sm"/>
            <a:tailEnd type="none" w="sm" len="sm"/>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3600"/>
              <a:buFont typeface="Twentieth Century"/>
              <a:buNone/>
            </a:pPr>
            <a:r>
              <a:rPr lang="en-US" sz="3600" b="1" i="0" u="none">
                <a:solidFill>
                  <a:schemeClr val="dk1"/>
                </a:solidFill>
                <a:latin typeface="Twentieth Century"/>
                <a:ea typeface="Twentieth Century"/>
                <a:cs typeface="Twentieth Century"/>
                <a:sym typeface="Twentieth Century"/>
              </a:rPr>
              <a:t>The Maths Test</a:t>
            </a:r>
            <a:endParaRPr/>
          </a:p>
        </p:txBody>
      </p:sp>
      <p:sp>
        <p:nvSpPr>
          <p:cNvPr id="163" name="Google Shape;163;p12"/>
          <p:cNvSpPr txBox="1">
            <a:spLocks noGrp="1"/>
          </p:cNvSpPr>
          <p:nvPr>
            <p:ph type="body" idx="1"/>
          </p:nvPr>
        </p:nvSpPr>
        <p:spPr>
          <a:xfrm>
            <a:off x="250825" y="1052512"/>
            <a:ext cx="8642350" cy="5616575"/>
          </a:xfrm>
          <a:prstGeom prst="rect">
            <a:avLst/>
          </a:prstGeom>
          <a:solidFill>
            <a:schemeClr val="lt1"/>
          </a:solidFill>
          <a:ln w="762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Twentieth Century"/>
                <a:ea typeface="Twentieth Century"/>
                <a:cs typeface="Twentieth Century"/>
                <a:sym typeface="Twentieth Century"/>
              </a:rPr>
              <a:t>The mathematics test consists of:</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Twentieth Century"/>
                <a:ea typeface="Twentieth Century"/>
                <a:cs typeface="Twentieth Century"/>
                <a:sym typeface="Twentieth Century"/>
              </a:rPr>
              <a:t>Paper 1 – Arithmetic lasting 30 minutes.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Twentieth Century"/>
                <a:ea typeface="Twentieth Century"/>
                <a:cs typeface="Twentieth Century"/>
                <a:sym typeface="Twentieth Century"/>
              </a:rPr>
              <a:t>Paper 2 – Reasoning lasting 40 minutes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Twentieth Century"/>
                <a:ea typeface="Twentieth Century"/>
                <a:cs typeface="Twentieth Century"/>
                <a:sym typeface="Twentieth Century"/>
              </a:rPr>
              <a:t>Paper 3 – Reasoning lasting 40 minutes</a:t>
            </a:r>
            <a:endParaRPr/>
          </a:p>
          <a:p>
            <a:pPr marL="342900" marR="0" lvl="0" indent="-342900" algn="l" rtl="0">
              <a:lnSpc>
                <a:spcPct val="100000"/>
              </a:lnSpc>
              <a:spcBef>
                <a:spcPts val="480"/>
              </a:spcBef>
              <a:spcAft>
                <a:spcPts val="0"/>
              </a:spcAft>
              <a:buClr>
                <a:schemeClr val="dk1"/>
              </a:buClr>
              <a:buSzPts val="2400"/>
              <a:buFont typeface="Arial"/>
              <a:buNone/>
            </a:pPr>
            <a:endParaRPr sz="2400" b="0" i="0" u="none">
              <a:solidFill>
                <a:schemeClr val="dk1"/>
              </a:solidFill>
              <a:latin typeface="Twentieth Century"/>
              <a:ea typeface="Twentieth Century"/>
              <a:cs typeface="Twentieth Century"/>
              <a:sym typeface="Twentieth Century"/>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Twentieth Century"/>
                <a:ea typeface="Twentieth Century"/>
                <a:cs typeface="Twentieth Century"/>
                <a:sym typeface="Twentieth Century"/>
              </a:rPr>
              <a:t>Pupils marks from all 3 tests will be added together to calculate their overall mathematics score.</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Twentieth Century"/>
              <a:ea typeface="Twentieth Century"/>
              <a:cs typeface="Twentieth Century"/>
              <a:sym typeface="Twentieth Century"/>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Twentieth Century"/>
                <a:ea typeface="Twentieth Century"/>
                <a:cs typeface="Twentieth Century"/>
                <a:sym typeface="Twentieth Century"/>
              </a:rPr>
              <a:t>Pupils are allowed to ask for the questions to be read to them.  They can use the following equipment in the test:</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Twentieth Century"/>
                <a:ea typeface="Twentieth Century"/>
                <a:cs typeface="Twentieth Century"/>
                <a:sym typeface="Twentieth Century"/>
              </a:rPr>
              <a:t>a ruler (showing centimetres and millimetres)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Twentieth Century"/>
                <a:ea typeface="Twentieth Century"/>
                <a:cs typeface="Twentieth Century"/>
                <a:sym typeface="Twentieth Century"/>
              </a:rPr>
              <a:t>a protractor</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Twentieth Century"/>
                <a:ea typeface="Twentieth Century"/>
                <a:cs typeface="Twentieth Century"/>
                <a:sym typeface="Twentieth Century"/>
              </a:rPr>
              <a:t>a mirror</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3"/>
          <p:cNvSpPr txBox="1">
            <a:spLocks noGrp="1"/>
          </p:cNvSpPr>
          <p:nvPr>
            <p:ph type="title"/>
          </p:nvPr>
        </p:nvSpPr>
        <p:spPr>
          <a:xfrm>
            <a:off x="457200" y="273050"/>
            <a:ext cx="3008312" cy="116205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2000" b="1"/>
          </a:p>
        </p:txBody>
      </p:sp>
      <p:sp>
        <p:nvSpPr>
          <p:cNvPr id="169" name="Google Shape;169;p13"/>
          <p:cNvSpPr txBox="1">
            <a:spLocks noGrp="1"/>
          </p:cNvSpPr>
          <p:nvPr>
            <p:ph type="body" idx="1"/>
          </p:nvPr>
        </p:nvSpPr>
        <p:spPr>
          <a:xfrm>
            <a:off x="3575050" y="273050"/>
            <a:ext cx="5111750" cy="5853112"/>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Arial"/>
              <a:buNone/>
            </a:pPr>
            <a:endParaRPr sz="3200">
              <a:solidFill>
                <a:schemeClr val="dk1"/>
              </a:solidFill>
              <a:latin typeface="Calibri"/>
              <a:ea typeface="Calibri"/>
              <a:cs typeface="Calibri"/>
              <a:sym typeface="Calibri"/>
            </a:endParaRPr>
          </a:p>
        </p:txBody>
      </p:sp>
      <p:sp>
        <p:nvSpPr>
          <p:cNvPr id="170" name="Google Shape;170;p13"/>
          <p:cNvSpPr txBox="1">
            <a:spLocks noGrp="1"/>
          </p:cNvSpPr>
          <p:nvPr>
            <p:ph type="body" idx="1"/>
          </p:nvPr>
        </p:nvSpPr>
        <p:spPr>
          <a:xfrm>
            <a:off x="457200" y="1435100"/>
            <a:ext cx="3008312" cy="4691062"/>
          </a:xfrm>
          <a:prstGeom prst="rect">
            <a:avLst/>
          </a:prstGeom>
          <a:noFill/>
          <a:ln>
            <a:noFill/>
          </a:ln>
        </p:spPr>
        <p:txBody>
          <a:bodyPr spcFirstLastPara="1" wrap="square" lIns="91425" tIns="45700" rIns="91425" bIns="45700" anchor="t" anchorCtr="0">
            <a:noAutofit/>
          </a:bodyPr>
          <a:lstStyle/>
          <a:p>
            <a:pPr marL="342900" lvl="0" indent="-139700" algn="l" rtl="0">
              <a:spcBef>
                <a:spcPts val="0"/>
              </a:spcBef>
              <a:spcAft>
                <a:spcPts val="0"/>
              </a:spcAft>
              <a:buClr>
                <a:schemeClr val="dk1"/>
              </a:buClr>
              <a:buSzPts val="3200"/>
              <a:buNone/>
            </a:pPr>
            <a:endParaRPr sz="3200"/>
          </a:p>
        </p:txBody>
      </p:sp>
      <p:pic>
        <p:nvPicPr>
          <p:cNvPr id="171" name="Google Shape;171;p13"/>
          <p:cNvPicPr preferRelativeResize="0"/>
          <p:nvPr/>
        </p:nvPicPr>
        <p:blipFill rotWithShape="1">
          <a:blip r:embed="rId3">
            <a:alphaModFix/>
          </a:blip>
          <a:srcRect/>
          <a:stretch/>
        </p:blipFill>
        <p:spPr>
          <a:xfrm>
            <a:off x="-87312" y="115887"/>
            <a:ext cx="4514850" cy="6481762"/>
          </a:xfrm>
          <a:prstGeom prst="rect">
            <a:avLst/>
          </a:prstGeom>
          <a:noFill/>
          <a:ln>
            <a:noFill/>
          </a:ln>
        </p:spPr>
      </p:pic>
      <p:pic>
        <p:nvPicPr>
          <p:cNvPr id="172" name="Google Shape;172;p13"/>
          <p:cNvPicPr preferRelativeResize="0"/>
          <p:nvPr/>
        </p:nvPicPr>
        <p:blipFill rotWithShape="1">
          <a:blip r:embed="rId4">
            <a:alphaModFix/>
          </a:blip>
          <a:srcRect/>
          <a:stretch/>
        </p:blipFill>
        <p:spPr>
          <a:xfrm>
            <a:off x="4284662" y="90487"/>
            <a:ext cx="4913312" cy="650716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4"/>
          <p:cNvSpPr txBox="1">
            <a:spLocks noGrp="1"/>
          </p:cNvSpPr>
          <p:nvPr>
            <p:ph type="body" idx="1"/>
          </p:nvPr>
        </p:nvSpPr>
        <p:spPr>
          <a:xfrm>
            <a:off x="250825" y="188912"/>
            <a:ext cx="8642350" cy="6480175"/>
          </a:xfrm>
          <a:prstGeom prst="rect">
            <a:avLst/>
          </a:prstGeom>
          <a:solidFill>
            <a:schemeClr val="lt1"/>
          </a:solidFill>
          <a:ln w="76200" cap="flat" cmpd="sng">
            <a:solidFill>
              <a:schemeClr val="dk1"/>
            </a:solidFill>
            <a:prstDash val="solid"/>
            <a:miter lim="524288"/>
            <a:headEnd type="none" w="sm" len="sm"/>
            <a:tailEnd type="none" w="sm" len="sm"/>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None/>
            </a:pPr>
            <a:endParaRPr sz="2400" b="0" i="0" u="none">
              <a:solidFill>
                <a:schemeClr val="dk1"/>
              </a:solidFill>
              <a:latin typeface="Comic Sans MS"/>
              <a:ea typeface="Comic Sans MS"/>
              <a:cs typeface="Comic Sans MS"/>
              <a:sym typeface="Comic Sans MS"/>
            </a:endParaRPr>
          </a:p>
          <a:p>
            <a:pPr marL="342900" marR="0" lvl="0" indent="-190500" algn="l" rtl="0">
              <a:spcBef>
                <a:spcPts val="480"/>
              </a:spcBef>
              <a:spcAft>
                <a:spcPts val="0"/>
              </a:spcAft>
              <a:buClr>
                <a:schemeClr val="dk1"/>
              </a:buClr>
              <a:buSzPts val="2400"/>
              <a:buFont typeface="Arial"/>
              <a:buNone/>
            </a:pPr>
            <a:endParaRPr sz="2400" b="0" i="0" u="none">
              <a:solidFill>
                <a:schemeClr val="dk1"/>
              </a:solidFill>
              <a:latin typeface="Comic Sans MS"/>
              <a:ea typeface="Comic Sans MS"/>
              <a:cs typeface="Comic Sans MS"/>
              <a:sym typeface="Comic Sans MS"/>
            </a:endParaRPr>
          </a:p>
        </p:txBody>
      </p:sp>
      <p:grpSp>
        <p:nvGrpSpPr>
          <p:cNvPr id="178" name="Google Shape;178;p14"/>
          <p:cNvGrpSpPr/>
          <p:nvPr/>
        </p:nvGrpSpPr>
        <p:grpSpPr>
          <a:xfrm>
            <a:off x="323850" y="188912"/>
            <a:ext cx="8675687" cy="2900362"/>
            <a:chOff x="-638920" y="-603040"/>
            <a:chExt cx="9623190" cy="3260523"/>
          </a:xfrm>
        </p:grpSpPr>
        <p:sp>
          <p:nvSpPr>
            <p:cNvPr id="179" name="Google Shape;179;p14"/>
            <p:cNvSpPr txBox="1"/>
            <p:nvPr/>
          </p:nvSpPr>
          <p:spPr>
            <a:xfrm>
              <a:off x="-267040" y="-603040"/>
              <a:ext cx="8892480" cy="6228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0" name="Google Shape;180;p14"/>
            <p:cNvSpPr txBox="1"/>
            <p:nvPr/>
          </p:nvSpPr>
          <p:spPr>
            <a:xfrm>
              <a:off x="-638920" y="2138438"/>
              <a:ext cx="9623190" cy="5190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pic>
        <p:nvPicPr>
          <p:cNvPr id="181" name="Google Shape;181;p14"/>
          <p:cNvPicPr preferRelativeResize="0"/>
          <p:nvPr/>
        </p:nvPicPr>
        <p:blipFill rotWithShape="1">
          <a:blip r:embed="rId3">
            <a:alphaModFix/>
          </a:blip>
          <a:srcRect/>
          <a:stretch/>
        </p:blipFill>
        <p:spPr>
          <a:xfrm>
            <a:off x="1466850" y="633412"/>
            <a:ext cx="6210300" cy="55911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5"/>
          <p:cNvSpPr txBox="1">
            <a:spLocks noGrp="1"/>
          </p:cNvSpPr>
          <p:nvPr>
            <p:ph type="body" idx="1"/>
          </p:nvPr>
        </p:nvSpPr>
        <p:spPr>
          <a:xfrm>
            <a:off x="250825" y="188912"/>
            <a:ext cx="8642350" cy="6480175"/>
          </a:xfrm>
          <a:prstGeom prst="rect">
            <a:avLst/>
          </a:prstGeom>
          <a:solidFill>
            <a:schemeClr val="lt1"/>
          </a:solidFill>
          <a:ln w="76200" cap="flat" cmpd="sng">
            <a:solidFill>
              <a:schemeClr val="dk1"/>
            </a:solidFill>
            <a:prstDash val="solid"/>
            <a:miter lim="524288"/>
            <a:headEnd type="none" w="sm" len="sm"/>
            <a:tailEnd type="none" w="sm" len="sm"/>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None/>
            </a:pPr>
            <a:endParaRPr sz="2400" b="0" i="0" u="none">
              <a:solidFill>
                <a:schemeClr val="dk1"/>
              </a:solidFill>
              <a:latin typeface="Comic Sans MS"/>
              <a:ea typeface="Comic Sans MS"/>
              <a:cs typeface="Comic Sans MS"/>
              <a:sym typeface="Comic Sans MS"/>
            </a:endParaRPr>
          </a:p>
          <a:p>
            <a:pPr marL="342900" marR="0" lvl="0" indent="-190500" algn="l" rtl="0">
              <a:spcBef>
                <a:spcPts val="480"/>
              </a:spcBef>
              <a:spcAft>
                <a:spcPts val="0"/>
              </a:spcAft>
              <a:buClr>
                <a:schemeClr val="dk1"/>
              </a:buClr>
              <a:buSzPts val="2400"/>
              <a:buFont typeface="Arial"/>
              <a:buNone/>
            </a:pPr>
            <a:endParaRPr sz="2400" b="0" i="0" u="none">
              <a:solidFill>
                <a:schemeClr val="dk1"/>
              </a:solidFill>
              <a:latin typeface="Comic Sans MS"/>
              <a:ea typeface="Comic Sans MS"/>
              <a:cs typeface="Comic Sans MS"/>
              <a:sym typeface="Comic Sans MS"/>
            </a:endParaRPr>
          </a:p>
        </p:txBody>
      </p:sp>
      <p:grpSp>
        <p:nvGrpSpPr>
          <p:cNvPr id="187" name="Google Shape;187;p15"/>
          <p:cNvGrpSpPr/>
          <p:nvPr/>
        </p:nvGrpSpPr>
        <p:grpSpPr>
          <a:xfrm>
            <a:off x="323850" y="188912"/>
            <a:ext cx="8675687" cy="2900362"/>
            <a:chOff x="-638920" y="-603040"/>
            <a:chExt cx="9623190" cy="3260523"/>
          </a:xfrm>
        </p:grpSpPr>
        <p:sp>
          <p:nvSpPr>
            <p:cNvPr id="188" name="Google Shape;188;p15"/>
            <p:cNvSpPr txBox="1"/>
            <p:nvPr/>
          </p:nvSpPr>
          <p:spPr>
            <a:xfrm>
              <a:off x="-267040" y="-603040"/>
              <a:ext cx="8892480" cy="6228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9" name="Google Shape;189;p15"/>
            <p:cNvSpPr txBox="1"/>
            <p:nvPr/>
          </p:nvSpPr>
          <p:spPr>
            <a:xfrm>
              <a:off x="-638920" y="2138438"/>
              <a:ext cx="9623190" cy="5190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pic>
        <p:nvPicPr>
          <p:cNvPr id="190" name="Google Shape;190;p15"/>
          <p:cNvPicPr preferRelativeResize="0"/>
          <p:nvPr/>
        </p:nvPicPr>
        <p:blipFill rotWithShape="1">
          <a:blip r:embed="rId3">
            <a:alphaModFix/>
          </a:blip>
          <a:srcRect/>
          <a:stretch/>
        </p:blipFill>
        <p:spPr>
          <a:xfrm>
            <a:off x="1452562" y="785812"/>
            <a:ext cx="6238875" cy="52863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6"/>
          <p:cNvSpPr txBox="1">
            <a:spLocks noGrp="1"/>
          </p:cNvSpPr>
          <p:nvPr>
            <p:ph type="body" idx="1"/>
          </p:nvPr>
        </p:nvSpPr>
        <p:spPr>
          <a:xfrm>
            <a:off x="250825" y="188912"/>
            <a:ext cx="8642350" cy="6480175"/>
          </a:xfrm>
          <a:prstGeom prst="rect">
            <a:avLst/>
          </a:prstGeom>
          <a:solidFill>
            <a:schemeClr val="lt1"/>
          </a:solidFill>
          <a:ln w="76200" cap="flat" cmpd="sng">
            <a:solidFill>
              <a:schemeClr val="dk1"/>
            </a:solidFill>
            <a:prstDash val="solid"/>
            <a:miter lim="524288"/>
            <a:headEnd type="none" w="sm" len="sm"/>
            <a:tailEnd type="none" w="sm" len="sm"/>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None/>
            </a:pPr>
            <a:endParaRPr sz="2400" b="0" i="0" u="none">
              <a:solidFill>
                <a:schemeClr val="dk1"/>
              </a:solidFill>
              <a:latin typeface="Comic Sans MS"/>
              <a:ea typeface="Comic Sans MS"/>
              <a:cs typeface="Comic Sans MS"/>
              <a:sym typeface="Comic Sans MS"/>
            </a:endParaRPr>
          </a:p>
          <a:p>
            <a:pPr marL="342900" marR="0" lvl="0" indent="-190500" algn="l" rtl="0">
              <a:spcBef>
                <a:spcPts val="480"/>
              </a:spcBef>
              <a:spcAft>
                <a:spcPts val="0"/>
              </a:spcAft>
              <a:buClr>
                <a:schemeClr val="dk1"/>
              </a:buClr>
              <a:buSzPts val="2400"/>
              <a:buFont typeface="Arial"/>
              <a:buNone/>
            </a:pPr>
            <a:endParaRPr sz="2400" b="0" i="0" u="none">
              <a:solidFill>
                <a:schemeClr val="dk1"/>
              </a:solidFill>
              <a:latin typeface="Comic Sans MS"/>
              <a:ea typeface="Comic Sans MS"/>
              <a:cs typeface="Comic Sans MS"/>
              <a:sym typeface="Comic Sans MS"/>
            </a:endParaRPr>
          </a:p>
        </p:txBody>
      </p:sp>
      <p:grpSp>
        <p:nvGrpSpPr>
          <p:cNvPr id="196" name="Google Shape;196;p16"/>
          <p:cNvGrpSpPr/>
          <p:nvPr/>
        </p:nvGrpSpPr>
        <p:grpSpPr>
          <a:xfrm>
            <a:off x="323850" y="188912"/>
            <a:ext cx="8675687" cy="2900362"/>
            <a:chOff x="-638920" y="-603040"/>
            <a:chExt cx="9623190" cy="3260523"/>
          </a:xfrm>
        </p:grpSpPr>
        <p:sp>
          <p:nvSpPr>
            <p:cNvPr id="197" name="Google Shape;197;p16"/>
            <p:cNvSpPr txBox="1"/>
            <p:nvPr/>
          </p:nvSpPr>
          <p:spPr>
            <a:xfrm>
              <a:off x="-267040" y="-603040"/>
              <a:ext cx="8892480" cy="6228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98" name="Google Shape;198;p16"/>
            <p:cNvSpPr txBox="1"/>
            <p:nvPr/>
          </p:nvSpPr>
          <p:spPr>
            <a:xfrm>
              <a:off x="-638920" y="2138438"/>
              <a:ext cx="9623190" cy="5190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pic>
        <p:nvPicPr>
          <p:cNvPr id="199" name="Google Shape;199;p16"/>
          <p:cNvPicPr preferRelativeResize="0"/>
          <p:nvPr/>
        </p:nvPicPr>
        <p:blipFill rotWithShape="1">
          <a:blip r:embed="rId3">
            <a:alphaModFix/>
          </a:blip>
          <a:srcRect/>
          <a:stretch/>
        </p:blipFill>
        <p:spPr>
          <a:xfrm>
            <a:off x="1152525" y="466725"/>
            <a:ext cx="6838950" cy="59245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7"/>
          <p:cNvSpPr txBox="1">
            <a:spLocks noGrp="1"/>
          </p:cNvSpPr>
          <p:nvPr>
            <p:ph type="body" idx="1"/>
          </p:nvPr>
        </p:nvSpPr>
        <p:spPr>
          <a:xfrm>
            <a:off x="2843212" y="1176337"/>
            <a:ext cx="6300787" cy="5853112"/>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Arial"/>
              <a:buNone/>
            </a:pPr>
            <a:endParaRPr sz="3200">
              <a:solidFill>
                <a:schemeClr val="dk1"/>
              </a:solidFill>
              <a:latin typeface="Calibri"/>
              <a:ea typeface="Calibri"/>
              <a:cs typeface="Calibri"/>
              <a:sym typeface="Calibri"/>
            </a:endParaRPr>
          </a:p>
        </p:txBody>
      </p:sp>
      <p:sp>
        <p:nvSpPr>
          <p:cNvPr id="205" name="Google Shape;205;p17"/>
          <p:cNvSpPr txBox="1"/>
          <p:nvPr/>
        </p:nvSpPr>
        <p:spPr>
          <a:xfrm>
            <a:off x="323850" y="260350"/>
            <a:ext cx="8497887" cy="742950"/>
          </a:xfrm>
          <a:prstGeom prst="rect">
            <a:avLst/>
          </a:prstGeom>
          <a:solidFill>
            <a:schemeClr val="lt1"/>
          </a:solidFill>
          <a:ln w="76200" cap="flat" cmpd="sng">
            <a:solidFill>
              <a:schemeClr val="dk1"/>
            </a:solidFill>
            <a:prstDash val="solid"/>
            <a:miter lim="800000"/>
            <a:headEnd type="none" w="sm" len="sm"/>
            <a:tailEnd type="none" w="sm" len="sm"/>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1"/>
              </a:buClr>
              <a:buSzPts val="3600"/>
              <a:buFont typeface="Twentieth Century"/>
              <a:buNone/>
            </a:pPr>
            <a:r>
              <a:rPr lang="en-US" sz="3600" b="1" i="0" u="none">
                <a:solidFill>
                  <a:schemeClr val="dk1"/>
                </a:solidFill>
                <a:latin typeface="Twentieth Century"/>
                <a:ea typeface="Twentieth Century"/>
                <a:cs typeface="Twentieth Century"/>
                <a:sym typeface="Twentieth Century"/>
              </a:rPr>
              <a:t>Expectations</a:t>
            </a:r>
            <a:endParaRPr/>
          </a:p>
        </p:txBody>
      </p:sp>
      <p:sp>
        <p:nvSpPr>
          <p:cNvPr id="206" name="Google Shape;206;p17"/>
          <p:cNvSpPr txBox="1"/>
          <p:nvPr/>
        </p:nvSpPr>
        <p:spPr>
          <a:xfrm>
            <a:off x="287337" y="1290637"/>
            <a:ext cx="8569325" cy="5400675"/>
          </a:xfrm>
          <a:prstGeom prst="rect">
            <a:avLst/>
          </a:prstGeom>
          <a:solidFill>
            <a:schemeClr val="lt1"/>
          </a:solidFill>
          <a:ln w="762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190500" algn="l" rtl="0">
              <a:lnSpc>
                <a:spcPct val="100000"/>
              </a:lnSpc>
              <a:spcBef>
                <a:spcPts val="0"/>
              </a:spcBef>
              <a:spcAft>
                <a:spcPts val="0"/>
              </a:spcAft>
              <a:buClr>
                <a:schemeClr val="dk1"/>
              </a:buClr>
              <a:buSzPts val="2400"/>
              <a:buFont typeface="Arial"/>
              <a:buNone/>
            </a:pPr>
            <a:endParaRPr sz="2400" b="0" i="0" u="none">
              <a:solidFill>
                <a:schemeClr val="dk1"/>
              </a:solidFill>
              <a:latin typeface="Twentieth Century"/>
              <a:ea typeface="Twentieth Century"/>
              <a:cs typeface="Twentieth Century"/>
              <a:sym typeface="Twentieth Century"/>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Twentieth Century"/>
                <a:ea typeface="Twentieth Century"/>
                <a:cs typeface="Twentieth Century"/>
                <a:sym typeface="Twentieth Century"/>
              </a:rPr>
              <a:t>It is very important that your child is in school during SATs week</a:t>
            </a:r>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Twentieth Century"/>
              <a:ea typeface="Twentieth Century"/>
              <a:cs typeface="Twentieth Century"/>
              <a:sym typeface="Twentieth Century"/>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Twentieth Century"/>
                <a:ea typeface="Twentieth Century"/>
                <a:cs typeface="Twentieth Century"/>
                <a:sym typeface="Twentieth Century"/>
              </a:rPr>
              <a:t>We provide a breakfast during SATs week.  This ensures that children are in school on time and are calm and ready for the tests.</a:t>
            </a:r>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Twentieth Century"/>
              <a:ea typeface="Twentieth Century"/>
              <a:cs typeface="Twentieth Century"/>
              <a:sym typeface="Twentieth Century"/>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Twentieth Century"/>
                <a:ea typeface="Twentieth Century"/>
                <a:cs typeface="Twentieth Century"/>
                <a:sym typeface="Twentieth Century"/>
              </a:rPr>
              <a:t>Your child will take their exams in their classrooms.  Displays that may help will be covered over.</a:t>
            </a:r>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Twentieth Century"/>
              <a:ea typeface="Twentieth Century"/>
              <a:cs typeface="Twentieth Century"/>
              <a:sym typeface="Twentieth Century"/>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Twentieth Century"/>
                <a:ea typeface="Twentieth Century"/>
                <a:cs typeface="Twentieth Century"/>
                <a:sym typeface="Twentieth Century"/>
              </a:rPr>
              <a:t>Some children may sit their exams in small groups to help them feel supported and secure.</a:t>
            </a:r>
            <a:endParaRPr/>
          </a:p>
          <a:p>
            <a:pPr marL="342900" marR="0" lvl="0" indent="-342900" algn="l" rtl="0">
              <a:lnSpc>
                <a:spcPct val="100000"/>
              </a:lnSpc>
              <a:spcBef>
                <a:spcPts val="480"/>
              </a:spcBef>
              <a:spcAft>
                <a:spcPts val="0"/>
              </a:spcAft>
              <a:buClr>
                <a:schemeClr val="dk1"/>
              </a:buClr>
              <a:buSzPts val="2400"/>
              <a:buFont typeface="Arial"/>
              <a:buNone/>
            </a:pPr>
            <a:endParaRPr sz="2400" b="0" i="0" u="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None/>
            </a:pPr>
            <a:endParaRPr sz="2400" b="0" i="0" u="none">
              <a:solidFill>
                <a:schemeClr val="dk1"/>
              </a:solidFill>
              <a:latin typeface="Comic Sans MS"/>
              <a:ea typeface="Comic Sans MS"/>
              <a:cs typeface="Comic Sans MS"/>
              <a:sym typeface="Comic Sans MS"/>
            </a:endParaRPr>
          </a:p>
        </p:txBody>
      </p:sp>
      <p:pic>
        <p:nvPicPr>
          <p:cNvPr id="207" name="Google Shape;207;p17" descr="http://sleepsmarter.files.wordpress.com/2008/03/student1.gif"/>
          <p:cNvPicPr preferRelativeResize="0"/>
          <p:nvPr/>
        </p:nvPicPr>
        <p:blipFill rotWithShape="1">
          <a:blip r:embed="rId3">
            <a:alphaModFix/>
          </a:blip>
          <a:srcRect/>
          <a:stretch/>
        </p:blipFill>
        <p:spPr>
          <a:xfrm>
            <a:off x="7164387" y="5156200"/>
            <a:ext cx="1511300" cy="151288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8"/>
          <p:cNvSpPr txBox="1">
            <a:spLocks noGrp="1"/>
          </p:cNvSpPr>
          <p:nvPr>
            <p:ph type="body" idx="1"/>
          </p:nvPr>
        </p:nvSpPr>
        <p:spPr>
          <a:xfrm>
            <a:off x="2843212" y="1176337"/>
            <a:ext cx="6300787" cy="5853112"/>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Arial"/>
              <a:buNone/>
            </a:pPr>
            <a:endParaRPr sz="3200">
              <a:solidFill>
                <a:schemeClr val="dk1"/>
              </a:solidFill>
              <a:latin typeface="Calibri"/>
              <a:ea typeface="Calibri"/>
              <a:cs typeface="Calibri"/>
              <a:sym typeface="Calibri"/>
            </a:endParaRPr>
          </a:p>
        </p:txBody>
      </p:sp>
      <p:sp>
        <p:nvSpPr>
          <p:cNvPr id="213" name="Google Shape;213;p18"/>
          <p:cNvSpPr txBox="1"/>
          <p:nvPr/>
        </p:nvSpPr>
        <p:spPr>
          <a:xfrm>
            <a:off x="323850" y="260350"/>
            <a:ext cx="8497887" cy="742950"/>
          </a:xfrm>
          <a:prstGeom prst="rect">
            <a:avLst/>
          </a:prstGeom>
          <a:solidFill>
            <a:schemeClr val="lt1"/>
          </a:solidFill>
          <a:ln w="76200" cap="flat" cmpd="sng">
            <a:solidFill>
              <a:schemeClr val="dk1"/>
            </a:solidFill>
            <a:prstDash val="solid"/>
            <a:miter lim="800000"/>
            <a:headEnd type="none" w="sm" len="sm"/>
            <a:tailEnd type="none" w="sm" len="sm"/>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1"/>
              </a:buClr>
              <a:buSzPts val="3600"/>
              <a:buFont typeface="Twentieth Century"/>
              <a:buNone/>
            </a:pPr>
            <a:r>
              <a:rPr lang="en-US" sz="3600" b="1" i="0" u="none">
                <a:solidFill>
                  <a:schemeClr val="dk1"/>
                </a:solidFill>
                <a:latin typeface="Twentieth Century"/>
                <a:ea typeface="Twentieth Century"/>
                <a:cs typeface="Twentieth Century"/>
                <a:sym typeface="Twentieth Century"/>
              </a:rPr>
              <a:t>SATs Results</a:t>
            </a:r>
            <a:endParaRPr/>
          </a:p>
        </p:txBody>
      </p:sp>
      <p:sp>
        <p:nvSpPr>
          <p:cNvPr id="214" name="Google Shape;214;p18"/>
          <p:cNvSpPr txBox="1"/>
          <p:nvPr/>
        </p:nvSpPr>
        <p:spPr>
          <a:xfrm>
            <a:off x="323850" y="1268412"/>
            <a:ext cx="8569325" cy="5400675"/>
          </a:xfrm>
          <a:prstGeom prst="rect">
            <a:avLst/>
          </a:prstGeom>
          <a:solidFill>
            <a:schemeClr val="lt1"/>
          </a:solidFill>
          <a:ln w="762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11150" algn="l" rtl="0">
              <a:lnSpc>
                <a:spcPct val="100000"/>
              </a:lnSpc>
              <a:spcBef>
                <a:spcPts val="0"/>
              </a:spcBef>
              <a:spcAft>
                <a:spcPts val="0"/>
              </a:spcAft>
              <a:buClr>
                <a:schemeClr val="dk1"/>
              </a:buClr>
              <a:buSzPts val="500"/>
              <a:buFont typeface="Arial"/>
              <a:buNone/>
            </a:pPr>
            <a:endParaRPr sz="500" b="0" i="0" u="none">
              <a:solidFill>
                <a:schemeClr val="dk1"/>
              </a:solidFill>
              <a:latin typeface="Comic Sans MS"/>
              <a:ea typeface="Comic Sans MS"/>
              <a:cs typeface="Comic Sans MS"/>
              <a:sym typeface="Comic Sans MS"/>
            </a:endParaRPr>
          </a:p>
          <a:p>
            <a:pPr marL="342900" marR="0" lvl="0" indent="-311150" algn="l" rtl="0">
              <a:lnSpc>
                <a:spcPct val="100000"/>
              </a:lnSpc>
              <a:spcBef>
                <a:spcPts val="100"/>
              </a:spcBef>
              <a:spcAft>
                <a:spcPts val="0"/>
              </a:spcAft>
              <a:buClr>
                <a:schemeClr val="dk1"/>
              </a:buClr>
              <a:buSzPts val="500"/>
              <a:buFont typeface="Arial"/>
              <a:buNone/>
            </a:pPr>
            <a:endParaRPr sz="500" b="0" i="0" u="none">
              <a:solidFill>
                <a:schemeClr val="dk1"/>
              </a:solidFill>
              <a:latin typeface="Comic Sans MS"/>
              <a:ea typeface="Comic Sans MS"/>
              <a:cs typeface="Comic Sans MS"/>
              <a:sym typeface="Comic Sans MS"/>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Twentieth Century"/>
              <a:ea typeface="Twentieth Century"/>
              <a:cs typeface="Twentieth Century"/>
              <a:sym typeface="Twentieth Century"/>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Twentieth Century"/>
              <a:ea typeface="Twentieth Century"/>
              <a:cs typeface="Twentieth Century"/>
              <a:sym typeface="Twentieth Century"/>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Twentieth Century"/>
                <a:ea typeface="Twentieth Century"/>
                <a:cs typeface="Twentieth Century"/>
                <a:sym typeface="Twentieth Century"/>
              </a:rPr>
              <a:t>The children’s SATs papers are marked externally.  We normally get the results back at the beginning of July.</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Twentieth Century"/>
                <a:ea typeface="Twentieth Century"/>
                <a:cs typeface="Twentieth Century"/>
                <a:sym typeface="Twentieth Century"/>
              </a:rPr>
              <a:t>The results will be shared with the children and then you will get your child’s end of year report with the SATs scores.</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None/>
            </a:pPr>
            <a:endParaRPr sz="2400" b="0" i="0" u="none">
              <a:solidFill>
                <a:schemeClr val="dk1"/>
              </a:solidFill>
              <a:latin typeface="Comic Sans MS"/>
              <a:ea typeface="Comic Sans MS"/>
              <a:cs typeface="Comic Sans MS"/>
              <a:sym typeface="Comic Sans M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9"/>
          <p:cNvSpPr txBox="1">
            <a:spLocks noGrp="1"/>
          </p:cNvSpPr>
          <p:nvPr>
            <p:ph type="title"/>
          </p:nvPr>
        </p:nvSpPr>
        <p:spPr>
          <a:xfrm>
            <a:off x="250825" y="115887"/>
            <a:ext cx="8569325" cy="1225550"/>
          </a:xfrm>
          <a:prstGeom prst="rect">
            <a:avLst/>
          </a:prstGeom>
          <a:solidFill>
            <a:schemeClr val="lt1"/>
          </a:solidFill>
          <a:ln w="76200" cap="flat" cmpd="sng">
            <a:solidFill>
              <a:schemeClr val="dk1"/>
            </a:solidFill>
            <a:prstDash val="solid"/>
            <a:miter lim="524288"/>
            <a:headEnd type="none" w="sm" len="sm"/>
            <a:tailEnd type="none" w="sm" len="sm"/>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3600"/>
              <a:buFont typeface="Twentieth Century"/>
              <a:buNone/>
            </a:pPr>
            <a:r>
              <a:rPr lang="en-US" sz="3600" b="1" i="0" u="none">
                <a:solidFill>
                  <a:schemeClr val="dk1"/>
                </a:solidFill>
                <a:latin typeface="Twentieth Century"/>
                <a:ea typeface="Twentieth Century"/>
                <a:cs typeface="Twentieth Century"/>
                <a:sym typeface="Twentieth Century"/>
              </a:rPr>
              <a:t>What we are doing in school to prepare your child for SATs</a:t>
            </a:r>
            <a:endParaRPr/>
          </a:p>
        </p:txBody>
      </p:sp>
      <p:sp>
        <p:nvSpPr>
          <p:cNvPr id="220" name="Google Shape;220;p19" descr="data:image/jpeg;base64,/9j/4AAQSkZJRgABAQAAAQABAAD/2wCEAAkGBxQREhUUEhQWFhQUGRsYGBgYGBYcIRwgHBsZGxgbHBcaHCggHBslHR0WITIiJSkrLi8uHB8zODMsNygtLisBCgoKDg0OGxAQGzIlICQsLSwyNDQsLCwsLDAsLCwsNSwsLCwsNSwsNCwsLSwtLCwsNCwsLSwsLDQsLCwsNCwsLP/AABEIAMAA8AMBIgACEQEDEQH/xAAcAAEAAgMBAQEAAAAAAAAAAAAABQYDBAcCAQj/xABGEAACAQMCBAMFBQQHBAsAAAABAgMABBESIQUGMUETIlEHFDJhcSNCgZGhFTNSsTRicoKSwdEkQ5PSFhdUZHODssLh4/H/xAAbAQEAAgMBAQAAAAAAAAAAAAAAAwQBAgUGB//EAC8RAAICAQIEAwcFAQEAAAAAAAABAgMRBCEFEjFBEyJRYXGRobHR8TKBweHwMyP/2gAMAwEAAhEDEQA/AO40pSgFKUoBSlKAUpSgFKUoBSlKAUrV4jxGK3TXPIkaersFHrjfqdjXPONe1JmZo7C2aXb9+zBUGcYKjSxfuCNulaznGCzJ4RlRb2RbebebIuHBPESV2lzoWNNWdOnO5IUfEOpGao8ntZkhn03FtiFwfC8MEuXJOlW8+kbdcGq3xufiF+ALm7VUznw0iGOuRlsg5GBvWWG18q+KRI676tOnf1xk1ydRxWMZLw2mu/X8FuvStrzbEZzXzhcXDpFdz+CJWGtIWYBE6OSepONwN9+1SHLHGOB8PkEkS3k8qtkTMhOTjBx023Pas6Wyhy4UB26n1x0rNmq0eMSit45fv/jBI9Im+pc+F+1jh05C+I0bE4xIhX8z0/WrjY8QimXVFIjj1VlP8jXGJog4wwyPSo88DhDB41Ecq7q69Qex+dT18ag/1xa+f2I5aN9mfoClcZ4XzhxGyI8VvfYh90KsbjsMHBB7enSuqcF47BdoGhcE4yUzhl6ZDL1BGcV1KdRXcsweStOuUP1IkqUpUxoKUpQClKUApSlAKUpQClKUApSlAKUpQClKUAqC5w5oi4dCZJPM5/dx5ILkEAgEA46jfFSPGOIpbQSzyfBEhdvoBn864pJdPezm8m+9nwF38kZ+HIOcORucVW1eqjp6+Z9exLVU7JYRju1mvX8a+dmzuIM5iTuML0LDJGqtxECjAAA9AMV6pXk7r7Lpc02dSEIwWEKUpUJuKUpQClKUArxC8kMglt3McgIJx0cA5KOO4OAM9RXulb12yrlzQeGayipLDOncoczpfxZwI5kA8WHVqMZbVpBbAznSd/lU/XAuGE2F976ieIrfvhk6gBp3jUYycBtifSu08vcehvovFgbUvQg9VOAdLDsRnpXr9LqI31qSe/f2M5NtbhLBKUpSrJGKUpQClKUApSlAKUpQClKUApSlAKUrzLIFBZjgAEk/IbmgOR+1y/8Aerq3slGVt38eY5B7ARjHUHzN3qPUYGB2rR4fee9vJesul7rBK5zpCjAAPp3rfrynEtR4tzS6R2Oppq+WHvFKUrnlgUpSgFKUoBSlKAUpSgFacN3Jw+f3y3XUcfbRDrLsQvmwdJXJ6A5rcr5U1F8qZqcfyaTgpxwzsnDOIR3ESywuHRwCCCD1+netqua+ya9ELS2WdgWnjz2ViuVAG2AxaulV7KqxWQU49GciUXF4YpSlbmopSlAKUpQClKUApSlAKUpQCq77Qbkx8PuSMbxuu/zUirFVJ9si54VP/d/9QoCgWFqIo1jXYIMD/wDa2KZpXhW23lncSwKUpWAKUpQClKUApSvEsgUFmIAAySe1Ae6xxzK2dLKcHBwQcH0OOhqS5f5ea+GudSltkgIw3mXGzgg+VPTufQd6/wAFt0jEyIulVuJ1C+gErAD8AAKuWaSVdXiT656EStUpYRJUpSqZKbfIM6vxRGQ5+zkjbHqDkj867FXD+RLYxcbRs4jkhf6aumMnufSu4V6/h6S08cM5N/8A0eRSlKuEIpSlAKUpQClKUApSlAKUpQCormnhXvdrND3dGA6dcHT1+eKlaUBwHgF749vHJsCw3A7HO9SNY+aYDZcUkjbAhusNAANgVVdY9B1Br5cy6FLeleP1mndVzj2fT9zr02c8EzPw2xmupCkAUIuzytvpbY6fDypbYg51Cpj/AKvWC/06fxCNiUj0Z9fDxqx8tf41K2llLBw9FstHisqvmU+UF8M7HHpkmqHbcDtWe1iFw11dyP8AaSidn0Ku7lGByhI0gEb/AJV2qdHVCOML4Z/BVnbJs2761ltJRDcYIf8AdSjbxMAa8pk6CMjbJzmvVT/OMfg8PmEz4SN08Fi3m0grp1MTktnI+e1VWO4cy6WjZFKaxqUg/FgZB6Z61zNbpOV80Ft3J6rM7PqbdeZHCjJOAKxST4ZUVHd2OAqKWI6btj4V3G52rR5g4AXZYrnUWfzgRsQsabYEnYyEhvUbDpVanTSmueW0fX7Ek7MbLdkoDmvfBeCvfzrny2sLK7N18Y7jwtORhRgkk5ztWPhVlJesEgwIgcSSb40g4dUcff8A5V1GCFUUKihVHQAAAfgKvaHSOL8Sa933IrbM+VHqKMKAqgBVAAA6ADoAK5hxSzFtdzRA51kzjt+8bLbf2ia6jVX564Q8saywjMsJBxv5kGdagAbtgnA9cVd1FXi1uJFCXK8lUpWCyu1mRZEOVbcVnrzjTTwy91I3jN0YPBnBK+DNE7EZ+EONY23I052713+uBcfg128q/wBRv0U123gN201vHI+NTjJx9TXo+DzzU4+j+pztYsTTJClKV1yoKUpQClKUApSlAKUpQClKUApSlAQXOXLicQtmiOkSL5oXYE6JADpfAPauQBHRntbpSkyeTJGBKB/vI/VT1+Wa6jzbzzDYnwgPFuWBKxZK5xj4n0kKNxXOeZeYn4q0Nv7otteOxEUwlDkAaWfH2a9QMYz+dU9ZpY3w9GujNqtVGuzkzu+3csHD7z3+x92Z0inTCFXI8ypgZx10uO4zjPfFWuzVQSWEazP8aq5b9SFJ/wAIqsQ+zyPWHe4nZ9IXKlU+pGkauvYsasPDeCxwktl3c/fdix+npUcW+Vc3Us99jfmYhSQuojtnGfxqj2PJtzLK015cr52yYo0PTbA8TK9B5fh+dXulYaTWGjJAT8CaC3MPDfDtyc+YgnHXBC4OTkk9qgOEezjGv3yZZhKxd0VCgZjuzMdW5Jweg6VfqVl79TGDxDEEUKowoGAPSvRFVHintAgRcwATNqK+ZjEuxIY+IUboR0xUnbcVuZIvFjt42yuVUT7E53HieH0+ems8r7jKPHEeCXDhvCvpImJyDoVgu/TBO9Y+U7O/iLrezpMOqMox/Dt8I/rV74JzG88jxyQeG0b+GSsniDXpDMudC9Ay798/KtXmTiUs8nuFiwFw4DSPnHhRklWcDbU3TAyOtbJSbwatpblB4/xlF4pIVB8G40qsoOUZ1Azhvxxt3IqUqJ9t1jFYRcOtrc/uTMx2GScxFWJA67tW3wiYvBEx6sin9K5PFtOoSVi77fAsaWxyTizHx2QrA4UZZwUUerP5VH4kiu6cOtBDGsa9FGBXG+BcLbiF5HGu0Nu6zSPjPmjZWEWkkddt98V22r/CqXXTzPv9Cvqp808LsKUpXUKwpSlAKUpQClKUApSlAKVA8wc32tmCJJA0gGREhBc9ei5+XfFc04tzne3wAA90hIIePIkZwQAVLaV0j4umetYbwV79VVQs2PH1Oiczc8WdgypM5Mj5wkal28uM5C/D1HXrv6VVuNe0mZ0/2GHBI2acYxkddIfOenUetUyzskiBEahc9cd6z1rzHCv45Nv/AMo49+5pwwGMk+eV2+KR2DM2OmpmOTWSfUV8uUkG6nPQ/UVsV8ZcjBrU43jT5/Ez5s5z3OncucXW8t0mXIzlWBGMMpw4x6Bgak65fyxzJHYO8c3lhk1SK2f95geTHcsFON+pq1cL5mk8URXtu1o0oBh1sCHPeMEADWNj3zmq8q3vg+gaXVRvqjNdya4txAW8ZcqzbgBVGSSTsAKr0l9xEef/AGXA8zRjXnSPiwf4vxxUpzVbu0OuFNcsRDomcavVc4OM+uKpHPFxa3NvqDqlxlVUtkMhbYgg+mTmonzZSRbWMPJdOV+MyXkazGLRDIoaM5XJH9YBjg1L3URZCoOCe9ebC0EMaxr8KDArPWz67GqOIcV9p/EeHslq0MKCJFQqYzhtI0sQc7qcbEVcw7cSjhksVe1dNRc6WijbUGGNA/eEEA5wcb771c/2gvi+CNWrTqOAcD5FugPfFbNSu3boRqvfqVDiV3cW0FrZw6ReXGpUZslNSYaRmOc75JH1q68u8DisoViiHzZjuzsfiZm6sxO5JqpcxoV4hwybVhY2mDDBOdapjp6EVb+P8ahs4TLO+leg9WJBwqjux7VNTjlyR2Pc4Z7RuX3a+SS7uI3kPnlRGOiNECADDjILEj64at/g3D5+IDwrNWSMADx5FcJgZxobHm6dR6ipLly44JLcAvZywyEgrJc4wWyAoBWRvN064rsMIAUBcacDGPTtiordJG2xTs3x0Xb+xXqPJ5PiRfK3LsPD7cQQA6QSxLHLMx6sxxual6Uq0aClKUApSlAKUpQClKw3d0kSM8jBVUEkk46UBkkcKCTsAMn8K5xzR7Q2ZzDYaWAysk51eRgfhVMDV06571VeZuaZeLNpQtHYgghd0eQ4IIcAkGPOfKeu1a0aBQFUYAGABWrkcTiHFVU3XVvL19DDFaANrctJIeskh1Me/U9B8hWaRwoJPQAk/hua9Vo3LmRvCU4C4Mn0PQA+px+QNaHnMytlzTefVm3DIGUMOhGR9D0r3XxVwAB0G1faET67ClKUBr3knh6JfDSXwWEmhxkNp6/Q4zvv9DXa7+wt+IQAkBgQTFJjzITsHQkZVgd/wFcKvEBnQNnSyMvyyc/hnGa6d7IOLBrY2bfvLIKrHGAVcv4ZB7nCnNbxPT8FtxF1N+1fya8n7Q4dkOnvtuoJEpYRuoGyqw8wc9CWAHfasPFOI8PnjdHi+IHzeBuD2bOM5B3rplK1dUW8nfVjOb+zjmtb63Cl9VxEB4vXuThs9N8dMnFbvF+bIopDBCPHu8ZWBTpJx1y5BC96sPMvK1txBVW5QnRnSVYqw1DDDUuDgjqO9bHAuA29lGI7eJUUADIAycZxqbqx3O59a18FZybeK8HKuOT8QtpUvLxxZW7FUdYsS7j4dXcggBTjFXfh/MdtNH4kcyuo6sM/P/Q1cKin5asycm1tyf8AwY/+WsyqTMKxoqEPEVv7+1FqRJFbNIbh+ykqPDXfGScN0zjFVn2x8VuJLtYYYxJFAqyMpbHmOrfB7gGut311FZwM5CxxRDoAAAM9hsBX5v4VxGZI3mLRMZXaV9+jOdTDAOrI9K3hHlWER2JWJqXc8W/FluGSEApLI6ImN9ywwQ2MAjY1+l+EwlIIkbdljRTn1CgGuQeyiH9pXZuZEISzGYuoy8mVJx3ACN9Miu1VJKTl1K+n00KE1DoxSlK1LApSlAKUpQClKUB5dwBkkADua4pz1zD+1ZPCj/ocTAljg+KyE7jH3Nxg53x0qf8AapzGzMLG2fSWBM7oSGjGVKAfNsP+VVCGJUAVQFUbAAYrWTONxXiHgrwq35n19h7pSlaHlT6KjuAOWgRn+Nhls+vfbtUhUbcze7tnGUkYLjppPyGN87/kKEta5k4Lq8fLO3z+RJUqPe4nPwRKB6u3X+6MY/OsyLMTuyAfJG/56GHXjq18fsbVKxKj92U/3CP/AH1id5R91W+QOn6dSaGqjno1/veYOPZ8NSvxCSPH+If5VYuSOMCz4j5x5LsLFqzsrKfs8/XUwHzNVbhcj3P2kgCqpYCPr5lONRb1Bz27V44hxq3LJEZdJaRFLg4MYLDMgONio3H0rK6nU0LsqvjGKy03nHbPt9mM+h+laVqcJUCCIK5kAjTDk5LDSMMT3J6/jW3Uh60UpWnxXikVrGZZ3Eca9WboO3+YoDcrR4pxmC2AM8yR6jgamAz9B1NVy65xnZdVpYtOjbqxlEYII2IyhO+351UrSe4aV7niFi7ySkBY2ZHjhC5H2akHBYYJPfArRzSNlFsl/aHxWO793tImWSK4VpJGU6gFQqUzj+I6+4+E1zvmjhAvbvRCqtJJohBA1act53O/RQTn6VvrI9m97dNA6oWBiRiNKIM9CPhBZm2wMVMexmwFxO15qLLEph6DDSEIzufmdR7fjVOSnZen2X5/ouqUK6Md3+F9zqnA+DQ2cKwwLojXOBv3JJ6/WpClKvlAUpSgFKUoBSlKAVX+eeYVsLR5MgSMCkQP3nIOkY/Cp8muG88cYXiHEtKOskFmoaMqQRrkA1HUOo8orDIdRcqapWPsR9ihw0j7yzHxJDvuzbnrvgdAO1bNKVGeFsm7JOUurFKUoaCo/jVuzIGTGqJvEAPQ4B2/WpCvEyalI9QR+Yob1y5ZJm7yby5JxCIyzy6IycBYtm29SVP6GrEfZjZEYc3D/wBqeT+WcVm9mCabPT6SMPywKt1QTm8n0DTaWiEE4xXwKyeQ7LSVWIrqGCUYqfzG9V3mvkWG2tZp4JLgSRISoMzlc/MMa6RUTzXbmSznQbFkx+orWM3nqTzprkvNFP8AYpfLHs2V4Y2vZC5OHEcbFU82GGoYBLbnO+KvsnCojC8IjVI5FZWCKq7MCDsB13qP4Lxy3FpA7zxAGKPJLqN9Iz1PrXs82WXT3qIn5Nn+XWjcmxXXCtYisGx7P70BJbI51WLCME/eQjMZyTk7ZGfVTVsrkfMnGMzrc2Bm8WJGRmjtmmDAnIGCy4I8/wDi+VQ97NeXCAT2V7eH7xcx2w6kjCq0nTbvvVqM9tyNw32Owcf45FaQTTOwPhIzaQRk4GQMZG52qp8D4b7y6390A0rjVCp3ESMMhQpyAxB3IJ7b7VWuG+zwSTQSvbxWywv4jKrvI8hHwgvpTSARnvnI9K6UoxsO1RW2ZWESQhjdn2lKxXTsqMUXUwBKrnGTjYZwcZ9cVXJTNmqTe8xJZcWLEP4TQxpMRjSrPIERjlgARlc98U4/ccS8FpRJDaKi5I3lJJP8TIgXHTvWfkTk3hzwpJhZppFWWUFy3nIViSmrAIbFWKYb5IbJbYLv+3rX/tMH/Fj/ANa0r7nC0iYL4mskZ+yBkA6jcpnB2NZ/eo4JAiRPmRtOVGRtjc77AautSVzIVUkDUR2zj/I1ZISHtOaYpXCJFc5IyCbeZV/4jKF/Wti8ubknEMKj+tIwx8tlbPr29KwWE8s1uW1hiGYgx7awM6QDjbO2+9RnDJZ7208SbxLSTDag2SVAP8JVc5UHftmgPbw8Yyx8SyxvpULL+GSR/Kp/hPEluELLkaWKMrAgqynDAg/PoehGCNjUNyhLpMsQGQrA+JqJ1ZGxwVGMgdN62uNBrdhcxoz9FlRe693Awd12PzAxQE5SsVrcpKivGyujDKspBBHqCOtZaA517T+aJY2FlbNolkUPJIOqRksDpztqOw/GudLaLAVMSAKfK+NtuzH1xuP7xrJYTGZpbh8lp5ZHGc7KWJRd+wGNq3KjbPJcT1srLnFfpW3v/wB2ANKUrByRSlKAUpSgLL7J7vVHdxk+aK4O3orKpX8yH/I1e65h7OJ1gv7iL710iSL/AOX4ob6fEtdPqvYvMfRNDYrNPCS9EKieKSSSt4EOkAj7WQneMH4NKEYcth++2OhzUsaw2tsEzjqxLMfUn/4wK0RaKxw32d2UUYjdWnVeninP6DA/Sp6Pglsvw28I+kUf+lb9Ky5NhJIxwwKnwKq566QB/KslK1eI8Sit1LzSIgAJ8zAZwCdgTudjtWDJtUqoJzLc3uRwu3LaMFpLlXiQg5xoJwWIIOdvSpCHid5EALmzdnwN4NLL892b1/St/Cl6GnPEn6j+M3ssSAwwGdicFQ4TAwd8kHvgfjUHPzyoxpseIOSQMC1kGPqXwK2bo8SuVxbRR24JIZ586gPkqk75oq5egc4+pCcKuLni91LbzxrBBaEePCG1mTxAxjV22xjRnb+KrByJG00Uh8OK0kjnZJFgGclCpZdbE+VuhAHTpisnKnKj2M4fZzOg94cE7yK0jasHGx8TA9MVrc5Xj210rWskYmcBmjldgpUZBIQHzPsAO5NW4xSWEV28ss3FiluTdMSFQefc4wSu+kd9h2rfsbxJlDJupwRkY6gEfoRUfxS5jljeFtQ1rgnSRp1BipJx5fhJyfSvnKkxNuFJYmImPUVYatOwILAahjG4261sYImyuTYzSWscTPHvMrF+mtt1G2AidAOwArd/6QsziLwAdYAB15U6gSATp9A35V95o4GZ2jliWMyoQAZADpG/mAIPmUkH8K1+d+X1uLdvMVkxjxcgEAkZOQOwHagMPNvCZ28N7YMpVG8QQuEbPl0afun73xA4Aqy2EDLHiRy5OSSwGd99OBtt0qK5XsJktBFNJqwAsciHcpgaSWI+KtLkh7ka0vdJmBbSUVwDGCAhJO2r9cUBt2RWxlS3wFt5TptwB8LAFjHgdBjJH9k1Ya1uJWSzxtGxIDDqpwQeoYHsQcEVCcG4yY5hZ3RxNuYWznxY12DE5+MADVsNyKA5TSlKiPngpSlAKUpQClK8TPpVj6An8hmgSyT/AADgUgs572FNd0JMwjByUUKCg2xuTIc4PX5VeeE8SjuYlliYFWHY5we6n5g7H5is/I0Wmwt89WQN/iJb/OoC64DcWFw0tmniWsnx24IXw2Y5eVDvnoPJgdTvWLK+ZbH0LS4rrjDthFjpVc4XzvZ3W1vI0jbHSqNq3OBkHpvXuS84m7sIbBFQdHmnwW69EVfp32zVdVyfYtucUWCo2+49bwkq0imQZ+zU6nO2caFyc1jbli6mdXmvXiXAzFAiqMjrl3Lk53G2KnLLl62ibUkKaz1dlDMfq7Zb9aljR6mjt9Ch3PMV7czRW1tbPbGbWVnnA+FMFmEPXG4G5HxDrvVksvZ/aLIs8y+PcADMrk9Qc5C5wu+Tt61o8V41La8RCvAknjI3u7NKF0rHgyY+zJUsXUEZ30ivre0DGxjg2/71/wDTU8YKPQicm+peaVS051kfUI4IGYDOPevyz9j0zXxOa7oKTLFbRADr47Pj6jQtbGpdaVRbTi83EEJhvEUDP9GiL5wOupnxnJ6Y7CvZ4NfIoBklujnrJMkIHzxCgJ+hNAW264jDFjxJY0z01Oq9OvU/Sq9xWGyu5Y5BNEZImUkxtrYhTkKdDZC6sdq8XPJ/vCIZBGkgyTlXlKk4zpMkpXtvld/lW9wnlWODJ1lmOfN4cKHc5A+zjXYUBs3vFIk15WQkjfEb+bY4AJGPXvUJBzhAhOiBwTjP2tpk4GBkGfIOOxGan4uBRDGfEbByNUsrfoWxQcvWudXu0Oo758NM5PU5x1oCHuucHUnTaO6dmDqdX006tqjG5+ldWH7Lu2BG66HGQdiPMgFXhLSNQAEQAdAFA/TFZqAodlzndsmIuDXQCYADPEn0xqPy7ZrZn4txSdB4Vmts/UmWUP8AIrhU/HOaudKAovC+H8Xk1i7nhKlcaY1MecnzefSx6bdO9euG8nGG5W5ihhjkBIkJmkcyDcA5MQ0nc74Pb0q8UoD/2Q=="/>
          <p:cNvSpPr txBox="1"/>
          <p:nvPr/>
        </p:nvSpPr>
        <p:spPr>
          <a:xfrm>
            <a:off x="50800" y="-1096962"/>
            <a:ext cx="2857500" cy="2286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21" name="Google Shape;221;p19" descr="data:image/jpeg;base64,/9j/4AAQSkZJRgABAQAAAQABAAD/2wCEAAkGBxQREhUUEhQWFhQUGRsYGBgYGBYcIRwgHBsZGxgbHBcaHCggHBslHR0WITIiJSkrLi8uHB8zODMsNygtLisBCgoKDg0OGxAQGzIlICQsLSwyNDQsLCwsLDAsLCwsNSwsLCwsNSwsNCwsLSwtLCwsNCwsLSwsLDQsLCwsNCwsLP/AABEIAMAA8AMBIgACEQEDEQH/xAAcAAEAAgMBAQEAAAAAAAAAAAAABQYDBAcCAQj/xABGEAACAQMCBAMFBQQHBAsAAAABAgMABBESIQUGMUETIlEHFDJhcSNCgZGhFTNSsTRicoKSwdEkQ5PSFhdUZHODssLh4/H/xAAbAQEAAgMBAQAAAAAAAAAAAAAAAwQBAgUGB//EAC8RAAICAQIEAwcFAQEAAAAAAAABAgMRBCEFEjFBEyJRYXGRobHR8TKBweHwMyP/2gAMAwEAAhEDEQA/AO40pSgFKUoBSlKAUpSgFKUoBSlKAUrV4jxGK3TXPIkaersFHrjfqdjXPONe1JmZo7C2aXb9+zBUGcYKjSxfuCNulaznGCzJ4RlRb2RbebebIuHBPESV2lzoWNNWdOnO5IUfEOpGao8ntZkhn03FtiFwfC8MEuXJOlW8+kbdcGq3xufiF+ALm7VUznw0iGOuRlsg5GBvWWG18q+KRI676tOnf1xk1ydRxWMZLw2mu/X8FuvStrzbEZzXzhcXDpFdz+CJWGtIWYBE6OSepONwN9+1SHLHGOB8PkEkS3k8qtkTMhOTjBx023Pas6Wyhy4UB26n1x0rNmq0eMSit45fv/jBI9Im+pc+F+1jh05C+I0bE4xIhX8z0/WrjY8QimXVFIjj1VlP8jXGJog4wwyPSo88DhDB41Ecq7q69Qex+dT18ag/1xa+f2I5aN9mfoClcZ4XzhxGyI8VvfYh90KsbjsMHBB7enSuqcF47BdoGhcE4yUzhl6ZDL1BGcV1KdRXcsweStOuUP1IkqUpUxoKUpQClKUApSlAKUpQClKUApSlAKUpQClKUAqC5w5oi4dCZJPM5/dx5ILkEAgEA46jfFSPGOIpbQSzyfBEhdvoBn864pJdPezm8m+9nwF38kZ+HIOcORucVW1eqjp6+Z9exLVU7JYRju1mvX8a+dmzuIM5iTuML0LDJGqtxECjAAA9AMV6pXk7r7Lpc02dSEIwWEKUpUJuKUpQClKUArxC8kMglt3McgIJx0cA5KOO4OAM9RXulb12yrlzQeGayipLDOncoczpfxZwI5kA8WHVqMZbVpBbAznSd/lU/XAuGE2F976ieIrfvhk6gBp3jUYycBtifSu08vcehvovFgbUvQg9VOAdLDsRnpXr9LqI31qSe/f2M5NtbhLBKUpSrJGKUpQClKUApSlAKUpQClKUApSlAKUrzLIFBZjgAEk/IbmgOR+1y/8Aerq3slGVt38eY5B7ARjHUHzN3qPUYGB2rR4fee9vJesul7rBK5zpCjAAPp3rfrynEtR4tzS6R2Oppq+WHvFKUrnlgUpSgFKUoBSlKAUpSgFacN3Jw+f3y3XUcfbRDrLsQvmwdJXJ6A5rcr5U1F8qZqcfyaTgpxwzsnDOIR3ESywuHRwCCCD1+netqua+ya9ELS2WdgWnjz2ViuVAG2AxaulV7KqxWQU49GciUXF4YpSlbmopSlAKUpQClKUApSlAKUpQCq77Qbkx8PuSMbxuu/zUirFVJ9si54VP/d/9QoCgWFqIo1jXYIMD/wDa2KZpXhW23lncSwKUpWAKUpQClKUApSvEsgUFmIAAySe1Ae6xxzK2dLKcHBwQcH0OOhqS5f5ea+GudSltkgIw3mXGzgg+VPTufQd6/wAFt0jEyIulVuJ1C+gErAD8AAKuWaSVdXiT656EStUpYRJUpSqZKbfIM6vxRGQ5+zkjbHqDkj867FXD+RLYxcbRs4jkhf6aumMnufSu4V6/h6S08cM5N/8A0eRSlKuEIpSlAKUpQClKUApSlAKUpQCormnhXvdrND3dGA6dcHT1+eKlaUBwHgF749vHJsCw3A7HO9SNY+aYDZcUkjbAhusNAANgVVdY9B1Br5cy6FLeleP1mndVzj2fT9zr02c8EzPw2xmupCkAUIuzytvpbY6fDypbYg51Cpj/AKvWC/06fxCNiUj0Z9fDxqx8tf41K2llLBw9FstHisqvmU+UF8M7HHpkmqHbcDtWe1iFw11dyP8AaSidn0Ku7lGByhI0gEb/AJV2qdHVCOML4Z/BVnbJs2761ltJRDcYIf8AdSjbxMAa8pk6CMjbJzmvVT/OMfg8PmEz4SN08Fi3m0grp1MTktnI+e1VWO4cy6WjZFKaxqUg/FgZB6Z61zNbpOV80Ft3J6rM7PqbdeZHCjJOAKxST4ZUVHd2OAqKWI6btj4V3G52rR5g4AXZYrnUWfzgRsQsabYEnYyEhvUbDpVanTSmueW0fX7Ek7MbLdkoDmvfBeCvfzrny2sLK7N18Y7jwtORhRgkk5ztWPhVlJesEgwIgcSSb40g4dUcff8A5V1GCFUUKihVHQAAAfgKvaHSOL8Sa933IrbM+VHqKMKAqgBVAAA6ADoAK5hxSzFtdzRA51kzjt+8bLbf2ia6jVX564Q8saywjMsJBxv5kGdagAbtgnA9cVd1FXi1uJFCXK8lUpWCyu1mRZEOVbcVnrzjTTwy91I3jN0YPBnBK+DNE7EZ+EONY23I052713+uBcfg128q/wBRv0U123gN201vHI+NTjJx9TXo+DzzU4+j+pztYsTTJClKV1yoKUpQClKUApSlAKUpQClKUApSlAQXOXLicQtmiOkSL5oXYE6JADpfAPauQBHRntbpSkyeTJGBKB/vI/VT1+Wa6jzbzzDYnwgPFuWBKxZK5xj4n0kKNxXOeZeYn4q0Nv7otteOxEUwlDkAaWfH2a9QMYz+dU9ZpY3w9GujNqtVGuzkzu+3csHD7z3+x92Z0inTCFXI8ypgZx10uO4zjPfFWuzVQSWEazP8aq5b9SFJ/wAIqsQ+zyPWHe4nZ9IXKlU+pGkauvYsasPDeCxwktl3c/fdix+npUcW+Vc3Us99jfmYhSQuojtnGfxqj2PJtzLK015cr52yYo0PTbA8TK9B5fh+dXulYaTWGjJAT8CaC3MPDfDtyc+YgnHXBC4OTkk9qgOEezjGv3yZZhKxd0VCgZjuzMdW5Jweg6VfqVl79TGDxDEEUKowoGAPSvRFVHintAgRcwATNqK+ZjEuxIY+IUboR0xUnbcVuZIvFjt42yuVUT7E53HieH0+ems8r7jKPHEeCXDhvCvpImJyDoVgu/TBO9Y+U7O/iLrezpMOqMox/Dt8I/rV74JzG88jxyQeG0b+GSsniDXpDMudC9Ay798/KtXmTiUs8nuFiwFw4DSPnHhRklWcDbU3TAyOtbJSbwatpblB4/xlF4pIVB8G40qsoOUZ1Azhvxxt3IqUqJ9t1jFYRcOtrc/uTMx2GScxFWJA67tW3wiYvBEx6sin9K5PFtOoSVi77fAsaWxyTizHx2QrA4UZZwUUerP5VH4kiu6cOtBDGsa9FGBXG+BcLbiF5HGu0Nu6zSPjPmjZWEWkkddt98V22r/CqXXTzPv9Cvqp808LsKUpXUKwpSlAKUpQClKUApSlAKVA8wc32tmCJJA0gGREhBc9ei5+XfFc04tzne3wAA90hIIePIkZwQAVLaV0j4umetYbwV79VVQs2PH1Oiczc8WdgypM5Mj5wkal28uM5C/D1HXrv6VVuNe0mZ0/2GHBI2acYxkddIfOenUetUyzskiBEahc9cd6z1rzHCv45Nv/AMo49+5pwwGMk+eV2+KR2DM2OmpmOTWSfUV8uUkG6nPQ/UVsV8ZcjBrU43jT5/Ez5s5z3OncucXW8t0mXIzlWBGMMpw4x6Bgak65fyxzJHYO8c3lhk1SK2f95geTHcsFON+pq1cL5mk8URXtu1o0oBh1sCHPeMEADWNj3zmq8q3vg+gaXVRvqjNdya4txAW8ZcqzbgBVGSSTsAKr0l9xEef/AGXA8zRjXnSPiwf4vxxUpzVbu0OuFNcsRDomcavVc4OM+uKpHPFxa3NvqDqlxlVUtkMhbYgg+mTmonzZSRbWMPJdOV+MyXkazGLRDIoaM5XJH9YBjg1L3URZCoOCe9ebC0EMaxr8KDArPWz67GqOIcV9p/EeHslq0MKCJFQqYzhtI0sQc7qcbEVcw7cSjhksVe1dNRc6WijbUGGNA/eEEA5wcb771c/2gvi+CNWrTqOAcD5FugPfFbNSu3boRqvfqVDiV3cW0FrZw6ReXGpUZslNSYaRmOc75JH1q68u8DisoViiHzZjuzsfiZm6sxO5JqpcxoV4hwybVhY2mDDBOdapjp6EVb+P8ahs4TLO+leg9WJBwqjux7VNTjlyR2Pc4Z7RuX3a+SS7uI3kPnlRGOiNECADDjILEj64at/g3D5+IDwrNWSMADx5FcJgZxobHm6dR6ipLly44JLcAvZywyEgrJc4wWyAoBWRvN064rsMIAUBcacDGPTtiordJG2xTs3x0Xb+xXqPJ5PiRfK3LsPD7cQQA6QSxLHLMx6sxxual6Uq0aClKUApSlAKUpQClKw3d0kSM8jBVUEkk46UBkkcKCTsAMn8K5xzR7Q2ZzDYaWAysk51eRgfhVMDV06571VeZuaZeLNpQtHYgghd0eQ4IIcAkGPOfKeu1a0aBQFUYAGABWrkcTiHFVU3XVvL19DDFaANrctJIeskh1Me/U9B8hWaRwoJPQAk/hua9Vo3LmRvCU4C4Mn0PQA+px+QNaHnMytlzTefVm3DIGUMOhGR9D0r3XxVwAB0G1faET67ClKUBr3knh6JfDSXwWEmhxkNp6/Q4zvv9DXa7+wt+IQAkBgQTFJjzITsHQkZVgd/wFcKvEBnQNnSyMvyyc/hnGa6d7IOLBrY2bfvLIKrHGAVcv4ZB7nCnNbxPT8FtxF1N+1fya8n7Q4dkOnvtuoJEpYRuoGyqw8wc9CWAHfasPFOI8PnjdHi+IHzeBuD2bOM5B3rplK1dUW8nfVjOb+zjmtb63Cl9VxEB4vXuThs9N8dMnFbvF+bIopDBCPHu8ZWBTpJx1y5BC96sPMvK1txBVW5QnRnSVYqw1DDDUuDgjqO9bHAuA29lGI7eJUUADIAycZxqbqx3O59a18FZybeK8HKuOT8QtpUvLxxZW7FUdYsS7j4dXcggBTjFXfh/MdtNH4kcyuo6sM/P/Q1cKin5asycm1tyf8AwY/+WsyqTMKxoqEPEVv7+1FqRJFbNIbh+ykqPDXfGScN0zjFVn2x8VuJLtYYYxJFAqyMpbHmOrfB7gGut311FZwM5CxxRDoAAAM9hsBX5v4VxGZI3mLRMZXaV9+jOdTDAOrI9K3hHlWER2JWJqXc8W/FluGSEApLI6ImN9ywwQ2MAjY1+l+EwlIIkbdljRTn1CgGuQeyiH9pXZuZEISzGYuoy8mVJx3ACN9Miu1VJKTl1K+n00KE1DoxSlK1LApSlAKUpQClKUB5dwBkkADua4pz1zD+1ZPCj/ocTAljg+KyE7jH3Nxg53x0qf8AapzGzMLG2fSWBM7oSGjGVKAfNsP+VVCGJUAVQFUbAAYrWTONxXiHgrwq35n19h7pSlaHlT6KjuAOWgRn+Nhls+vfbtUhUbcze7tnGUkYLjppPyGN87/kKEta5k4Lq8fLO3z+RJUqPe4nPwRKB6u3X+6MY/OsyLMTuyAfJG/56GHXjq18fsbVKxKj92U/3CP/AH1id5R91W+QOn6dSaGqjno1/veYOPZ8NSvxCSPH+If5VYuSOMCz4j5x5LsLFqzsrKfs8/XUwHzNVbhcj3P2kgCqpYCPr5lONRb1Bz27V44hxq3LJEZdJaRFLg4MYLDMgONio3H0rK6nU0LsqvjGKy03nHbPt9mM+h+laVqcJUCCIK5kAjTDk5LDSMMT3J6/jW3Uh60UpWnxXikVrGZZ3Eca9WboO3+YoDcrR4pxmC2AM8yR6jgamAz9B1NVy65xnZdVpYtOjbqxlEYII2IyhO+351UrSe4aV7niFi7ySkBY2ZHjhC5H2akHBYYJPfArRzSNlFsl/aHxWO793tImWSK4VpJGU6gFQqUzj+I6+4+E1zvmjhAvbvRCqtJJohBA1act53O/RQTn6VvrI9m97dNA6oWBiRiNKIM9CPhBZm2wMVMexmwFxO15qLLEph6DDSEIzufmdR7fjVOSnZen2X5/ouqUK6Md3+F9zqnA+DQ2cKwwLojXOBv3JJ6/WpClKvlAUpSgFKUoBSlKAVX+eeYVsLR5MgSMCkQP3nIOkY/Cp8muG88cYXiHEtKOskFmoaMqQRrkA1HUOo8orDIdRcqapWPsR9ihw0j7yzHxJDvuzbnrvgdAO1bNKVGeFsm7JOUurFKUoaCo/jVuzIGTGqJvEAPQ4B2/WpCvEyalI9QR+Yob1y5ZJm7yby5JxCIyzy6IycBYtm29SVP6GrEfZjZEYc3D/wBqeT+WcVm9mCabPT6SMPywKt1QTm8n0DTaWiEE4xXwKyeQ7LSVWIrqGCUYqfzG9V3mvkWG2tZp4JLgSRISoMzlc/MMa6RUTzXbmSznQbFkx+orWM3nqTzprkvNFP8AYpfLHs2V4Y2vZC5OHEcbFU82GGoYBLbnO+KvsnCojC8IjVI5FZWCKq7MCDsB13qP4Lxy3FpA7zxAGKPJLqN9Iz1PrXs82WXT3qIn5Nn+XWjcmxXXCtYisGx7P70BJbI51WLCME/eQjMZyTk7ZGfVTVsrkfMnGMzrc2Bm8WJGRmjtmmDAnIGCy4I8/wDi+VQ97NeXCAT2V7eH7xcx2w6kjCq0nTbvvVqM9tyNw32Owcf45FaQTTOwPhIzaQRk4GQMZG52qp8D4b7y6390A0rjVCp3ESMMhQpyAxB3IJ7b7VWuG+zwSTQSvbxWywv4jKrvI8hHwgvpTSARnvnI9K6UoxsO1RW2ZWESQhjdn2lKxXTsqMUXUwBKrnGTjYZwcZ9cVXJTNmqTe8xJZcWLEP4TQxpMRjSrPIERjlgARlc98U4/ccS8FpRJDaKi5I3lJJP8TIgXHTvWfkTk3hzwpJhZppFWWUFy3nIViSmrAIbFWKYb5IbJbYLv+3rX/tMH/Fj/ANa0r7nC0iYL4mskZ+yBkA6jcpnB2NZ/eo4JAiRPmRtOVGRtjc77AautSVzIVUkDUR2zj/I1ZISHtOaYpXCJFc5IyCbeZV/4jKF/Wti8ubknEMKj+tIwx8tlbPr29KwWE8s1uW1hiGYgx7awM6QDjbO2+9RnDJZ7208SbxLSTDag2SVAP8JVc5UHftmgPbw8Yyx8SyxvpULL+GSR/Kp/hPEluELLkaWKMrAgqynDAg/PoehGCNjUNyhLpMsQGQrA+JqJ1ZGxwVGMgdN62uNBrdhcxoz9FlRe693Awd12PzAxQE5SsVrcpKivGyujDKspBBHqCOtZaA517T+aJY2FlbNolkUPJIOqRksDpztqOw/GudLaLAVMSAKfK+NtuzH1xuP7xrJYTGZpbh8lp5ZHGc7KWJRd+wGNq3KjbPJcT1srLnFfpW3v/wB2ANKUrByRSlKAUpSgLL7J7vVHdxk+aK4O3orKpX8yH/I1e65h7OJ1gv7iL710iSL/AOX4ob6fEtdPqvYvMfRNDYrNPCS9EKieKSSSt4EOkAj7WQneMH4NKEYcth++2OhzUsaw2tsEzjqxLMfUn/4wK0RaKxw32d2UUYjdWnVeninP6DA/Sp6Pglsvw28I+kUf+lb9Ky5NhJIxwwKnwKq566QB/KslK1eI8Sit1LzSIgAJ8zAZwCdgTudjtWDJtUqoJzLc3uRwu3LaMFpLlXiQg5xoJwWIIOdvSpCHid5EALmzdnwN4NLL892b1/St/Cl6GnPEn6j+M3ssSAwwGdicFQ4TAwd8kHvgfjUHPzyoxpseIOSQMC1kGPqXwK2bo8SuVxbRR24JIZ586gPkqk75oq5egc4+pCcKuLni91LbzxrBBaEePCG1mTxAxjV22xjRnb+KrByJG00Uh8OK0kjnZJFgGclCpZdbE+VuhAHTpisnKnKj2M4fZzOg94cE7yK0jasHGx8TA9MVrc5Xj210rWskYmcBmjldgpUZBIQHzPsAO5NW4xSWEV28ss3FiluTdMSFQefc4wSu+kd9h2rfsbxJlDJupwRkY6gEfoRUfxS5jljeFtQ1rgnSRp1BipJx5fhJyfSvnKkxNuFJYmImPUVYatOwILAahjG4261sYImyuTYzSWscTPHvMrF+mtt1G2AidAOwArd/6QsziLwAdYAB15U6gSATp9A35V95o4GZ2jliWMyoQAZADpG/mAIPmUkH8K1+d+X1uLdvMVkxjxcgEAkZOQOwHagMPNvCZ28N7YMpVG8QQuEbPl0afun73xA4Aqy2EDLHiRy5OSSwGd99OBtt0qK5XsJktBFNJqwAsciHcpgaSWI+KtLkh7ka0vdJmBbSUVwDGCAhJO2r9cUBt2RWxlS3wFt5TptwB8LAFjHgdBjJH9k1Ya1uJWSzxtGxIDDqpwQeoYHsQcEVCcG4yY5hZ3RxNuYWznxY12DE5+MADVsNyKA5TSlKiPngpSlAKUpQClK8TPpVj6An8hmgSyT/AADgUgs572FNd0JMwjByUUKCg2xuTIc4PX5VeeE8SjuYlliYFWHY5we6n5g7H5is/I0Wmwt89WQN/iJb/OoC64DcWFw0tmniWsnx24IXw2Y5eVDvnoPJgdTvWLK+ZbH0LS4rrjDthFjpVc4XzvZ3W1vI0jbHSqNq3OBkHpvXuS84m7sIbBFQdHmnwW69EVfp32zVdVyfYtucUWCo2+49bwkq0imQZ+zU6nO2caFyc1jbli6mdXmvXiXAzFAiqMjrl3Lk53G2KnLLl62ibUkKaz1dlDMfq7Zb9aljR6mjt9Ch3PMV7czRW1tbPbGbWVnnA+FMFmEPXG4G5HxDrvVksvZ/aLIs8y+PcADMrk9Qc5C5wu+Tt61o8V41La8RCvAknjI3u7NKF0rHgyY+zJUsXUEZ30ivre0DGxjg2/71/wDTU8YKPQicm+peaVS051kfUI4IGYDOPevyz9j0zXxOa7oKTLFbRADr47Pj6jQtbGpdaVRbTi83EEJhvEUDP9GiL5wOupnxnJ6Y7CvZ4NfIoBklujnrJMkIHzxCgJ+hNAW264jDFjxJY0z01Oq9OvU/Sq9xWGyu5Y5BNEZImUkxtrYhTkKdDZC6sdq8XPJ/vCIZBGkgyTlXlKk4zpMkpXtvld/lW9wnlWODJ1lmOfN4cKHc5A+zjXYUBs3vFIk15WQkjfEb+bY4AJGPXvUJBzhAhOiBwTjP2tpk4GBkGfIOOxGan4uBRDGfEbByNUsrfoWxQcvWudXu0Oo758NM5PU5x1oCHuucHUnTaO6dmDqdX006tqjG5+ldWH7Lu2BG66HGQdiPMgFXhLSNQAEQAdAFA/TFZqAodlzndsmIuDXQCYADPEn0xqPy7ZrZn4txSdB4Vmts/UmWUP8AIrhU/HOaudKAovC+H8Xk1i7nhKlcaY1MecnzefSx6bdO9euG8nGG5W5ihhjkBIkJmkcyDcA5MQ0nc74Pb0q8UoD/2Q=="/>
          <p:cNvSpPr txBox="1"/>
          <p:nvPr/>
        </p:nvSpPr>
        <p:spPr>
          <a:xfrm>
            <a:off x="50800" y="-1096962"/>
            <a:ext cx="2857500" cy="2286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22" name="Google Shape;222;p19"/>
          <p:cNvSpPr txBox="1"/>
          <p:nvPr/>
        </p:nvSpPr>
        <p:spPr>
          <a:xfrm>
            <a:off x="250825" y="1485900"/>
            <a:ext cx="8570912" cy="5256212"/>
          </a:xfrm>
          <a:prstGeom prst="rect">
            <a:avLst/>
          </a:prstGeom>
          <a:solidFill>
            <a:schemeClr val="lt1"/>
          </a:solidFill>
          <a:ln w="762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Twentieth Century"/>
                <a:ea typeface="Twentieth Century"/>
                <a:cs typeface="Twentieth Century"/>
                <a:sym typeface="Twentieth Century"/>
              </a:rPr>
              <a:t>High quality teaching</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Twentieth Century"/>
                <a:ea typeface="Twentieth Century"/>
                <a:cs typeface="Twentieth Century"/>
                <a:sym typeface="Twentieth Century"/>
              </a:rPr>
              <a:t>Maths groups – smaller classes and targeted support given</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Twentieth Century"/>
                <a:ea typeface="Twentieth Century"/>
                <a:cs typeface="Twentieth Century"/>
                <a:sym typeface="Twentieth Century"/>
              </a:rPr>
              <a:t>Cross curricular links – children are writing in all areas of the curriculum and are using rich texts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Twentieth Century"/>
                <a:ea typeface="Twentieth Century"/>
                <a:cs typeface="Twentieth Century"/>
                <a:sym typeface="Twentieth Century"/>
              </a:rPr>
              <a:t>Children are aware strengths and of their next steps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Twentieth Century"/>
                <a:ea typeface="Twentieth Century"/>
                <a:cs typeface="Twentieth Century"/>
                <a:sym typeface="Twentieth Century"/>
              </a:rPr>
              <a:t>Mock assessment weeks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a:solidFill>
                  <a:schemeClr val="dk1"/>
                </a:solidFill>
                <a:latin typeface="Twentieth Century"/>
                <a:ea typeface="Twentieth Century"/>
                <a:cs typeface="Twentieth Century"/>
                <a:sym typeface="Twentieth Century"/>
              </a:rPr>
              <a:t>Intervention with Mrs Palmar, Mrs Knowles and Mrs Mitchell</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Twentieth Century"/>
                <a:ea typeface="Twentieth Century"/>
                <a:cs typeface="Twentieth Century"/>
                <a:sym typeface="Twentieth Century"/>
              </a:rPr>
              <a:t>Dedicated time in school for GAPs, Comprehension and Maths</a:t>
            </a:r>
            <a:endParaRPr/>
          </a:p>
          <a:p>
            <a:pPr marL="342900" marR="0" lvl="0" indent="-342900" algn="l" rtl="0">
              <a:lnSpc>
                <a:spcPct val="100000"/>
              </a:lnSpc>
              <a:spcBef>
                <a:spcPts val="480"/>
              </a:spcBef>
              <a:spcAft>
                <a:spcPts val="0"/>
              </a:spcAft>
              <a:buClr>
                <a:schemeClr val="dk1"/>
              </a:buClr>
              <a:buSzPts val="2400"/>
              <a:buFont typeface="Twentieth Century"/>
              <a:buNone/>
            </a:pPr>
            <a:r>
              <a:rPr lang="en-US" sz="2400" b="0" i="0" u="none">
                <a:solidFill>
                  <a:schemeClr val="dk1"/>
                </a:solidFill>
                <a:latin typeface="Twentieth Century"/>
                <a:ea typeface="Twentieth Century"/>
                <a:cs typeface="Twentieth Century"/>
                <a:sym typeface="Twentieth Century"/>
              </a:rPr>
              <a:t>    CGP 10 minute test books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Twentieth Century"/>
                <a:ea typeface="Twentieth Century"/>
                <a:cs typeface="Twentieth Century"/>
                <a:sym typeface="Twentieth Century"/>
              </a:rPr>
              <a:t>Same day intervention to address gaps and misconceptions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Twentieth Century"/>
                <a:ea typeface="Twentieth Century"/>
                <a:cs typeface="Twentieth Century"/>
                <a:sym typeface="Twentieth Century"/>
              </a:rPr>
              <a:t>Lots of reassurance and encouragement</a:t>
            </a:r>
            <a:endParaRPr/>
          </a:p>
          <a:p>
            <a:pPr marL="0" marR="0" lvl="0" indent="0" algn="l" rtl="0">
              <a:lnSpc>
                <a:spcPct val="100000"/>
              </a:lnSpc>
              <a:spcBef>
                <a:spcPts val="0"/>
              </a:spcBef>
              <a:spcAft>
                <a:spcPts val="0"/>
              </a:spcAft>
              <a:buNone/>
            </a:pPr>
            <a:endParaRPr sz="2400" b="0" i="0" u="none">
              <a:solidFill>
                <a:schemeClr val="dk1"/>
              </a:solidFill>
              <a:latin typeface="Twentieth Century"/>
              <a:ea typeface="Twentieth Century"/>
              <a:cs typeface="Twentieth Century"/>
              <a:sym typeface="Twentieth Century"/>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p:nvPr/>
        </p:nvSpPr>
        <p:spPr>
          <a:xfrm>
            <a:off x="323850" y="1268412"/>
            <a:ext cx="8424862" cy="5400675"/>
          </a:xfrm>
          <a:prstGeom prst="rect">
            <a:avLst/>
          </a:prstGeom>
          <a:solidFill>
            <a:schemeClr val="lt1"/>
          </a:solid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5" name="Google Shape;95;p2"/>
          <p:cNvSpPr txBox="1">
            <a:spLocks noGrp="1"/>
          </p:cNvSpPr>
          <p:nvPr>
            <p:ph type="body" idx="1"/>
          </p:nvPr>
        </p:nvSpPr>
        <p:spPr>
          <a:xfrm>
            <a:off x="395287" y="960437"/>
            <a:ext cx="8218487" cy="5853112"/>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chemeClr val="dk1"/>
              </a:buClr>
              <a:buSzPts val="2400"/>
              <a:buFont typeface="Arial"/>
              <a:buNone/>
            </a:pPr>
            <a:endParaRPr sz="2400" b="1" i="0" u="none" strike="noStrike" cap="none">
              <a:solidFill>
                <a:schemeClr val="dk1"/>
              </a:solidFill>
              <a:latin typeface="Comic Sans MS"/>
              <a:ea typeface="Comic Sans MS"/>
              <a:cs typeface="Comic Sans MS"/>
              <a:sym typeface="Comic Sans MS"/>
            </a:endParaRPr>
          </a:p>
          <a:p>
            <a:pPr marL="342900" marR="0" lvl="0" indent="-342900" algn="ctr" rtl="0">
              <a:lnSpc>
                <a:spcPct val="100000"/>
              </a:lnSpc>
              <a:spcBef>
                <a:spcPts val="180"/>
              </a:spcBef>
              <a:spcAft>
                <a:spcPts val="0"/>
              </a:spcAft>
              <a:buClr>
                <a:schemeClr val="dk1"/>
              </a:buClr>
              <a:buSzPts val="900"/>
              <a:buFont typeface="Arial"/>
              <a:buNone/>
            </a:pPr>
            <a:endParaRPr sz="900" b="1" i="0" u="none" strike="noStrike" cap="none">
              <a:solidFill>
                <a:schemeClr val="dk1"/>
              </a:solidFill>
              <a:latin typeface="Twentieth Century"/>
              <a:ea typeface="Twentieth Century"/>
              <a:cs typeface="Twentieth Century"/>
              <a:sym typeface="Twentieth Century"/>
            </a:endParaRPr>
          </a:p>
          <a:p>
            <a:pPr marL="342900" marR="0" lvl="0" indent="-342900" algn="l" rtl="0">
              <a:lnSpc>
                <a:spcPct val="100000"/>
              </a:lnSpc>
              <a:spcBef>
                <a:spcPts val="720"/>
              </a:spcBef>
              <a:spcAft>
                <a:spcPts val="0"/>
              </a:spcAft>
              <a:buClr>
                <a:schemeClr val="dk1"/>
              </a:buClr>
              <a:buSzPts val="3600"/>
              <a:buFont typeface="Arial"/>
              <a:buChar char="•"/>
            </a:pPr>
            <a:r>
              <a:rPr lang="en-US" sz="3600" b="0" i="0" u="none" strike="noStrike" cap="none">
                <a:solidFill>
                  <a:schemeClr val="dk1"/>
                </a:solidFill>
                <a:latin typeface="Twentieth Century"/>
                <a:ea typeface="Twentieth Century"/>
                <a:cs typeface="Twentieth Century"/>
                <a:sym typeface="Twentieth Century"/>
              </a:rPr>
              <a:t>To share with you key information about the Year 6 SATs.</a:t>
            </a:r>
            <a:endParaRPr/>
          </a:p>
          <a:p>
            <a:pPr marL="342900" marR="0" lvl="0" indent="-342900" algn="l" rtl="0">
              <a:lnSpc>
                <a:spcPct val="100000"/>
              </a:lnSpc>
              <a:spcBef>
                <a:spcPts val="400"/>
              </a:spcBef>
              <a:spcAft>
                <a:spcPts val="0"/>
              </a:spcAft>
              <a:buClr>
                <a:schemeClr val="dk1"/>
              </a:buClr>
              <a:buSzPts val="2000"/>
              <a:buFont typeface="Arial"/>
              <a:buNone/>
            </a:pPr>
            <a:endParaRPr sz="2000" b="0" i="0" u="none" strike="noStrike" cap="none">
              <a:solidFill>
                <a:schemeClr val="dk1"/>
              </a:solidFill>
              <a:latin typeface="Twentieth Century"/>
              <a:ea typeface="Twentieth Century"/>
              <a:cs typeface="Twentieth Century"/>
              <a:sym typeface="Twentieth Century"/>
            </a:endParaRPr>
          </a:p>
          <a:p>
            <a:pPr marL="342900" marR="0" lvl="0" indent="-342900" algn="l" rtl="0">
              <a:lnSpc>
                <a:spcPct val="100000"/>
              </a:lnSpc>
              <a:spcBef>
                <a:spcPts val="720"/>
              </a:spcBef>
              <a:spcAft>
                <a:spcPts val="0"/>
              </a:spcAft>
              <a:buClr>
                <a:schemeClr val="dk1"/>
              </a:buClr>
              <a:buSzPts val="3600"/>
              <a:buFont typeface="Arial"/>
              <a:buChar char="•"/>
            </a:pPr>
            <a:r>
              <a:rPr lang="en-US" sz="3600" b="0" i="0" u="none" strike="noStrike" cap="none">
                <a:solidFill>
                  <a:schemeClr val="dk1"/>
                </a:solidFill>
                <a:latin typeface="Twentieth Century"/>
                <a:ea typeface="Twentieth Century"/>
                <a:cs typeface="Twentieth Century"/>
                <a:sym typeface="Twentieth Century"/>
              </a:rPr>
              <a:t>To give you the opportunity to ask any questions you may have.</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strike="noStrike" cap="none">
              <a:solidFill>
                <a:schemeClr val="dk1"/>
              </a:solidFill>
              <a:latin typeface="Twentieth Century"/>
              <a:ea typeface="Twentieth Century"/>
              <a:cs typeface="Twentieth Century"/>
              <a:sym typeface="Twentieth Century"/>
            </a:endParaRPr>
          </a:p>
          <a:p>
            <a:pPr marL="342900" marR="0" lvl="0" indent="-342900" algn="l" rtl="0">
              <a:lnSpc>
                <a:spcPct val="100000"/>
              </a:lnSpc>
              <a:spcBef>
                <a:spcPts val="720"/>
              </a:spcBef>
              <a:spcAft>
                <a:spcPts val="0"/>
              </a:spcAft>
              <a:buClr>
                <a:schemeClr val="dk1"/>
              </a:buClr>
              <a:buSzPts val="3600"/>
              <a:buFont typeface="Arial"/>
              <a:buChar char="•"/>
            </a:pPr>
            <a:r>
              <a:rPr lang="en-US" sz="3600" b="0" i="0" u="none" strike="noStrike" cap="none">
                <a:solidFill>
                  <a:schemeClr val="dk1"/>
                </a:solidFill>
                <a:latin typeface="Twentieth Century"/>
                <a:ea typeface="Twentieth Century"/>
                <a:cs typeface="Twentieth Century"/>
                <a:sym typeface="Twentieth Century"/>
              </a:rPr>
              <a:t>To share some websites and ways that you can help your child prepare for the exams.</a:t>
            </a:r>
            <a:endParaRPr/>
          </a:p>
          <a:p>
            <a:pPr marL="342900" marR="0" lvl="0" indent="-114300" algn="l" rtl="0">
              <a:spcBef>
                <a:spcPts val="720"/>
              </a:spcBef>
              <a:spcAft>
                <a:spcPts val="0"/>
              </a:spcAft>
              <a:buClr>
                <a:schemeClr val="dk1"/>
              </a:buClr>
              <a:buSzPts val="3600"/>
              <a:buFont typeface="Arial"/>
              <a:buNone/>
            </a:pPr>
            <a:endParaRPr sz="3600" b="0" i="0" u="none">
              <a:solidFill>
                <a:schemeClr val="dk1"/>
              </a:solidFill>
              <a:latin typeface="Twentieth Century"/>
              <a:ea typeface="Twentieth Century"/>
              <a:cs typeface="Twentieth Century"/>
              <a:sym typeface="Twentieth Century"/>
            </a:endParaRPr>
          </a:p>
        </p:txBody>
      </p:sp>
      <p:sp>
        <p:nvSpPr>
          <p:cNvPr id="96" name="Google Shape;96;p2"/>
          <p:cNvSpPr txBox="1">
            <a:spLocks noGrp="1"/>
          </p:cNvSpPr>
          <p:nvPr>
            <p:ph type="title"/>
          </p:nvPr>
        </p:nvSpPr>
        <p:spPr>
          <a:xfrm>
            <a:off x="323850" y="193675"/>
            <a:ext cx="8351837" cy="858837"/>
          </a:xfrm>
          <a:prstGeom prst="rect">
            <a:avLst/>
          </a:prstGeom>
          <a:solidFill>
            <a:schemeClr val="lt1"/>
          </a:solidFill>
          <a:ln w="76200" cap="flat" cmpd="sng">
            <a:solidFill>
              <a:schemeClr val="dk1"/>
            </a:solidFill>
            <a:prstDash val="solid"/>
            <a:miter lim="524288"/>
            <a:headEnd type="none" w="sm" len="sm"/>
            <a:tailEnd type="none" w="sm" len="sm"/>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4400"/>
              <a:buFont typeface="Twentieth Century"/>
              <a:buNone/>
            </a:pPr>
            <a:r>
              <a:rPr lang="en-US" sz="4400" b="1" i="0" u="none">
                <a:solidFill>
                  <a:schemeClr val="dk1"/>
                </a:solidFill>
                <a:latin typeface="Twentieth Century"/>
                <a:ea typeface="Twentieth Century"/>
                <a:cs typeface="Twentieth Century"/>
                <a:sym typeface="Twentieth Century"/>
              </a:rPr>
              <a:t>Aims of this meeting</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0"/>
          <p:cNvSpPr txBox="1">
            <a:spLocks noGrp="1"/>
          </p:cNvSpPr>
          <p:nvPr>
            <p:ph type="title"/>
          </p:nvPr>
        </p:nvSpPr>
        <p:spPr>
          <a:xfrm>
            <a:off x="179387" y="188912"/>
            <a:ext cx="8785225" cy="887412"/>
          </a:xfrm>
          <a:prstGeom prst="rect">
            <a:avLst/>
          </a:prstGeom>
          <a:solidFill>
            <a:schemeClr val="lt1"/>
          </a:solidFill>
          <a:ln w="76200" cap="flat" cmpd="sng">
            <a:solidFill>
              <a:schemeClr val="dk1"/>
            </a:solidFill>
            <a:prstDash val="solid"/>
            <a:miter lim="524288"/>
            <a:headEnd type="none" w="sm" len="sm"/>
            <a:tailEnd type="none" w="sm" len="sm"/>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4400"/>
              <a:buFont typeface="Twentieth Century"/>
              <a:buNone/>
            </a:pPr>
            <a:r>
              <a:rPr lang="en-US" sz="4400" b="1" i="0" u="none">
                <a:solidFill>
                  <a:schemeClr val="dk1"/>
                </a:solidFill>
                <a:latin typeface="Twentieth Century"/>
                <a:ea typeface="Twentieth Century"/>
                <a:cs typeface="Twentieth Century"/>
                <a:sym typeface="Twentieth Century"/>
              </a:rPr>
              <a:t>How you can help your child</a:t>
            </a:r>
            <a:endParaRPr/>
          </a:p>
        </p:txBody>
      </p:sp>
      <p:sp>
        <p:nvSpPr>
          <p:cNvPr id="229" name="Google Shape;229;p20"/>
          <p:cNvSpPr txBox="1"/>
          <p:nvPr/>
        </p:nvSpPr>
        <p:spPr>
          <a:xfrm>
            <a:off x="285750" y="1268412"/>
            <a:ext cx="8570912" cy="5434012"/>
          </a:xfrm>
          <a:prstGeom prst="rect">
            <a:avLst/>
          </a:prstGeom>
          <a:solidFill>
            <a:schemeClr val="lt1"/>
          </a:solidFill>
          <a:ln w="762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Twentieth Century"/>
                <a:ea typeface="Twentieth Century"/>
                <a:cs typeface="Twentieth Century"/>
                <a:sym typeface="Twentieth Century"/>
              </a:rPr>
              <a:t>Make sure your child attends school</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Twentieth Century"/>
                <a:ea typeface="Twentieth Century"/>
                <a:cs typeface="Twentieth Century"/>
                <a:sym typeface="Twentieth Century"/>
              </a:rPr>
              <a:t>Listen to and encourage your child to read daily (fiction and non fiction texts)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Twentieth Century"/>
                <a:ea typeface="Twentieth Century"/>
                <a:cs typeface="Twentieth Century"/>
                <a:sym typeface="Twentieth Century"/>
              </a:rPr>
              <a:t>Discuss the texts they are reading to ensure they have understood the content</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Twentieth Century"/>
                <a:ea typeface="Twentieth Century"/>
                <a:cs typeface="Twentieth Century"/>
                <a:sym typeface="Twentieth Century"/>
              </a:rPr>
              <a:t>Test the children on their times tables and basic maths skills.  These maths facts will help speed up their mental calculations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Twentieth Century"/>
                <a:ea typeface="Twentieth Century"/>
                <a:cs typeface="Twentieth Century"/>
                <a:sym typeface="Twentieth Century"/>
              </a:rPr>
              <a:t>Help your child learn their weekly spellings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Twentieth Century"/>
                <a:ea typeface="Twentieth Century"/>
                <a:cs typeface="Twentieth Century"/>
                <a:sym typeface="Twentieth Century"/>
              </a:rPr>
              <a:t>Make sure your child has somewhere quiet to do complete their homework</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Twentieth Century"/>
                <a:ea typeface="Twentieth Century"/>
                <a:cs typeface="Twentieth Century"/>
                <a:sym typeface="Twentieth Century"/>
              </a:rPr>
              <a:t>Encourage your child to keep a diary to encourage independent writing and stamina</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Twentieth Century"/>
                <a:ea typeface="Twentieth Century"/>
                <a:cs typeface="Twentieth Century"/>
                <a:sym typeface="Twentieth Century"/>
              </a:rPr>
              <a:t>Give lots of reassurance and encouragement</a:t>
            </a:r>
            <a:endParaRPr/>
          </a:p>
          <a:p>
            <a:pPr marL="0" marR="0" lvl="0" indent="0" algn="l" rtl="0">
              <a:lnSpc>
                <a:spcPct val="100000"/>
              </a:lnSpc>
              <a:spcBef>
                <a:spcPts val="0"/>
              </a:spcBef>
              <a:spcAft>
                <a:spcPts val="0"/>
              </a:spcAft>
              <a:buNone/>
            </a:pPr>
            <a:endParaRPr sz="2400" b="0" i="0" u="none">
              <a:solidFill>
                <a:schemeClr val="dk1"/>
              </a:solidFill>
              <a:latin typeface="Twentieth Century"/>
              <a:ea typeface="Twentieth Century"/>
              <a:cs typeface="Twentieth Century"/>
              <a:sym typeface="Twentieth Century"/>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1"/>
          <p:cNvSpPr txBox="1">
            <a:spLocks noGrp="1"/>
          </p:cNvSpPr>
          <p:nvPr>
            <p:ph type="title"/>
          </p:nvPr>
        </p:nvSpPr>
        <p:spPr>
          <a:xfrm>
            <a:off x="250825" y="238125"/>
            <a:ext cx="8640762" cy="887412"/>
          </a:xfrm>
          <a:prstGeom prst="rect">
            <a:avLst/>
          </a:prstGeom>
          <a:solidFill>
            <a:schemeClr val="lt1"/>
          </a:solidFill>
          <a:ln w="76200" cap="flat" cmpd="sng">
            <a:solidFill>
              <a:schemeClr val="dk1"/>
            </a:solidFill>
            <a:prstDash val="solid"/>
            <a:miter lim="524288"/>
            <a:headEnd type="none" w="sm" len="sm"/>
            <a:tailEnd type="none" w="sm" len="sm"/>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4400"/>
              <a:buFont typeface="Twentieth Century"/>
              <a:buNone/>
            </a:pPr>
            <a:r>
              <a:rPr lang="en-US" sz="4400" b="1" i="0" u="none">
                <a:solidFill>
                  <a:schemeClr val="dk1"/>
                </a:solidFill>
                <a:latin typeface="Twentieth Century"/>
                <a:ea typeface="Twentieth Century"/>
                <a:cs typeface="Twentieth Century"/>
                <a:sym typeface="Twentieth Century"/>
              </a:rPr>
              <a:t>Useful Websites</a:t>
            </a:r>
            <a:endParaRPr/>
          </a:p>
        </p:txBody>
      </p:sp>
      <p:sp>
        <p:nvSpPr>
          <p:cNvPr id="236" name="Google Shape;236;p21"/>
          <p:cNvSpPr txBox="1"/>
          <p:nvPr/>
        </p:nvSpPr>
        <p:spPr>
          <a:xfrm>
            <a:off x="258762" y="1268412"/>
            <a:ext cx="8570912" cy="5327650"/>
          </a:xfrm>
          <a:prstGeom prst="rect">
            <a:avLst/>
          </a:prstGeom>
          <a:solidFill>
            <a:schemeClr val="lt1"/>
          </a:solidFill>
          <a:ln w="762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92100" algn="l" rtl="0">
              <a:lnSpc>
                <a:spcPct val="100000"/>
              </a:lnSpc>
              <a:spcBef>
                <a:spcPts val="0"/>
              </a:spcBef>
              <a:spcAft>
                <a:spcPts val="0"/>
              </a:spcAft>
              <a:buClr>
                <a:schemeClr val="dk1"/>
              </a:buClr>
              <a:buSzPts val="800"/>
              <a:buFont typeface="Arial"/>
              <a:buNone/>
            </a:pPr>
            <a:endParaRPr sz="800" b="0" i="0" u="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None/>
            </a:pPr>
            <a:endParaRPr sz="800" b="0" i="0" u="none">
              <a:solidFill>
                <a:schemeClr val="dk1"/>
              </a:solidFill>
              <a:latin typeface="Comic Sans MS"/>
              <a:ea typeface="Comic Sans MS"/>
              <a:cs typeface="Comic Sans MS"/>
              <a:sym typeface="Comic Sans MS"/>
            </a:endParaRPr>
          </a:p>
        </p:txBody>
      </p:sp>
      <p:pic>
        <p:nvPicPr>
          <p:cNvPr id="237" name="Google Shape;237;p21"/>
          <p:cNvPicPr preferRelativeResize="0"/>
          <p:nvPr/>
        </p:nvPicPr>
        <p:blipFill rotWithShape="1">
          <a:blip r:embed="rId3">
            <a:alphaModFix/>
          </a:blip>
          <a:srcRect/>
          <a:stretch/>
        </p:blipFill>
        <p:spPr>
          <a:xfrm>
            <a:off x="2484437" y="1776412"/>
            <a:ext cx="3743325" cy="2733675"/>
          </a:xfrm>
          <a:prstGeom prst="rect">
            <a:avLst/>
          </a:prstGeom>
          <a:noFill/>
          <a:ln>
            <a:noFill/>
          </a:ln>
        </p:spPr>
      </p:pic>
      <p:sp>
        <p:nvSpPr>
          <p:cNvPr id="238" name="Google Shape;238;p21"/>
          <p:cNvSpPr txBox="1"/>
          <p:nvPr/>
        </p:nvSpPr>
        <p:spPr>
          <a:xfrm>
            <a:off x="3101975" y="4832350"/>
            <a:ext cx="2506662"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sng">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www.purplemash.com</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2"/>
          <p:cNvSpPr txBox="1">
            <a:spLocks noGrp="1"/>
          </p:cNvSpPr>
          <p:nvPr>
            <p:ph type="title"/>
          </p:nvPr>
        </p:nvSpPr>
        <p:spPr>
          <a:xfrm>
            <a:off x="179387" y="238125"/>
            <a:ext cx="8640762" cy="887412"/>
          </a:xfrm>
          <a:prstGeom prst="rect">
            <a:avLst/>
          </a:prstGeom>
          <a:solidFill>
            <a:schemeClr val="lt1"/>
          </a:solidFill>
          <a:ln w="76200" cap="flat" cmpd="sng">
            <a:solidFill>
              <a:schemeClr val="dk1"/>
            </a:solidFill>
            <a:prstDash val="solid"/>
            <a:miter lim="524288"/>
            <a:headEnd type="none" w="sm" len="sm"/>
            <a:tailEnd type="none" w="sm" len="sm"/>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4400"/>
              <a:buFont typeface="Twentieth Century"/>
              <a:buNone/>
            </a:pPr>
            <a:r>
              <a:rPr lang="en-US" sz="4400" b="1" i="0" u="none">
                <a:solidFill>
                  <a:schemeClr val="dk1"/>
                </a:solidFill>
                <a:latin typeface="Twentieth Century"/>
                <a:ea typeface="Twentieth Century"/>
                <a:cs typeface="Twentieth Century"/>
                <a:sym typeface="Twentieth Century"/>
              </a:rPr>
              <a:t>Useful Websites</a:t>
            </a:r>
            <a:endParaRPr/>
          </a:p>
        </p:txBody>
      </p:sp>
      <p:sp>
        <p:nvSpPr>
          <p:cNvPr id="245" name="Google Shape;245;p22"/>
          <p:cNvSpPr txBox="1"/>
          <p:nvPr/>
        </p:nvSpPr>
        <p:spPr>
          <a:xfrm>
            <a:off x="250825" y="1341437"/>
            <a:ext cx="8570912" cy="5327650"/>
          </a:xfrm>
          <a:prstGeom prst="rect">
            <a:avLst/>
          </a:prstGeom>
          <a:solidFill>
            <a:schemeClr val="lt1"/>
          </a:solidFill>
          <a:ln w="762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92100" algn="l" rtl="0">
              <a:lnSpc>
                <a:spcPct val="100000"/>
              </a:lnSpc>
              <a:spcBef>
                <a:spcPts val="0"/>
              </a:spcBef>
              <a:spcAft>
                <a:spcPts val="0"/>
              </a:spcAft>
              <a:buClr>
                <a:schemeClr val="dk1"/>
              </a:buClr>
              <a:buSzPts val="800"/>
              <a:buFont typeface="Arial"/>
              <a:buNone/>
            </a:pPr>
            <a:endParaRPr sz="800" b="0" i="0" u="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None/>
            </a:pPr>
            <a:endParaRPr sz="800" b="0" i="0" u="none">
              <a:solidFill>
                <a:schemeClr val="dk1"/>
              </a:solidFill>
              <a:latin typeface="Comic Sans MS"/>
              <a:ea typeface="Comic Sans MS"/>
              <a:cs typeface="Comic Sans MS"/>
              <a:sym typeface="Comic Sans MS"/>
            </a:endParaRPr>
          </a:p>
        </p:txBody>
      </p:sp>
      <p:sp>
        <p:nvSpPr>
          <p:cNvPr id="246" name="Google Shape;246;p22"/>
          <p:cNvSpPr txBox="1"/>
          <p:nvPr/>
        </p:nvSpPr>
        <p:spPr>
          <a:xfrm>
            <a:off x="1709737" y="1558925"/>
            <a:ext cx="5815012" cy="862012"/>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7030A0"/>
              </a:buClr>
              <a:buSzPts val="2800"/>
              <a:buFont typeface="Comic Sans MS"/>
              <a:buNone/>
            </a:pPr>
            <a:r>
              <a:rPr lang="en-US" sz="2800" b="0" i="0" u="sng">
                <a:solidFill>
                  <a:srgbClr val="7030A0"/>
                </a:solidFill>
                <a:latin typeface="Comic Sans MS"/>
                <a:ea typeface="Comic Sans MS"/>
                <a:cs typeface="Comic Sans MS"/>
                <a:sym typeface="Comic Sans MS"/>
              </a:rPr>
              <a:t>www.bbc.co.uk/bitesize/ks2/ </a:t>
            </a:r>
            <a:endParaRPr sz="2800" b="0" i="0" u="none">
              <a:solidFill>
                <a:srgbClr val="7030A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7030A0"/>
              </a:buClr>
              <a:buSzPts val="2800"/>
              <a:buFont typeface="Comic Sans MS"/>
              <a:buNone/>
            </a:pPr>
            <a:r>
              <a:rPr lang="en-US" sz="2800" b="0" i="0" u="sng">
                <a:solidFill>
                  <a:srgbClr val="7030A0"/>
                </a:solidFill>
                <a:latin typeface="Comic Sans MS"/>
                <a:ea typeface="Comic Sans MS"/>
                <a:cs typeface="Comic Sans MS"/>
                <a:sym typeface="Comic Sans MS"/>
              </a:rPr>
              <a:t> </a:t>
            </a:r>
            <a:endParaRPr/>
          </a:p>
        </p:txBody>
      </p:sp>
      <p:pic>
        <p:nvPicPr>
          <p:cNvPr id="247" name="Google Shape;247;p22"/>
          <p:cNvPicPr preferRelativeResize="0"/>
          <p:nvPr/>
        </p:nvPicPr>
        <p:blipFill rotWithShape="1">
          <a:blip r:embed="rId3">
            <a:alphaModFix/>
          </a:blip>
          <a:srcRect l="1849" t="17318" r="4385" b="7184"/>
          <a:stretch/>
        </p:blipFill>
        <p:spPr>
          <a:xfrm>
            <a:off x="1403350" y="2349500"/>
            <a:ext cx="6264275" cy="378301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3"/>
          <p:cNvSpPr txBox="1">
            <a:spLocks noGrp="1"/>
          </p:cNvSpPr>
          <p:nvPr>
            <p:ph type="title"/>
          </p:nvPr>
        </p:nvSpPr>
        <p:spPr>
          <a:xfrm>
            <a:off x="179387" y="238125"/>
            <a:ext cx="8640762" cy="887412"/>
          </a:xfrm>
          <a:prstGeom prst="rect">
            <a:avLst/>
          </a:prstGeom>
          <a:solidFill>
            <a:schemeClr val="lt1"/>
          </a:solidFill>
          <a:ln w="76200" cap="flat" cmpd="sng">
            <a:solidFill>
              <a:schemeClr val="dk1"/>
            </a:solidFill>
            <a:prstDash val="solid"/>
            <a:miter lim="524288"/>
            <a:headEnd type="none" w="sm" len="sm"/>
            <a:tailEnd type="none" w="sm" len="sm"/>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4400"/>
              <a:buFont typeface="Twentieth Century"/>
              <a:buNone/>
            </a:pPr>
            <a:r>
              <a:rPr lang="en-US" sz="4400" b="1" i="0" u="none">
                <a:solidFill>
                  <a:schemeClr val="dk1"/>
                </a:solidFill>
                <a:latin typeface="Twentieth Century"/>
                <a:ea typeface="Twentieth Century"/>
                <a:cs typeface="Twentieth Century"/>
                <a:sym typeface="Twentieth Century"/>
              </a:rPr>
              <a:t>Useful Websites</a:t>
            </a:r>
            <a:endParaRPr/>
          </a:p>
        </p:txBody>
      </p:sp>
      <p:sp>
        <p:nvSpPr>
          <p:cNvPr id="254" name="Google Shape;254;p23"/>
          <p:cNvSpPr txBox="1"/>
          <p:nvPr/>
        </p:nvSpPr>
        <p:spPr>
          <a:xfrm>
            <a:off x="250825" y="1341437"/>
            <a:ext cx="8570912" cy="5327650"/>
          </a:xfrm>
          <a:prstGeom prst="rect">
            <a:avLst/>
          </a:prstGeom>
          <a:solidFill>
            <a:schemeClr val="lt1"/>
          </a:solidFill>
          <a:ln w="762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Arial"/>
              <a:buNone/>
            </a:pPr>
            <a:r>
              <a:rPr lang="en-US" sz="2400" b="0" i="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https://parkside.herts.sch.uk</a:t>
            </a:r>
            <a:r>
              <a:rPr lang="en-US" sz="800" b="0" i="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a:t>
            </a:r>
            <a:endParaRPr/>
          </a:p>
        </p:txBody>
      </p:sp>
      <p:pic>
        <p:nvPicPr>
          <p:cNvPr id="255" name="Google Shape;255;p23"/>
          <p:cNvPicPr preferRelativeResize="0"/>
          <p:nvPr/>
        </p:nvPicPr>
        <p:blipFill rotWithShape="1">
          <a:blip r:embed="rId4">
            <a:alphaModFix/>
          </a:blip>
          <a:srcRect/>
          <a:stretch/>
        </p:blipFill>
        <p:spPr>
          <a:xfrm>
            <a:off x="446087" y="1844675"/>
            <a:ext cx="8107362" cy="47275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4"/>
          <p:cNvSpPr txBox="1"/>
          <p:nvPr/>
        </p:nvSpPr>
        <p:spPr>
          <a:xfrm>
            <a:off x="250825" y="333375"/>
            <a:ext cx="8570912" cy="6335712"/>
          </a:xfrm>
          <a:prstGeom prst="rect">
            <a:avLst/>
          </a:prstGeom>
          <a:solidFill>
            <a:schemeClr val="lt1"/>
          </a:solidFill>
          <a:ln w="762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92100" algn="l" rtl="0">
              <a:lnSpc>
                <a:spcPct val="100000"/>
              </a:lnSpc>
              <a:spcBef>
                <a:spcPts val="0"/>
              </a:spcBef>
              <a:spcAft>
                <a:spcPts val="0"/>
              </a:spcAft>
              <a:buClr>
                <a:schemeClr val="dk1"/>
              </a:buClr>
              <a:buSzPts val="800"/>
              <a:buFont typeface="Arial"/>
              <a:buNone/>
            </a:pPr>
            <a:endParaRPr sz="800" b="0" i="0" u="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None/>
            </a:pPr>
            <a:endParaRPr sz="800" b="0" i="0" u="none">
              <a:solidFill>
                <a:schemeClr val="dk1"/>
              </a:solidFill>
              <a:latin typeface="Comic Sans MS"/>
              <a:ea typeface="Comic Sans MS"/>
              <a:cs typeface="Comic Sans MS"/>
              <a:sym typeface="Comic Sans MS"/>
            </a:endParaRPr>
          </a:p>
        </p:txBody>
      </p:sp>
      <p:pic>
        <p:nvPicPr>
          <p:cNvPr id="262" name="Google Shape;262;p24"/>
          <p:cNvPicPr preferRelativeResize="0"/>
          <p:nvPr/>
        </p:nvPicPr>
        <p:blipFill rotWithShape="1">
          <a:blip r:embed="rId3">
            <a:alphaModFix/>
          </a:blip>
          <a:srcRect/>
          <a:stretch/>
        </p:blipFill>
        <p:spPr>
          <a:xfrm>
            <a:off x="1670050" y="960437"/>
            <a:ext cx="5732462" cy="5491162"/>
          </a:xfrm>
          <a:prstGeom prst="rect">
            <a:avLst/>
          </a:prstGeom>
          <a:noFill/>
          <a:ln>
            <a:noFill/>
          </a:ln>
        </p:spPr>
      </p:pic>
      <p:sp>
        <p:nvSpPr>
          <p:cNvPr id="263" name="Google Shape;263;p24"/>
          <p:cNvSpPr txBox="1"/>
          <p:nvPr/>
        </p:nvSpPr>
        <p:spPr>
          <a:xfrm>
            <a:off x="3051175" y="461962"/>
            <a:ext cx="2547937" cy="369887"/>
          </a:xfrm>
          <a:prstGeom prst="rect">
            <a:avLst/>
          </a:prstGeom>
          <a:noFill/>
          <a:ln>
            <a:noFill/>
          </a:ln>
        </p:spPr>
        <p:txBody>
          <a:bodyPr spcFirstLastPara="1" wrap="square" lIns="91425" tIns="45700" rIns="91425" bIns="45700" anchor="t" anchorCtr="0">
            <a:spAutoFit/>
          </a:bodyPr>
          <a:lstStyle/>
          <a:p>
            <a:pPr marL="342900" marR="0" lvl="0" indent="-342900" algn="ctr" rtl="0">
              <a:lnSpc>
                <a:spcPct val="100000"/>
              </a:lnSpc>
              <a:spcBef>
                <a:spcPts val="0"/>
              </a:spcBef>
              <a:spcAft>
                <a:spcPts val="0"/>
              </a:spcAft>
              <a:buClr>
                <a:schemeClr val="dk1"/>
              </a:buClr>
              <a:buSzPts val="1800"/>
              <a:buFont typeface="Twentieth Century"/>
              <a:buNone/>
            </a:pPr>
            <a:r>
              <a:rPr lang="en-US" sz="1800" b="1" i="0" u="sng">
                <a:solidFill>
                  <a:schemeClr val="dk1"/>
                </a:solidFill>
                <a:latin typeface="Twentieth Century"/>
                <a:ea typeface="Twentieth Century"/>
                <a:cs typeface="Twentieth Century"/>
                <a:sym typeface="Twentieth Century"/>
              </a:rPr>
              <a:t>MATHS TOPIC REVISION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5"/>
          <p:cNvSpPr txBox="1"/>
          <p:nvPr/>
        </p:nvSpPr>
        <p:spPr>
          <a:xfrm>
            <a:off x="250825" y="333375"/>
            <a:ext cx="8570912" cy="6335712"/>
          </a:xfrm>
          <a:prstGeom prst="rect">
            <a:avLst/>
          </a:prstGeom>
          <a:solidFill>
            <a:schemeClr val="lt1"/>
          </a:solidFill>
          <a:ln w="762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92100" algn="l" rtl="0">
              <a:lnSpc>
                <a:spcPct val="100000"/>
              </a:lnSpc>
              <a:spcBef>
                <a:spcPts val="0"/>
              </a:spcBef>
              <a:spcAft>
                <a:spcPts val="0"/>
              </a:spcAft>
              <a:buClr>
                <a:schemeClr val="dk1"/>
              </a:buClr>
              <a:buSzPts val="800"/>
              <a:buFont typeface="Arial"/>
              <a:buNone/>
            </a:pPr>
            <a:endParaRPr sz="800" b="0" i="0" u="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None/>
            </a:pPr>
            <a:endParaRPr sz="800" b="0" i="0" u="none">
              <a:solidFill>
                <a:schemeClr val="dk1"/>
              </a:solidFill>
              <a:latin typeface="Comic Sans MS"/>
              <a:ea typeface="Comic Sans MS"/>
              <a:cs typeface="Comic Sans MS"/>
              <a:sym typeface="Comic Sans MS"/>
            </a:endParaRPr>
          </a:p>
        </p:txBody>
      </p:sp>
      <p:pic>
        <p:nvPicPr>
          <p:cNvPr id="270" name="Google Shape;270;p25"/>
          <p:cNvPicPr preferRelativeResize="0"/>
          <p:nvPr/>
        </p:nvPicPr>
        <p:blipFill rotWithShape="1">
          <a:blip r:embed="rId3">
            <a:alphaModFix/>
          </a:blip>
          <a:srcRect/>
          <a:stretch/>
        </p:blipFill>
        <p:spPr>
          <a:xfrm>
            <a:off x="946150" y="1341437"/>
            <a:ext cx="6800850" cy="4705350"/>
          </a:xfrm>
          <a:prstGeom prst="rect">
            <a:avLst/>
          </a:prstGeom>
          <a:noFill/>
          <a:ln>
            <a:noFill/>
          </a:ln>
        </p:spPr>
      </p:pic>
      <p:sp>
        <p:nvSpPr>
          <p:cNvPr id="271" name="Google Shape;271;p25"/>
          <p:cNvSpPr txBox="1"/>
          <p:nvPr/>
        </p:nvSpPr>
        <p:spPr>
          <a:xfrm>
            <a:off x="1116012" y="4221162"/>
            <a:ext cx="2735262" cy="1295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6"/>
          <p:cNvSpPr txBox="1">
            <a:spLocks noGrp="1"/>
          </p:cNvSpPr>
          <p:nvPr>
            <p:ph type="title"/>
          </p:nvPr>
        </p:nvSpPr>
        <p:spPr>
          <a:xfrm>
            <a:off x="179387" y="238125"/>
            <a:ext cx="8640762" cy="887412"/>
          </a:xfrm>
          <a:prstGeom prst="rect">
            <a:avLst/>
          </a:prstGeom>
          <a:solidFill>
            <a:schemeClr val="lt1"/>
          </a:solidFill>
          <a:ln w="76200" cap="flat" cmpd="sng">
            <a:solidFill>
              <a:schemeClr val="dk1"/>
            </a:solidFill>
            <a:prstDash val="solid"/>
            <a:miter lim="524288"/>
            <a:headEnd type="none" w="sm" len="sm"/>
            <a:tailEnd type="none" w="sm" len="sm"/>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4400"/>
              <a:buFont typeface="Twentieth Century"/>
              <a:buNone/>
            </a:pPr>
            <a:r>
              <a:rPr lang="en-US" sz="4400" b="1" i="0" u="none">
                <a:solidFill>
                  <a:schemeClr val="dk1"/>
                </a:solidFill>
                <a:latin typeface="Twentieth Century"/>
                <a:ea typeface="Twentieth Century"/>
                <a:cs typeface="Twentieth Century"/>
                <a:sym typeface="Twentieth Century"/>
              </a:rPr>
              <a:t>Useful Websites</a:t>
            </a:r>
            <a:endParaRPr/>
          </a:p>
        </p:txBody>
      </p:sp>
      <p:sp>
        <p:nvSpPr>
          <p:cNvPr id="278" name="Google Shape;278;p26"/>
          <p:cNvSpPr txBox="1"/>
          <p:nvPr/>
        </p:nvSpPr>
        <p:spPr>
          <a:xfrm>
            <a:off x="280987" y="1341437"/>
            <a:ext cx="8570912" cy="5327650"/>
          </a:xfrm>
          <a:prstGeom prst="rect">
            <a:avLst/>
          </a:prstGeom>
          <a:solidFill>
            <a:schemeClr val="lt1"/>
          </a:solidFill>
          <a:ln w="762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chemeClr val="dk1"/>
              </a:buClr>
              <a:buSzPts val="2800"/>
              <a:buFont typeface="Twentieth Century"/>
              <a:buNone/>
            </a:pPr>
            <a:r>
              <a:rPr lang="en-US" sz="2800" b="1" i="0" u="sng">
                <a:solidFill>
                  <a:schemeClr val="dk1"/>
                </a:solidFill>
                <a:latin typeface="Twentieth Century"/>
                <a:ea typeface="Twentieth Century"/>
                <a:cs typeface="Twentieth Century"/>
                <a:sym typeface="Twentieth Century"/>
              </a:rPr>
              <a:t>SATS BOOT CAMP</a:t>
            </a:r>
            <a:endParaRPr/>
          </a:p>
        </p:txBody>
      </p:sp>
      <p:pic>
        <p:nvPicPr>
          <p:cNvPr id="279" name="Google Shape;279;p26"/>
          <p:cNvPicPr preferRelativeResize="0"/>
          <p:nvPr/>
        </p:nvPicPr>
        <p:blipFill rotWithShape="1">
          <a:blip r:embed="rId3">
            <a:alphaModFix/>
          </a:blip>
          <a:srcRect/>
          <a:stretch/>
        </p:blipFill>
        <p:spPr>
          <a:xfrm>
            <a:off x="1095375" y="1963737"/>
            <a:ext cx="6808787" cy="46704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7"/>
          <p:cNvSpPr txBox="1">
            <a:spLocks noGrp="1"/>
          </p:cNvSpPr>
          <p:nvPr>
            <p:ph type="title"/>
          </p:nvPr>
        </p:nvSpPr>
        <p:spPr>
          <a:xfrm>
            <a:off x="179387" y="2349500"/>
            <a:ext cx="8785225" cy="1246187"/>
          </a:xfrm>
          <a:prstGeom prst="rect">
            <a:avLst/>
          </a:prstGeom>
          <a:solidFill>
            <a:schemeClr val="lt1"/>
          </a:solidFill>
          <a:ln w="76200" cap="flat" cmpd="sng">
            <a:solidFill>
              <a:schemeClr val="dk1"/>
            </a:solidFill>
            <a:prstDash val="solid"/>
            <a:miter lim="524288"/>
            <a:headEnd type="none" w="sm" len="sm"/>
            <a:tailEnd type="none" w="sm" len="sm"/>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6600"/>
              <a:buFont typeface="Twentieth Century"/>
              <a:buNone/>
            </a:pPr>
            <a:r>
              <a:rPr lang="en-US" sz="6600" b="1" i="0" u="none">
                <a:solidFill>
                  <a:schemeClr val="dk1"/>
                </a:solidFill>
                <a:latin typeface="Twentieth Century"/>
                <a:ea typeface="Twentieth Century"/>
                <a:cs typeface="Twentieth Century"/>
                <a:sym typeface="Twentieth Century"/>
              </a:rPr>
              <a:t>ANY 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3"/>
          <p:cNvSpPr txBox="1"/>
          <p:nvPr/>
        </p:nvSpPr>
        <p:spPr>
          <a:xfrm>
            <a:off x="323850" y="1268412"/>
            <a:ext cx="8424862" cy="5400675"/>
          </a:xfrm>
          <a:prstGeom prst="rect">
            <a:avLst/>
          </a:prstGeom>
          <a:solidFill>
            <a:schemeClr val="lt1"/>
          </a:solid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02" name="Google Shape;102;p3"/>
          <p:cNvSpPr txBox="1">
            <a:spLocks noGrp="1"/>
          </p:cNvSpPr>
          <p:nvPr>
            <p:ph type="body" idx="1"/>
          </p:nvPr>
        </p:nvSpPr>
        <p:spPr>
          <a:xfrm>
            <a:off x="457200" y="549275"/>
            <a:ext cx="8218487" cy="6329362"/>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chemeClr val="dk1"/>
              </a:buClr>
              <a:buSzPts val="2400"/>
              <a:buFont typeface="Arial"/>
              <a:buNone/>
            </a:pPr>
            <a:endParaRPr sz="2400" b="1" i="0" u="none">
              <a:solidFill>
                <a:schemeClr val="dk1"/>
              </a:solidFill>
              <a:latin typeface="Comic Sans MS"/>
              <a:ea typeface="Comic Sans MS"/>
              <a:cs typeface="Comic Sans MS"/>
              <a:sym typeface="Comic Sans MS"/>
            </a:endParaRPr>
          </a:p>
          <a:p>
            <a:pPr marL="342900" marR="0" lvl="0" indent="-342900" algn="ctr" rtl="0">
              <a:lnSpc>
                <a:spcPct val="100000"/>
              </a:lnSpc>
              <a:spcBef>
                <a:spcPts val="480"/>
              </a:spcBef>
              <a:spcAft>
                <a:spcPts val="0"/>
              </a:spcAft>
              <a:buClr>
                <a:schemeClr val="dk1"/>
              </a:buClr>
              <a:buSzPts val="2400"/>
              <a:buFont typeface="Arial"/>
              <a:buNone/>
            </a:pPr>
            <a:endParaRPr sz="2400" b="1" i="0" u="none">
              <a:solidFill>
                <a:schemeClr val="dk1"/>
              </a:solidFill>
              <a:latin typeface="Comic Sans MS"/>
              <a:ea typeface="Comic Sans MS"/>
              <a:cs typeface="Comic Sans MS"/>
              <a:sym typeface="Comic Sans MS"/>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Twentieth Century"/>
                <a:ea typeface="Twentieth Century"/>
                <a:cs typeface="Twentieth Century"/>
                <a:sym typeface="Twentieth Century"/>
              </a:rPr>
              <a:t>SATs are Standard Assessment Tests.  These are taken by all Year 6 children.</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Twentieth Century"/>
                <a:ea typeface="Twentieth Century"/>
                <a:cs typeface="Twentieth Century"/>
                <a:sym typeface="Twentieth Century"/>
              </a:rPr>
              <a:t>The tests will take place from </a:t>
            </a:r>
            <a:r>
              <a:rPr lang="en-US" sz="2800">
                <a:latin typeface="Twentieth Century"/>
                <a:ea typeface="Twentieth Century"/>
                <a:cs typeface="Twentieth Century"/>
                <a:sym typeface="Twentieth Century"/>
              </a:rPr>
              <a:t>Tuesday </a:t>
            </a:r>
            <a:r>
              <a:rPr lang="en-US" sz="2800" b="0" i="0" u="none">
                <a:solidFill>
                  <a:schemeClr val="dk1"/>
                </a:solidFill>
                <a:latin typeface="Twentieth Century"/>
                <a:ea typeface="Twentieth Century"/>
                <a:cs typeface="Twentieth Century"/>
                <a:sym typeface="Twentieth Century"/>
              </a:rPr>
              <a:t>9</a:t>
            </a:r>
            <a:r>
              <a:rPr lang="en-US" sz="2800" b="0" i="0" u="none" baseline="30000">
                <a:solidFill>
                  <a:schemeClr val="dk1"/>
                </a:solidFill>
                <a:latin typeface="Twentieth Century"/>
                <a:ea typeface="Twentieth Century"/>
                <a:cs typeface="Twentieth Century"/>
                <a:sym typeface="Twentieth Century"/>
              </a:rPr>
              <a:t>th</a:t>
            </a:r>
            <a:r>
              <a:rPr lang="en-US" sz="2800" b="0" i="0" u="none">
                <a:solidFill>
                  <a:schemeClr val="dk1"/>
                </a:solidFill>
                <a:latin typeface="Twentieth Century"/>
                <a:ea typeface="Twentieth Century"/>
                <a:cs typeface="Twentieth Century"/>
                <a:sym typeface="Twentieth Century"/>
              </a:rPr>
              <a:t> May to </a:t>
            </a:r>
            <a:r>
              <a:rPr lang="en-US" sz="2800">
                <a:latin typeface="Twentieth Century"/>
                <a:ea typeface="Twentieth Century"/>
                <a:cs typeface="Twentieth Century"/>
                <a:sym typeface="Twentieth Century"/>
              </a:rPr>
              <a:t>Friday </a:t>
            </a:r>
            <a:r>
              <a:rPr lang="en-US" sz="2800" b="0" i="0" u="none">
                <a:solidFill>
                  <a:schemeClr val="dk1"/>
                </a:solidFill>
                <a:latin typeface="Twentieth Century"/>
                <a:ea typeface="Twentieth Century"/>
                <a:cs typeface="Twentieth Century"/>
                <a:sym typeface="Twentieth Century"/>
              </a:rPr>
              <a:t>12</a:t>
            </a:r>
            <a:r>
              <a:rPr lang="en-US" sz="2800" b="0" i="0" u="none" baseline="30000">
                <a:solidFill>
                  <a:schemeClr val="dk1"/>
                </a:solidFill>
                <a:latin typeface="Twentieth Century"/>
                <a:ea typeface="Twentieth Century"/>
                <a:cs typeface="Twentieth Century"/>
                <a:sym typeface="Twentieth Century"/>
              </a:rPr>
              <a:t>th</a:t>
            </a:r>
            <a:r>
              <a:rPr lang="en-US" sz="2800" b="0" i="0" u="none">
                <a:solidFill>
                  <a:schemeClr val="dk1"/>
                </a:solidFill>
                <a:latin typeface="Twentieth Century"/>
                <a:ea typeface="Twentieth Century"/>
                <a:cs typeface="Twentieth Century"/>
                <a:sym typeface="Twentieth Century"/>
              </a:rPr>
              <a:t> May 20</a:t>
            </a:r>
            <a:r>
              <a:rPr lang="en-US" sz="2800">
                <a:latin typeface="Twentieth Century"/>
                <a:ea typeface="Twentieth Century"/>
                <a:cs typeface="Twentieth Century"/>
                <a:sym typeface="Twentieth Century"/>
              </a:rPr>
              <a:t>23</a:t>
            </a:r>
            <a:r>
              <a:rPr lang="en-US" sz="2800" b="0" i="0" u="none">
                <a:solidFill>
                  <a:schemeClr val="dk1"/>
                </a:solidFill>
                <a:latin typeface="Twentieth Century"/>
                <a:ea typeface="Twentieth Century"/>
                <a:cs typeface="Twentieth Century"/>
                <a:sym typeface="Twentieth Century"/>
              </a:rPr>
              <a:t>.</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Twentieth Century"/>
                <a:ea typeface="Twentieth Century"/>
                <a:cs typeface="Twentieth Century"/>
                <a:sym typeface="Twentieth Century"/>
              </a:rPr>
              <a:t>The tests will give the children a scaled score in Grammar, Punctuation and Spelling (GAPS), Reading and Maths.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Twentieth Century"/>
                <a:ea typeface="Twentieth Century"/>
                <a:cs typeface="Twentieth Century"/>
                <a:sym typeface="Twentieth Century"/>
              </a:rPr>
              <a:t>The children do not sit a writing test.  Instead, levels are given by their class teacher based on a portfolio of evidence collected throughout the year.</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Twentieth Century"/>
                <a:ea typeface="Twentieth Century"/>
                <a:cs typeface="Twentieth Century"/>
                <a:sym typeface="Twentieth Century"/>
              </a:rPr>
              <a:t>Children no longer have to sit a science test.</a:t>
            </a:r>
            <a:endParaRPr/>
          </a:p>
          <a:p>
            <a:pPr marL="342900" marR="0" lvl="0" indent="-165100" algn="l" rtl="0">
              <a:spcBef>
                <a:spcPts val="560"/>
              </a:spcBef>
              <a:spcAft>
                <a:spcPts val="0"/>
              </a:spcAft>
              <a:buClr>
                <a:schemeClr val="dk1"/>
              </a:buClr>
              <a:buSzPts val="2800"/>
              <a:buFont typeface="Arial"/>
              <a:buNone/>
            </a:pPr>
            <a:endParaRPr sz="2800" b="0" i="0" u="none">
              <a:solidFill>
                <a:schemeClr val="dk1"/>
              </a:solidFill>
              <a:latin typeface="Twentieth Century"/>
              <a:ea typeface="Twentieth Century"/>
              <a:cs typeface="Twentieth Century"/>
              <a:sym typeface="Twentieth Century"/>
            </a:endParaRPr>
          </a:p>
        </p:txBody>
      </p:sp>
      <p:sp>
        <p:nvSpPr>
          <p:cNvPr id="103" name="Google Shape;103;p3"/>
          <p:cNvSpPr txBox="1">
            <a:spLocks noGrp="1"/>
          </p:cNvSpPr>
          <p:nvPr>
            <p:ph type="title"/>
          </p:nvPr>
        </p:nvSpPr>
        <p:spPr>
          <a:xfrm>
            <a:off x="323850" y="193675"/>
            <a:ext cx="8351837" cy="858837"/>
          </a:xfrm>
          <a:prstGeom prst="rect">
            <a:avLst/>
          </a:prstGeom>
          <a:solidFill>
            <a:schemeClr val="lt1"/>
          </a:solidFill>
          <a:ln w="76200" cap="flat" cmpd="sng">
            <a:solidFill>
              <a:schemeClr val="dk1"/>
            </a:solidFill>
            <a:prstDash val="solid"/>
            <a:miter lim="524288"/>
            <a:headEnd type="none" w="sm" len="sm"/>
            <a:tailEnd type="none" w="sm" len="sm"/>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4400"/>
              <a:buFont typeface="Twentieth Century"/>
              <a:buNone/>
            </a:pPr>
            <a:r>
              <a:rPr lang="en-US" sz="4400" b="1" i="0" u="none">
                <a:solidFill>
                  <a:schemeClr val="dk1"/>
                </a:solidFill>
                <a:latin typeface="Twentieth Century"/>
                <a:ea typeface="Twentieth Century"/>
                <a:cs typeface="Twentieth Century"/>
                <a:sym typeface="Twentieth Century"/>
              </a:rPr>
              <a:t>What are SATs?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
          <p:cNvSpPr txBox="1">
            <a:spLocks noGrp="1"/>
          </p:cNvSpPr>
          <p:nvPr>
            <p:ph type="title"/>
          </p:nvPr>
        </p:nvSpPr>
        <p:spPr>
          <a:xfrm>
            <a:off x="755650" y="333375"/>
            <a:ext cx="7775575" cy="742950"/>
          </a:xfrm>
          <a:prstGeom prst="rect">
            <a:avLst/>
          </a:prstGeom>
          <a:solidFill>
            <a:schemeClr val="lt1"/>
          </a:solidFill>
          <a:ln w="76200" cap="flat" cmpd="sng">
            <a:solidFill>
              <a:schemeClr val="dk1"/>
            </a:solidFill>
            <a:prstDash val="solid"/>
            <a:miter lim="524288"/>
            <a:headEnd type="none" w="sm" len="sm"/>
            <a:tailEnd type="none" w="sm" len="sm"/>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3600"/>
              <a:buFont typeface="Twentieth Century"/>
              <a:buNone/>
            </a:pPr>
            <a:r>
              <a:rPr lang="en-US" sz="3600" b="1" i="0" u="none">
                <a:solidFill>
                  <a:schemeClr val="dk1"/>
                </a:solidFill>
                <a:latin typeface="Twentieth Century"/>
                <a:ea typeface="Twentieth Century"/>
                <a:cs typeface="Twentieth Century"/>
                <a:sym typeface="Twentieth Century"/>
              </a:rPr>
              <a:t>The SATs Timetable</a:t>
            </a:r>
            <a:endParaRPr/>
          </a:p>
        </p:txBody>
      </p:sp>
      <p:graphicFrame>
        <p:nvGraphicFramePr>
          <p:cNvPr id="109" name="Google Shape;109;p4"/>
          <p:cNvGraphicFramePr/>
          <p:nvPr/>
        </p:nvGraphicFramePr>
        <p:xfrm>
          <a:off x="250825" y="1628775"/>
          <a:ext cx="3000000" cy="3000000"/>
        </p:xfrm>
        <a:graphic>
          <a:graphicData uri="http://schemas.openxmlformats.org/drawingml/2006/table">
            <a:tbl>
              <a:tblPr>
                <a:noFill/>
                <a:tableStyleId>{902EAF38-B905-487D-9EE7-9E654DF0A48C}</a:tableStyleId>
              </a:tblPr>
              <a:tblGrid>
                <a:gridCol w="3557575">
                  <a:extLst>
                    <a:ext uri="{9D8B030D-6E8A-4147-A177-3AD203B41FA5}">
                      <a16:colId xmlns:a16="http://schemas.microsoft.com/office/drawing/2014/main" val="20000"/>
                    </a:ext>
                  </a:extLst>
                </a:gridCol>
                <a:gridCol w="5084750">
                  <a:extLst>
                    <a:ext uri="{9D8B030D-6E8A-4147-A177-3AD203B41FA5}">
                      <a16:colId xmlns:a16="http://schemas.microsoft.com/office/drawing/2014/main" val="20001"/>
                    </a:ext>
                  </a:extLst>
                </a:gridCol>
              </a:tblGrid>
              <a:tr h="661975">
                <a:tc>
                  <a:txBody>
                    <a:bodyPr/>
                    <a:lstStyle/>
                    <a:p>
                      <a:pPr marL="0" marR="0" lvl="0" indent="0" algn="ctr" rtl="0">
                        <a:lnSpc>
                          <a:spcPct val="100000"/>
                        </a:lnSpc>
                        <a:spcBef>
                          <a:spcPts val="0"/>
                        </a:spcBef>
                        <a:spcAft>
                          <a:spcPts val="0"/>
                        </a:spcAft>
                        <a:buClr>
                          <a:schemeClr val="dk1"/>
                        </a:buClr>
                        <a:buSzPts val="3200"/>
                        <a:buFont typeface="Twentieth Century"/>
                        <a:buNone/>
                      </a:pPr>
                      <a:r>
                        <a:rPr lang="en-US" sz="3200" b="1" i="0" u="none" strike="noStrike" cap="none">
                          <a:solidFill>
                            <a:schemeClr val="dk1"/>
                          </a:solidFill>
                          <a:latin typeface="Twentieth Century"/>
                          <a:ea typeface="Twentieth Century"/>
                          <a:cs typeface="Twentieth Century"/>
                          <a:sym typeface="Twentieth Century"/>
                        </a:rPr>
                        <a:t>Date</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200"/>
                        <a:buFont typeface="Twentieth Century"/>
                        <a:buNone/>
                      </a:pPr>
                      <a:r>
                        <a:rPr lang="en-US" sz="3200" b="1" i="0" u="none" strike="noStrike" cap="none">
                          <a:solidFill>
                            <a:schemeClr val="dk1"/>
                          </a:solidFill>
                          <a:latin typeface="Twentieth Century"/>
                          <a:ea typeface="Twentieth Century"/>
                          <a:cs typeface="Twentieth Century"/>
                          <a:sym typeface="Twentieth Century"/>
                        </a:rPr>
                        <a:t>Activity</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944550">
                <a:tc>
                  <a:txBody>
                    <a:bodyPr/>
                    <a:lstStyle/>
                    <a:p>
                      <a:pPr marL="0" marR="0" lvl="0" indent="0" algn="ctr" rtl="0">
                        <a:lnSpc>
                          <a:spcPct val="100000"/>
                        </a:lnSpc>
                        <a:spcBef>
                          <a:spcPts val="0"/>
                        </a:spcBef>
                        <a:spcAft>
                          <a:spcPts val="0"/>
                        </a:spcAft>
                        <a:buClr>
                          <a:schemeClr val="dk1"/>
                        </a:buClr>
                        <a:buSzPts val="2800"/>
                        <a:buFont typeface="Twentieth Century"/>
                        <a:buNone/>
                      </a:pPr>
                      <a:r>
                        <a:rPr lang="en-US" sz="2800">
                          <a:solidFill>
                            <a:schemeClr val="dk1"/>
                          </a:solidFill>
                          <a:latin typeface="Twentieth Century"/>
                          <a:ea typeface="Twentieth Century"/>
                          <a:cs typeface="Twentieth Century"/>
                          <a:sym typeface="Twentieth Century"/>
                        </a:rPr>
                        <a:t>Tuesday</a:t>
                      </a:r>
                      <a:r>
                        <a:rPr lang="en-US" sz="2800" b="0" i="0" u="none" strike="noStrike" cap="none">
                          <a:solidFill>
                            <a:schemeClr val="dk1"/>
                          </a:solidFill>
                          <a:latin typeface="Twentieth Century"/>
                          <a:ea typeface="Twentieth Century"/>
                          <a:cs typeface="Twentieth Century"/>
                          <a:sym typeface="Twentieth Century"/>
                        </a:rPr>
                        <a:t> 9</a:t>
                      </a:r>
                      <a:r>
                        <a:rPr lang="en-US" sz="2800" b="0" i="0" u="none" strike="noStrike" cap="none" baseline="30000">
                          <a:solidFill>
                            <a:schemeClr val="dk1"/>
                          </a:solidFill>
                          <a:latin typeface="Twentieth Century"/>
                          <a:ea typeface="Twentieth Century"/>
                          <a:cs typeface="Twentieth Century"/>
                          <a:sym typeface="Twentieth Century"/>
                        </a:rPr>
                        <a:t>th</a:t>
                      </a:r>
                      <a:r>
                        <a:rPr lang="en-US" sz="2800" b="0" i="0" u="none" strike="noStrike" cap="none">
                          <a:solidFill>
                            <a:schemeClr val="dk1"/>
                          </a:solidFill>
                          <a:latin typeface="Twentieth Century"/>
                          <a:ea typeface="Twentieth Century"/>
                          <a:cs typeface="Twentieth Century"/>
                          <a:sym typeface="Twentieth Century"/>
                        </a:rPr>
                        <a:t> May</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2800"/>
                        <a:buFont typeface="Twentieth Century"/>
                        <a:buNone/>
                      </a:pPr>
                      <a:r>
                        <a:rPr lang="en-US" sz="2800" b="0" i="0" u="none" strike="noStrike" cap="none">
                          <a:solidFill>
                            <a:schemeClr val="dk1"/>
                          </a:solidFill>
                          <a:latin typeface="Twentieth Century"/>
                          <a:ea typeface="Twentieth Century"/>
                          <a:cs typeface="Twentieth Century"/>
                          <a:sym typeface="Twentieth Century"/>
                        </a:rPr>
                        <a:t>English grammar, punctuation and spelling test – papers 1 and 2</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946150">
                <a:tc>
                  <a:txBody>
                    <a:bodyPr/>
                    <a:lstStyle/>
                    <a:p>
                      <a:pPr marL="0" marR="0" lvl="0" indent="0" algn="ctr" rtl="0">
                        <a:lnSpc>
                          <a:spcPct val="100000"/>
                        </a:lnSpc>
                        <a:spcBef>
                          <a:spcPts val="0"/>
                        </a:spcBef>
                        <a:spcAft>
                          <a:spcPts val="0"/>
                        </a:spcAft>
                        <a:buClr>
                          <a:schemeClr val="dk1"/>
                        </a:buClr>
                        <a:buSzPts val="2800"/>
                        <a:buFont typeface="Twentieth Century"/>
                        <a:buNone/>
                      </a:pPr>
                      <a:r>
                        <a:rPr lang="en-US" sz="2800">
                          <a:solidFill>
                            <a:schemeClr val="dk1"/>
                          </a:solidFill>
                          <a:latin typeface="Twentieth Century"/>
                          <a:ea typeface="Twentieth Century"/>
                          <a:cs typeface="Twentieth Century"/>
                          <a:sym typeface="Twentieth Century"/>
                        </a:rPr>
                        <a:t>Wednesday</a:t>
                      </a:r>
                      <a:r>
                        <a:rPr lang="en-US" sz="2800" b="0" i="0" u="none" strike="noStrike" cap="none">
                          <a:solidFill>
                            <a:schemeClr val="dk1"/>
                          </a:solidFill>
                          <a:latin typeface="Twentieth Century"/>
                          <a:ea typeface="Twentieth Century"/>
                          <a:cs typeface="Twentieth Century"/>
                          <a:sym typeface="Twentieth Century"/>
                        </a:rPr>
                        <a:t> 10</a:t>
                      </a:r>
                      <a:r>
                        <a:rPr lang="en-US" sz="2800" b="0" i="0" u="none" strike="noStrike" cap="none" baseline="30000">
                          <a:solidFill>
                            <a:schemeClr val="dk1"/>
                          </a:solidFill>
                          <a:latin typeface="Twentieth Century"/>
                          <a:ea typeface="Twentieth Century"/>
                          <a:cs typeface="Twentieth Century"/>
                          <a:sym typeface="Twentieth Century"/>
                        </a:rPr>
                        <a:t>th</a:t>
                      </a:r>
                      <a:r>
                        <a:rPr lang="en-US" sz="2800" b="0" i="0" u="none" strike="noStrike" cap="none">
                          <a:solidFill>
                            <a:schemeClr val="dk1"/>
                          </a:solidFill>
                          <a:latin typeface="Twentieth Century"/>
                          <a:ea typeface="Twentieth Century"/>
                          <a:cs typeface="Twentieth Century"/>
                          <a:sym typeface="Twentieth Century"/>
                        </a:rPr>
                        <a:t> May</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2800"/>
                        <a:buFont typeface="Twentieth Century"/>
                        <a:buNone/>
                      </a:pPr>
                      <a:r>
                        <a:rPr lang="en-US" sz="2800" b="0" i="0" u="none" strike="noStrike" cap="none">
                          <a:solidFill>
                            <a:schemeClr val="dk1"/>
                          </a:solidFill>
                          <a:latin typeface="Twentieth Century"/>
                          <a:ea typeface="Twentieth Century"/>
                          <a:cs typeface="Twentieth Century"/>
                          <a:sym typeface="Twentieth Century"/>
                        </a:rPr>
                        <a:t>English Reading</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944550">
                <a:tc>
                  <a:txBody>
                    <a:bodyPr/>
                    <a:lstStyle/>
                    <a:p>
                      <a:pPr marL="0" marR="0" lvl="0" indent="0" algn="ctr" rtl="0">
                        <a:lnSpc>
                          <a:spcPct val="100000"/>
                        </a:lnSpc>
                        <a:spcBef>
                          <a:spcPts val="0"/>
                        </a:spcBef>
                        <a:spcAft>
                          <a:spcPts val="0"/>
                        </a:spcAft>
                        <a:buClr>
                          <a:schemeClr val="dk1"/>
                        </a:buClr>
                        <a:buSzPts val="2800"/>
                        <a:buFont typeface="Twentieth Century"/>
                        <a:buNone/>
                      </a:pPr>
                      <a:r>
                        <a:rPr lang="en-US" sz="2800">
                          <a:solidFill>
                            <a:schemeClr val="dk1"/>
                          </a:solidFill>
                          <a:latin typeface="Twentieth Century"/>
                          <a:ea typeface="Twentieth Century"/>
                          <a:cs typeface="Twentieth Century"/>
                          <a:sym typeface="Twentieth Century"/>
                        </a:rPr>
                        <a:t>Thursday</a:t>
                      </a:r>
                      <a:r>
                        <a:rPr lang="en-US" sz="2800" b="0" i="0" u="none" strike="noStrike" cap="none">
                          <a:solidFill>
                            <a:schemeClr val="dk1"/>
                          </a:solidFill>
                          <a:latin typeface="Twentieth Century"/>
                          <a:ea typeface="Twentieth Century"/>
                          <a:cs typeface="Twentieth Century"/>
                          <a:sym typeface="Twentieth Century"/>
                        </a:rPr>
                        <a:t> 11</a:t>
                      </a:r>
                      <a:r>
                        <a:rPr lang="en-US" sz="2800" b="0" i="0" u="none" strike="noStrike" cap="none" baseline="30000">
                          <a:solidFill>
                            <a:schemeClr val="dk1"/>
                          </a:solidFill>
                          <a:latin typeface="Twentieth Century"/>
                          <a:ea typeface="Twentieth Century"/>
                          <a:cs typeface="Twentieth Century"/>
                          <a:sym typeface="Twentieth Century"/>
                        </a:rPr>
                        <a:t>th</a:t>
                      </a:r>
                      <a:r>
                        <a:rPr lang="en-US" sz="2800" b="0" i="0" u="none" strike="noStrike" cap="none">
                          <a:solidFill>
                            <a:schemeClr val="dk1"/>
                          </a:solidFill>
                          <a:latin typeface="Twentieth Century"/>
                          <a:ea typeface="Twentieth Century"/>
                          <a:cs typeface="Twentieth Century"/>
                          <a:sym typeface="Twentieth Century"/>
                        </a:rPr>
                        <a:t> May</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2800"/>
                        <a:buFont typeface="Twentieth Century"/>
                        <a:buNone/>
                      </a:pPr>
                      <a:r>
                        <a:rPr lang="en-US" sz="2800" b="0" i="0" u="none" strike="noStrike" cap="none">
                          <a:solidFill>
                            <a:schemeClr val="dk1"/>
                          </a:solidFill>
                          <a:latin typeface="Twentieth Century"/>
                          <a:ea typeface="Twentieth Century"/>
                          <a:cs typeface="Twentieth Century"/>
                          <a:sym typeface="Twentieth Century"/>
                        </a:rPr>
                        <a:t>Mathematics papers 1 and 2</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944550">
                <a:tc>
                  <a:txBody>
                    <a:bodyPr/>
                    <a:lstStyle/>
                    <a:p>
                      <a:pPr marL="0" marR="0" lvl="0" indent="0" algn="ctr" rtl="0">
                        <a:lnSpc>
                          <a:spcPct val="100000"/>
                        </a:lnSpc>
                        <a:spcBef>
                          <a:spcPts val="0"/>
                        </a:spcBef>
                        <a:spcAft>
                          <a:spcPts val="0"/>
                        </a:spcAft>
                        <a:buClr>
                          <a:schemeClr val="dk1"/>
                        </a:buClr>
                        <a:buSzPts val="2800"/>
                        <a:buFont typeface="Twentieth Century"/>
                        <a:buNone/>
                      </a:pPr>
                      <a:r>
                        <a:rPr lang="en-US" sz="2800">
                          <a:solidFill>
                            <a:schemeClr val="dk1"/>
                          </a:solidFill>
                          <a:latin typeface="Twentieth Century"/>
                          <a:ea typeface="Twentieth Century"/>
                          <a:cs typeface="Twentieth Century"/>
                          <a:sym typeface="Twentieth Century"/>
                        </a:rPr>
                        <a:t>Friday </a:t>
                      </a:r>
                      <a:r>
                        <a:rPr lang="en-US" sz="2800" b="0" i="0" u="none" strike="noStrike" cap="none">
                          <a:solidFill>
                            <a:schemeClr val="dk1"/>
                          </a:solidFill>
                          <a:latin typeface="Twentieth Century"/>
                          <a:ea typeface="Twentieth Century"/>
                          <a:cs typeface="Twentieth Century"/>
                          <a:sym typeface="Twentieth Century"/>
                        </a:rPr>
                        <a:t>12</a:t>
                      </a:r>
                      <a:r>
                        <a:rPr lang="en-US" sz="2800" b="0" i="0" u="none" strike="noStrike" cap="none" baseline="30000">
                          <a:solidFill>
                            <a:schemeClr val="dk1"/>
                          </a:solidFill>
                          <a:latin typeface="Twentieth Century"/>
                          <a:ea typeface="Twentieth Century"/>
                          <a:cs typeface="Twentieth Century"/>
                          <a:sym typeface="Twentieth Century"/>
                        </a:rPr>
                        <a:t>th</a:t>
                      </a:r>
                      <a:r>
                        <a:rPr lang="en-US" sz="2800" b="0" i="0" u="none" strike="noStrike" cap="none">
                          <a:solidFill>
                            <a:schemeClr val="dk1"/>
                          </a:solidFill>
                          <a:latin typeface="Twentieth Century"/>
                          <a:ea typeface="Twentieth Century"/>
                          <a:cs typeface="Twentieth Century"/>
                          <a:sym typeface="Twentieth Century"/>
                        </a:rPr>
                        <a:t> May</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2800"/>
                        <a:buFont typeface="Twentieth Century"/>
                        <a:buNone/>
                      </a:pPr>
                      <a:r>
                        <a:rPr lang="en-US" sz="2800" b="0" i="0" u="none" strike="noStrike" cap="none">
                          <a:solidFill>
                            <a:schemeClr val="dk1"/>
                          </a:solidFill>
                          <a:latin typeface="Twentieth Century"/>
                          <a:ea typeface="Twentieth Century"/>
                          <a:cs typeface="Twentieth Century"/>
                          <a:sym typeface="Twentieth Century"/>
                        </a:rPr>
                        <a:t>Mathematics paper 3</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5"/>
          <p:cNvSpPr txBox="1">
            <a:spLocks noGrp="1"/>
          </p:cNvSpPr>
          <p:nvPr>
            <p:ph type="title"/>
          </p:nvPr>
        </p:nvSpPr>
        <p:spPr>
          <a:xfrm>
            <a:off x="250825" y="115887"/>
            <a:ext cx="8569325" cy="742950"/>
          </a:xfrm>
          <a:prstGeom prst="rect">
            <a:avLst/>
          </a:prstGeom>
          <a:solidFill>
            <a:schemeClr val="lt1"/>
          </a:solidFill>
          <a:ln w="76200" cap="flat" cmpd="sng">
            <a:solidFill>
              <a:schemeClr val="dk1"/>
            </a:solidFill>
            <a:prstDash val="solid"/>
            <a:miter lim="524288"/>
            <a:headEnd type="none" w="sm" len="sm"/>
            <a:tailEnd type="none" w="sm" len="sm"/>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3600"/>
              <a:buFont typeface="Twentieth Century"/>
              <a:buNone/>
            </a:pPr>
            <a:r>
              <a:rPr lang="en-US" sz="3600" b="1" i="0" u="none">
                <a:solidFill>
                  <a:schemeClr val="dk1"/>
                </a:solidFill>
                <a:latin typeface="Twentieth Century"/>
                <a:ea typeface="Twentieth Century"/>
                <a:cs typeface="Twentieth Century"/>
                <a:sym typeface="Twentieth Century"/>
              </a:rPr>
              <a:t>Scaled Scores</a:t>
            </a:r>
            <a:endParaRPr/>
          </a:p>
        </p:txBody>
      </p:sp>
      <p:sp>
        <p:nvSpPr>
          <p:cNvPr id="115" name="Google Shape;115;p5"/>
          <p:cNvSpPr txBox="1">
            <a:spLocks noGrp="1"/>
          </p:cNvSpPr>
          <p:nvPr>
            <p:ph type="body" idx="1"/>
          </p:nvPr>
        </p:nvSpPr>
        <p:spPr>
          <a:xfrm>
            <a:off x="250825" y="1052512"/>
            <a:ext cx="8642350" cy="5616575"/>
          </a:xfrm>
          <a:prstGeom prst="rect">
            <a:avLst/>
          </a:prstGeom>
          <a:solidFill>
            <a:schemeClr val="lt1"/>
          </a:solidFill>
          <a:ln w="76200" cap="flat" cmpd="sng">
            <a:solidFill>
              <a:schemeClr val="dk1"/>
            </a:solidFill>
            <a:prstDash val="solid"/>
            <a:miter lim="524288"/>
            <a:headEnd type="none" w="sm" len="sm"/>
            <a:tailEnd type="none" w="sm" len="sm"/>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chemeClr val="dk1"/>
              </a:buClr>
              <a:buSzPts val="1200"/>
              <a:buFont typeface="Arial"/>
              <a:buNone/>
            </a:pPr>
            <a:endParaRPr sz="1200" b="1" i="0" u="none">
              <a:solidFill>
                <a:schemeClr val="dk1"/>
              </a:solidFill>
              <a:latin typeface="Comic Sans MS"/>
              <a:ea typeface="Comic Sans MS"/>
              <a:cs typeface="Comic Sans MS"/>
              <a:sym typeface="Comic Sans MS"/>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Twentieth Century"/>
                <a:ea typeface="Twentieth Century"/>
                <a:cs typeface="Twentieth Century"/>
                <a:sym typeface="Twentieth Century"/>
              </a:rPr>
              <a:t>The SATs show us what pupils can do independently and the children will be given a standardised scale score. These scores range from 80 to 120.</a:t>
            </a:r>
            <a:endParaRPr/>
          </a:p>
          <a:p>
            <a:pPr marL="342900" marR="0" lvl="0" indent="-342900" algn="l" rtl="0">
              <a:lnSpc>
                <a:spcPct val="100000"/>
              </a:lnSpc>
              <a:spcBef>
                <a:spcPts val="320"/>
              </a:spcBef>
              <a:spcAft>
                <a:spcPts val="0"/>
              </a:spcAft>
              <a:buClr>
                <a:schemeClr val="dk1"/>
              </a:buClr>
              <a:buSzPts val="1600"/>
              <a:buFont typeface="Arial"/>
              <a:buNone/>
            </a:pPr>
            <a:endParaRPr sz="1600" b="0" i="0" u="none">
              <a:solidFill>
                <a:schemeClr val="dk1"/>
              </a:solidFill>
              <a:latin typeface="Twentieth Century"/>
              <a:ea typeface="Twentieth Century"/>
              <a:cs typeface="Twentieth Century"/>
              <a:sym typeface="Twentieth Century"/>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Twentieth Century"/>
                <a:ea typeface="Twentieth Century"/>
                <a:cs typeface="Twentieth Century"/>
                <a:sym typeface="Twentieth Century"/>
              </a:rPr>
              <a:t>It is expected that the average Year 6 child will score 100. </a:t>
            </a:r>
            <a:endParaRPr/>
          </a:p>
          <a:p>
            <a:pPr marL="342900" marR="0" lvl="0" indent="-342900" algn="l" rtl="0">
              <a:lnSpc>
                <a:spcPct val="100000"/>
              </a:lnSpc>
              <a:spcBef>
                <a:spcPts val="320"/>
              </a:spcBef>
              <a:spcAft>
                <a:spcPts val="0"/>
              </a:spcAft>
              <a:buClr>
                <a:schemeClr val="dk1"/>
              </a:buClr>
              <a:buSzPts val="1600"/>
              <a:buFont typeface="Arial"/>
              <a:buNone/>
            </a:pPr>
            <a:endParaRPr sz="1600" b="0" i="0" u="none">
              <a:solidFill>
                <a:schemeClr val="dk1"/>
              </a:solidFill>
              <a:latin typeface="Twentieth Century"/>
              <a:ea typeface="Twentieth Century"/>
              <a:cs typeface="Twentieth Century"/>
              <a:sym typeface="Twentieth Century"/>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Twentieth Century"/>
                <a:ea typeface="Twentieth Century"/>
                <a:cs typeface="Twentieth Century"/>
                <a:sym typeface="Twentieth Century"/>
              </a:rPr>
              <a:t>We set individual targets based on what the children achieved in their Year 2 SATs.  For some children, achieving 100 will be a real success.  For others we will be expecting them to achieve well over 100.   </a:t>
            </a:r>
            <a:endParaRPr/>
          </a:p>
          <a:p>
            <a:pPr marL="342900" marR="0" lvl="0" indent="-342900" algn="l" rtl="0">
              <a:lnSpc>
                <a:spcPct val="100000"/>
              </a:lnSpc>
              <a:spcBef>
                <a:spcPts val="320"/>
              </a:spcBef>
              <a:spcAft>
                <a:spcPts val="0"/>
              </a:spcAft>
              <a:buClr>
                <a:schemeClr val="dk1"/>
              </a:buClr>
              <a:buSzPts val="1600"/>
              <a:buFont typeface="Arial"/>
              <a:buNone/>
            </a:pPr>
            <a:endParaRPr sz="1600" b="0" i="0" u="none">
              <a:solidFill>
                <a:schemeClr val="dk1"/>
              </a:solidFill>
              <a:latin typeface="Twentieth Century"/>
              <a:ea typeface="Twentieth Century"/>
              <a:cs typeface="Twentieth Century"/>
              <a:sym typeface="Twentieth Century"/>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Twentieth Century"/>
                <a:ea typeface="Twentieth Century"/>
                <a:cs typeface="Twentieth Century"/>
                <a:sym typeface="Twentieth Century"/>
              </a:rPr>
              <a:t>All children sit the same test.  Within the tests there will be questions aimed at those children working at greater depth. </a:t>
            </a:r>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Comic Sans MS"/>
              <a:ea typeface="Comic Sans MS"/>
              <a:cs typeface="Comic Sans MS"/>
              <a:sym typeface="Comic Sans MS"/>
            </a:endParaRPr>
          </a:p>
          <a:p>
            <a:pPr marL="342900" marR="0" lvl="0" indent="-254000" algn="l" rtl="0">
              <a:spcBef>
                <a:spcPts val="280"/>
              </a:spcBef>
              <a:spcAft>
                <a:spcPts val="0"/>
              </a:spcAft>
              <a:buClr>
                <a:schemeClr val="dk1"/>
              </a:buClr>
              <a:buSzPts val="1400"/>
              <a:buFont typeface="Arial"/>
              <a:buNone/>
            </a:pPr>
            <a:endParaRPr sz="1400" b="0" i="0" u="none">
              <a:solidFill>
                <a:schemeClr val="dk1"/>
              </a:solidFill>
              <a:latin typeface="Comic Sans MS"/>
              <a:ea typeface="Comic Sans MS"/>
              <a:cs typeface="Comic Sans MS"/>
              <a:sym typeface="Comic Sans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6"/>
          <p:cNvPicPr preferRelativeResize="0"/>
          <p:nvPr/>
        </p:nvPicPr>
        <p:blipFill rotWithShape="1">
          <a:blip r:embed="rId3">
            <a:alphaModFix/>
          </a:blip>
          <a:srcRect/>
          <a:stretch/>
        </p:blipFill>
        <p:spPr>
          <a:xfrm>
            <a:off x="900112" y="260350"/>
            <a:ext cx="7154862" cy="619283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7"/>
          <p:cNvSpPr txBox="1">
            <a:spLocks noGrp="1"/>
          </p:cNvSpPr>
          <p:nvPr>
            <p:ph type="title"/>
          </p:nvPr>
        </p:nvSpPr>
        <p:spPr>
          <a:xfrm>
            <a:off x="250825" y="115887"/>
            <a:ext cx="8569325" cy="742950"/>
          </a:xfrm>
          <a:prstGeom prst="rect">
            <a:avLst/>
          </a:prstGeom>
          <a:solidFill>
            <a:schemeClr val="lt1"/>
          </a:solidFill>
          <a:ln w="76200" cap="flat" cmpd="sng">
            <a:solidFill>
              <a:schemeClr val="dk1"/>
            </a:solidFill>
            <a:prstDash val="solid"/>
            <a:miter lim="524288"/>
            <a:headEnd type="none" w="sm" len="sm"/>
            <a:tailEnd type="none" w="sm" len="sm"/>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3600"/>
              <a:buFont typeface="Twentieth Century"/>
              <a:buNone/>
            </a:pPr>
            <a:r>
              <a:rPr lang="en-US" sz="3600" b="1" i="0" u="none">
                <a:solidFill>
                  <a:schemeClr val="dk1"/>
                </a:solidFill>
                <a:latin typeface="Twentieth Century"/>
                <a:ea typeface="Twentieth Century"/>
                <a:cs typeface="Twentieth Century"/>
                <a:sym typeface="Twentieth Century"/>
              </a:rPr>
              <a:t>The GAPS Test</a:t>
            </a:r>
            <a:endParaRPr/>
          </a:p>
        </p:txBody>
      </p:sp>
      <p:sp>
        <p:nvSpPr>
          <p:cNvPr id="126" name="Google Shape;126;p7"/>
          <p:cNvSpPr txBox="1">
            <a:spLocks noGrp="1"/>
          </p:cNvSpPr>
          <p:nvPr>
            <p:ph type="body" idx="1"/>
          </p:nvPr>
        </p:nvSpPr>
        <p:spPr>
          <a:xfrm>
            <a:off x="250825" y="1052512"/>
            <a:ext cx="8642350" cy="5616575"/>
          </a:xfrm>
          <a:prstGeom prst="rect">
            <a:avLst/>
          </a:prstGeom>
          <a:solidFill>
            <a:schemeClr val="lt1"/>
          </a:solidFill>
          <a:ln w="762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Twentieth Century"/>
                <a:ea typeface="Twentieth Century"/>
                <a:cs typeface="Twentieth Century"/>
                <a:sym typeface="Twentieth Century"/>
              </a:rPr>
              <a:t>The GAPS test is made up of 2 components, worth a total of 70 marks:</a:t>
            </a:r>
            <a:endParaRPr/>
          </a:p>
          <a:p>
            <a:pPr marL="342900" marR="0" lvl="0" indent="-342900" algn="l" rtl="0">
              <a:lnSpc>
                <a:spcPct val="100000"/>
              </a:lnSpc>
              <a:spcBef>
                <a:spcPts val="480"/>
              </a:spcBef>
              <a:spcAft>
                <a:spcPts val="0"/>
              </a:spcAft>
              <a:buClr>
                <a:schemeClr val="dk1"/>
              </a:buClr>
              <a:buSzPts val="2400"/>
              <a:buFont typeface="Arial"/>
              <a:buNone/>
            </a:pPr>
            <a:r>
              <a:rPr lang="en-US" sz="2400" b="0" i="0" u="none">
                <a:solidFill>
                  <a:schemeClr val="dk1"/>
                </a:solidFill>
                <a:latin typeface="Twentieth Century"/>
                <a:ea typeface="Twentieth Century"/>
                <a:cs typeface="Twentieth Century"/>
                <a:sym typeface="Twentieth Century"/>
              </a:rPr>
              <a:t>1.  A booklet of short-answer questions (50 marks)</a:t>
            </a:r>
            <a:endParaRPr/>
          </a:p>
          <a:p>
            <a:pPr marL="342900" marR="0" lvl="0" indent="-342900" algn="l" rtl="0">
              <a:lnSpc>
                <a:spcPct val="100000"/>
              </a:lnSpc>
              <a:spcBef>
                <a:spcPts val="480"/>
              </a:spcBef>
              <a:spcAft>
                <a:spcPts val="0"/>
              </a:spcAft>
              <a:buClr>
                <a:schemeClr val="dk1"/>
              </a:buClr>
              <a:buSzPts val="2400"/>
              <a:buFont typeface="Arial"/>
              <a:buNone/>
            </a:pPr>
            <a:r>
              <a:rPr lang="en-US" sz="2400" b="0" i="0" u="none">
                <a:solidFill>
                  <a:schemeClr val="dk1"/>
                </a:solidFill>
                <a:latin typeface="Twentieth Century"/>
                <a:ea typeface="Twentieth Century"/>
                <a:cs typeface="Twentieth Century"/>
                <a:sym typeface="Twentieth Century"/>
              </a:rPr>
              <a:t>2. A spelling task (20 marks)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Twentieth Century"/>
                <a:ea typeface="Twentieth Century"/>
                <a:cs typeface="Twentieth Century"/>
                <a:sym typeface="Twentieth Century"/>
              </a:rPr>
              <a:t>The short-answer questions consists of between 40 and 50 questions assessing grammar, punctuation and vocabulary. Each question is worth 1 or 2 marks with a total for the paper of 50 marks. The questions may include multiple choice, circling/underlining key words or a  require a short response from the child.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Twentieth Century"/>
                <a:ea typeface="Twentieth Century"/>
                <a:cs typeface="Twentieth Century"/>
                <a:sym typeface="Twentieth Century"/>
              </a:rPr>
              <a:t>The spelling task consists of 20 sentences which are read aloud by the test administrator. Each sentence has a word missing which the pupil must complete. The task is worth a total of 20 marks.</a:t>
            </a:r>
            <a:endParaRPr/>
          </a:p>
          <a:p>
            <a:pPr marL="342900" marR="0" lvl="0" indent="-190500" algn="l" rtl="0">
              <a:spcBef>
                <a:spcPts val="480"/>
              </a:spcBef>
              <a:spcAft>
                <a:spcPts val="0"/>
              </a:spcAft>
              <a:buClr>
                <a:schemeClr val="dk1"/>
              </a:buClr>
              <a:buSzPts val="2400"/>
              <a:buFont typeface="Arial"/>
              <a:buNone/>
            </a:pPr>
            <a:endParaRPr sz="2400" b="0" i="0" u="none">
              <a:solidFill>
                <a:schemeClr val="dk1"/>
              </a:solidFill>
              <a:latin typeface="Twentieth Century"/>
              <a:ea typeface="Twentieth Century"/>
              <a:cs typeface="Twentieth Century"/>
              <a:sym typeface="Twentieth Century"/>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8"/>
          <p:cNvSpPr txBox="1">
            <a:spLocks noGrp="1"/>
          </p:cNvSpPr>
          <p:nvPr>
            <p:ph type="title"/>
          </p:nvPr>
        </p:nvSpPr>
        <p:spPr>
          <a:xfrm>
            <a:off x="1187450" y="115887"/>
            <a:ext cx="6985000" cy="742950"/>
          </a:xfrm>
          <a:prstGeom prst="rect">
            <a:avLst/>
          </a:prstGeom>
          <a:solidFill>
            <a:schemeClr val="lt1"/>
          </a:solidFill>
          <a:ln w="76200" cap="flat" cmpd="sng">
            <a:solidFill>
              <a:schemeClr val="dk1"/>
            </a:solidFill>
            <a:prstDash val="solid"/>
            <a:miter lim="524288"/>
            <a:headEnd type="none" w="sm" len="sm"/>
            <a:tailEnd type="none" w="sm" len="sm"/>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3600"/>
              <a:buFont typeface="Twentieth Century"/>
              <a:buNone/>
            </a:pPr>
            <a:r>
              <a:rPr lang="en-US" sz="3600" b="1" i="0" u="none">
                <a:solidFill>
                  <a:schemeClr val="dk1"/>
                </a:solidFill>
                <a:latin typeface="Twentieth Century"/>
                <a:ea typeface="Twentieth Century"/>
                <a:cs typeface="Twentieth Century"/>
                <a:sym typeface="Twentieth Century"/>
              </a:rPr>
              <a:t>The GAPS Test</a:t>
            </a:r>
            <a:endParaRPr/>
          </a:p>
        </p:txBody>
      </p:sp>
      <p:pic>
        <p:nvPicPr>
          <p:cNvPr id="132" name="Google Shape;132;p8"/>
          <p:cNvPicPr preferRelativeResize="0"/>
          <p:nvPr/>
        </p:nvPicPr>
        <p:blipFill rotWithShape="1">
          <a:blip r:embed="rId3">
            <a:alphaModFix/>
          </a:blip>
          <a:srcRect/>
          <a:stretch/>
        </p:blipFill>
        <p:spPr>
          <a:xfrm>
            <a:off x="1331912" y="1052512"/>
            <a:ext cx="6696075" cy="5597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9"/>
          <p:cNvSpPr txBox="1">
            <a:spLocks noGrp="1"/>
          </p:cNvSpPr>
          <p:nvPr>
            <p:ph type="title"/>
          </p:nvPr>
        </p:nvSpPr>
        <p:spPr>
          <a:xfrm>
            <a:off x="250825" y="115887"/>
            <a:ext cx="8569325" cy="742950"/>
          </a:xfrm>
          <a:prstGeom prst="rect">
            <a:avLst/>
          </a:prstGeom>
          <a:solidFill>
            <a:schemeClr val="lt1"/>
          </a:solidFill>
          <a:ln w="76200" cap="flat" cmpd="sng">
            <a:solidFill>
              <a:schemeClr val="dk1"/>
            </a:solidFill>
            <a:prstDash val="solid"/>
            <a:miter lim="524288"/>
            <a:headEnd type="none" w="sm" len="sm"/>
            <a:tailEnd type="none" w="sm" len="sm"/>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3600"/>
              <a:buFont typeface="Twentieth Century"/>
              <a:buNone/>
            </a:pPr>
            <a:r>
              <a:rPr lang="en-US" sz="3600" b="1" i="0" u="none">
                <a:solidFill>
                  <a:schemeClr val="dk1"/>
                </a:solidFill>
                <a:latin typeface="Twentieth Century"/>
                <a:ea typeface="Twentieth Century"/>
                <a:cs typeface="Twentieth Century"/>
                <a:sym typeface="Twentieth Century"/>
              </a:rPr>
              <a:t>The Reading Test</a:t>
            </a:r>
            <a:endParaRPr/>
          </a:p>
        </p:txBody>
      </p:sp>
      <p:sp>
        <p:nvSpPr>
          <p:cNvPr id="138" name="Google Shape;138;p9"/>
          <p:cNvSpPr txBox="1">
            <a:spLocks noGrp="1"/>
          </p:cNvSpPr>
          <p:nvPr>
            <p:ph type="body" idx="1"/>
          </p:nvPr>
        </p:nvSpPr>
        <p:spPr>
          <a:xfrm>
            <a:off x="250825" y="1052512"/>
            <a:ext cx="8642350" cy="5616575"/>
          </a:xfrm>
          <a:prstGeom prst="rect">
            <a:avLst/>
          </a:prstGeom>
          <a:solidFill>
            <a:schemeClr val="lt1"/>
          </a:solidFill>
          <a:ln w="762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30200" algn="l" rtl="0">
              <a:lnSpc>
                <a:spcPct val="100000"/>
              </a:lnSpc>
              <a:spcBef>
                <a:spcPts val="0"/>
              </a:spcBef>
              <a:spcAft>
                <a:spcPts val="0"/>
              </a:spcAft>
              <a:buClr>
                <a:schemeClr val="dk1"/>
              </a:buClr>
              <a:buSzPts val="200"/>
              <a:buFont typeface="Arial"/>
              <a:buNone/>
            </a:pPr>
            <a:endParaRPr sz="200" b="0" i="0" u="none">
              <a:solidFill>
                <a:schemeClr val="dk1"/>
              </a:solidFill>
              <a:latin typeface="Twentieth Century"/>
              <a:ea typeface="Twentieth Century"/>
              <a:cs typeface="Twentieth Century"/>
              <a:sym typeface="Twentieth Century"/>
            </a:endParaRPr>
          </a:p>
          <a:p>
            <a:pPr marL="342900" marR="0" lvl="0" indent="-330200" algn="l" rtl="0">
              <a:lnSpc>
                <a:spcPct val="100000"/>
              </a:lnSpc>
              <a:spcBef>
                <a:spcPts val="40"/>
              </a:spcBef>
              <a:spcAft>
                <a:spcPts val="0"/>
              </a:spcAft>
              <a:buClr>
                <a:schemeClr val="dk1"/>
              </a:buClr>
              <a:buSzPts val="200"/>
              <a:buFont typeface="Arial"/>
              <a:buNone/>
            </a:pPr>
            <a:endParaRPr sz="200" b="0" i="0" u="none">
              <a:solidFill>
                <a:schemeClr val="dk1"/>
              </a:solidFill>
              <a:latin typeface="Twentieth Century"/>
              <a:ea typeface="Twentieth Century"/>
              <a:cs typeface="Twentieth Century"/>
              <a:sym typeface="Twentieth Century"/>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Twentieth Century"/>
                <a:ea typeface="Twentieth Century"/>
                <a:cs typeface="Twentieth Century"/>
                <a:sym typeface="Twentieth Century"/>
              </a:rPr>
              <a:t>The reading booklet usually contains 3 texts. The least demanding text comes first, with the following texts increasing in level of difficulty. Pupils have one hour to read the texts and complete the questions at their own pace.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Twentieth Century"/>
                <a:ea typeface="Twentieth Century"/>
                <a:cs typeface="Twentieth Century"/>
                <a:sym typeface="Twentieth Century"/>
              </a:rPr>
              <a:t>The reading answer booklet consists of approximately 35 to 40 questions (totalling 50 marks). There are different types of questions: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Twentieth Century"/>
                <a:ea typeface="Twentieth Century"/>
                <a:cs typeface="Twentieth Century"/>
                <a:sym typeface="Twentieth Century"/>
              </a:rPr>
              <a:t>shorter, closed response items (such as multiple choice and matching questions)</a:t>
            </a:r>
            <a:endParaRPr/>
          </a:p>
          <a:p>
            <a:pPr marL="1163637" marR="0" lvl="2" indent="-342899" algn="l" rtl="0">
              <a:lnSpc>
                <a:spcPct val="100000"/>
              </a:lnSpc>
              <a:spcBef>
                <a:spcPts val="480"/>
              </a:spcBef>
              <a:spcAft>
                <a:spcPts val="0"/>
              </a:spcAft>
              <a:buClr>
                <a:schemeClr val="dk1"/>
              </a:buClr>
              <a:buSzPts val="2400"/>
              <a:buFont typeface="Arial"/>
              <a:buChar char="•"/>
            </a:pPr>
            <a:r>
              <a:rPr lang="en-US" sz="2400" b="0" i="0" u="none" strike="noStrike" cap="none">
                <a:solidFill>
                  <a:schemeClr val="dk1"/>
                </a:solidFill>
                <a:latin typeface="Twentieth Century"/>
                <a:ea typeface="Twentieth Century"/>
                <a:cs typeface="Twentieth Century"/>
                <a:sym typeface="Twentieth Century"/>
              </a:rPr>
              <a:t>Shorter, open response items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Twentieth Century"/>
                <a:ea typeface="Twentieth Century"/>
                <a:cs typeface="Twentieth Century"/>
                <a:sym typeface="Twentieth Century"/>
              </a:rPr>
              <a:t>longer, open response items that require children to explain and comment on the texts in order to demonstrate a full understanding</a:t>
            </a:r>
            <a:r>
              <a:rPr lang="en-US" sz="1400" b="0" i="0" u="none">
                <a:solidFill>
                  <a:schemeClr val="dk1"/>
                </a:solidFill>
                <a:latin typeface="Twentieth Century"/>
                <a:ea typeface="Twentieth Century"/>
                <a:cs typeface="Twentieth Century"/>
                <a:sym typeface="Twentieth Century"/>
              </a:rPr>
              <a:t>.</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993</Words>
  <Application>Microsoft Office PowerPoint</Application>
  <PresentationFormat>On-screen Show (4:3)</PresentationFormat>
  <Paragraphs>119</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Comic Sans MS</vt:lpstr>
      <vt:lpstr>Twentieth Century</vt:lpstr>
      <vt:lpstr>Office Theme</vt:lpstr>
      <vt:lpstr>Year 6  SATs Meeting</vt:lpstr>
      <vt:lpstr>Aims of this meeting</vt:lpstr>
      <vt:lpstr>What are SATs?</vt:lpstr>
      <vt:lpstr>The SATs Timetable</vt:lpstr>
      <vt:lpstr>Scaled Scores</vt:lpstr>
      <vt:lpstr>PowerPoint Presentation</vt:lpstr>
      <vt:lpstr>The GAPS Test</vt:lpstr>
      <vt:lpstr>The GAPS Test</vt:lpstr>
      <vt:lpstr>The Reading Test</vt:lpstr>
      <vt:lpstr>PowerPoint Presentation</vt:lpstr>
      <vt:lpstr>PowerPoint Presentation</vt:lpstr>
      <vt:lpstr>The Maths Test</vt:lpstr>
      <vt:lpstr>PowerPoint Presentation</vt:lpstr>
      <vt:lpstr>PowerPoint Presentation</vt:lpstr>
      <vt:lpstr>PowerPoint Presentation</vt:lpstr>
      <vt:lpstr>PowerPoint Presentation</vt:lpstr>
      <vt:lpstr>PowerPoint Presentation</vt:lpstr>
      <vt:lpstr>PowerPoint Presentation</vt:lpstr>
      <vt:lpstr>What we are doing in school to prepare your child for SATs</vt:lpstr>
      <vt:lpstr>How you can help your child</vt:lpstr>
      <vt:lpstr>Useful Websites</vt:lpstr>
      <vt:lpstr>Useful Websites</vt:lpstr>
      <vt:lpstr>Useful Websites</vt:lpstr>
      <vt:lpstr>PowerPoint Presentation</vt:lpstr>
      <vt:lpstr>PowerPoint Presentation</vt:lpstr>
      <vt:lpstr>Useful Websites</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Meeting</dc:title>
  <dc:creator>Barber</dc:creator>
  <cp:lastModifiedBy>Janette Wood</cp:lastModifiedBy>
  <cp:revision>1</cp:revision>
  <dcterms:created xsi:type="dcterms:W3CDTF">2011-09-08T14:33:21Z</dcterms:created>
  <dcterms:modified xsi:type="dcterms:W3CDTF">2023-02-28T10:02:14Z</dcterms:modified>
</cp:coreProperties>
</file>