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72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4660"/>
  </p:normalViewPr>
  <p:slideViewPr>
    <p:cSldViewPr>
      <p:cViewPr varScale="1">
        <p:scale>
          <a:sx n="63" d="100"/>
          <a:sy n="63" d="100"/>
        </p:scale>
        <p:origin x="137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2E2B1F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2E2B1F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2E2B1F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8670" y="1842287"/>
            <a:ext cx="7966659" cy="830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heavy">
                <a:solidFill>
                  <a:srgbClr val="2E2B1F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253" y="3278632"/>
            <a:ext cx="6349492" cy="2938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rtfordshire.gov.uk/services/schools-and-education/school-admissions/secondary-and-upper-schools/secondary-and-upper-school-place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fordshire.gov.uk/services/schools-and-education/school-admissions/school-admissions-and-transport.aspx" TargetMode="External"/><Relationship Id="rId2" Type="http://schemas.openxmlformats.org/officeDocument/2006/relationships/hyperlink" Target="http://www.hertfordshire.gov.uk/schoolsdirecto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fordshire.gov.uk/services/schools-and-education/school-admissions/secondary-and-upper-schools/secondary-and-upper-school-places.aspx" TargetMode="External"/><Relationship Id="rId2" Type="http://schemas.openxmlformats.org/officeDocument/2006/relationships/hyperlink" Target="https://www.hertfordshire.gov.uk/services/schools-and-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4747" y="1720723"/>
            <a:ext cx="320167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u="none" spc="5" dirty="0"/>
              <a:t>Secondary</a:t>
            </a:r>
            <a:r>
              <a:rPr sz="4400" u="none" spc="-459" dirty="0"/>
              <a:t> </a:t>
            </a:r>
            <a:r>
              <a:rPr sz="4400" u="none" spc="-55" dirty="0"/>
              <a:t>Transfer</a:t>
            </a:r>
            <a:r>
              <a:rPr lang="en-GB" sz="4400" u="none" spc="-55" dirty="0"/>
              <a:t> 2022 - 2023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4114800"/>
            <a:ext cx="472313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4800" b="1" spc="-10" dirty="0">
                <a:solidFill>
                  <a:srgbClr val="2E2B1F"/>
                </a:solidFill>
                <a:latin typeface="Gill Sans MT"/>
                <a:cs typeface="Gill Sans MT"/>
              </a:rPr>
              <a:t>Information</a:t>
            </a:r>
            <a:r>
              <a:rPr lang="en-GB" sz="4800" b="1" spc="-10" dirty="0">
                <a:solidFill>
                  <a:srgbClr val="2E2B1F"/>
                </a:solidFill>
                <a:latin typeface="Gill Sans MT"/>
                <a:cs typeface="Gill Sans MT"/>
              </a:rPr>
              <a:t> Slides</a:t>
            </a:r>
            <a:endParaRPr sz="48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462" y="144526"/>
            <a:ext cx="5715000" cy="142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596" y="1676400"/>
            <a:ext cx="7178040" cy="41787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0685" marR="26289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lang="en-GB" sz="1400" b="1" spc="15" dirty="0">
                <a:solidFill>
                  <a:srgbClr val="2E2B1F"/>
                </a:solidFill>
                <a:latin typeface="Gill Sans MT"/>
                <a:cs typeface="Gill Sans MT"/>
              </a:rPr>
              <a:t>3rd</a:t>
            </a:r>
            <a:r>
              <a:rPr sz="1350" b="1" spc="195" baseline="24691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DECEMBER</a:t>
            </a:r>
            <a:r>
              <a:rPr sz="1400" b="1"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20</a:t>
            </a:r>
            <a:r>
              <a:rPr lang="en-GB" sz="1400" b="1" dirty="0">
                <a:solidFill>
                  <a:srgbClr val="2E2B1F"/>
                </a:solidFill>
                <a:latin typeface="Gill Sans MT"/>
                <a:cs typeface="Gill Sans MT"/>
              </a:rPr>
              <a:t>22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IS</a:t>
            </a:r>
            <a:r>
              <a:rPr sz="1400" b="1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400" b="1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LAST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60" dirty="0">
                <a:solidFill>
                  <a:srgbClr val="2E2B1F"/>
                </a:solidFill>
                <a:latin typeface="Gill Sans MT"/>
                <a:cs typeface="Gill Sans MT"/>
              </a:rPr>
              <a:t>DATE</a:t>
            </a:r>
            <a:r>
              <a:rPr sz="1400" b="1" spc="-2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400" b="1" spc="-2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40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MUST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SUBMIT</a:t>
            </a:r>
            <a:r>
              <a:rPr sz="1400" b="1" spc="-3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EVIDENCE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IF  </a:t>
            </a:r>
            <a:r>
              <a:rPr sz="1400" b="1" spc="-4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b="1" spc="-3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MOVED</a:t>
            </a:r>
            <a:r>
              <a:rPr sz="1400" b="1" spc="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HOUSE.</a:t>
            </a:r>
            <a:endParaRPr lang="en-GB" sz="1400" b="1" spc="-5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     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 SUBMIT REASONS FOR A LATE APPLICATION AND FOR THAT      	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APPLICATION TO BE CONSIDERED ON TIME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      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REQUEST A CHANGE OF PREFERENCE FOLLOWING RECEIPT OF 	APTITUDE / ABILITY SCHOOL TEST RESULT</a:t>
            </a:r>
            <a:endParaRPr sz="14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E2B1F"/>
              </a:buClr>
              <a:buFont typeface="Arial"/>
              <a:buChar char="•"/>
            </a:pPr>
            <a:endParaRPr sz="1450" dirty="0">
              <a:latin typeface="Times New Roman"/>
              <a:cs typeface="Times New Roman"/>
            </a:endParaRPr>
          </a:p>
          <a:p>
            <a:pPr marL="400685" marR="143510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lang="en-GB" sz="1400" b="1" spc="10" dirty="0">
                <a:solidFill>
                  <a:srgbClr val="2E2B1F"/>
                </a:solidFill>
                <a:latin typeface="Gill Sans MT"/>
                <a:cs typeface="Gill Sans MT"/>
              </a:rPr>
              <a:t>31</a:t>
            </a:r>
            <a:r>
              <a:rPr lang="en-GB" sz="1400" b="1" spc="10" baseline="30000" dirty="0">
                <a:solidFill>
                  <a:srgbClr val="2E2B1F"/>
                </a:solidFill>
                <a:latin typeface="Gill Sans MT"/>
                <a:cs typeface="Gill Sans MT"/>
              </a:rPr>
              <a:t>st</a:t>
            </a:r>
            <a:r>
              <a:rPr lang="en-GB" sz="1400" b="1" spc="10" dirty="0">
                <a:solidFill>
                  <a:srgbClr val="2E2B1F"/>
                </a:solidFill>
                <a:latin typeface="Gill Sans MT"/>
                <a:cs typeface="Gill Sans MT"/>
              </a:rPr>
              <a:t> JANUARY 2023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Last Date to 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make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a late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application to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considered for  allocation </a:t>
            </a:r>
            <a:r>
              <a:rPr sz="1400" b="1" spc="-20" dirty="0">
                <a:solidFill>
                  <a:srgbClr val="2E2B1F"/>
                </a:solidFill>
                <a:latin typeface="Gill Sans MT"/>
                <a:cs typeface="Gill Sans MT"/>
              </a:rPr>
              <a:t>day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If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applied on line and confirmed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receive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an allocation</a:t>
            </a:r>
            <a:r>
              <a:rPr sz="1400" spc="-11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email</a:t>
            </a:r>
            <a:r>
              <a:rPr lang="en-GB" sz="1400" dirty="0">
                <a:latin typeface="Gill Sans MT"/>
                <a:cs typeface="Gill Sans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with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details of the school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child has been allocated on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March</a:t>
            </a:r>
            <a:r>
              <a:rPr lang="en-GB" sz="1400" spc="-10" dirty="0">
                <a:solidFill>
                  <a:srgbClr val="2E2B1F"/>
                </a:solidFill>
                <a:latin typeface="Gill Sans MT"/>
                <a:cs typeface="Gill Sans MT"/>
              </a:rPr>
              <a:t> 1st</a:t>
            </a:r>
            <a:r>
              <a:rPr sz="1400" spc="-1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202</a:t>
            </a:r>
            <a:r>
              <a:rPr lang="en-GB" sz="1400" dirty="0">
                <a:solidFill>
                  <a:srgbClr val="2E2B1F"/>
                </a:solidFill>
                <a:latin typeface="Gill Sans MT"/>
                <a:cs typeface="Gill Sans MT"/>
              </a:rPr>
              <a:t>2</a:t>
            </a:r>
            <a:endParaRPr sz="1400" dirty="0">
              <a:latin typeface="Gill Sans MT"/>
              <a:cs typeface="Gill Sans MT"/>
            </a:endParaRPr>
          </a:p>
          <a:p>
            <a:pPr marL="400685" marR="40195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Parents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who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applied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online who did not confirm their 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only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 able to  access the online system to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view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their allocation online after allocation emails </a:t>
            </a:r>
            <a:r>
              <a:rPr sz="1400" spc="-2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been  dispatched.</a:t>
            </a:r>
            <a:endParaRPr sz="1400" dirty="0">
              <a:latin typeface="Gill Sans MT"/>
              <a:cs typeface="Gill Sans MT"/>
            </a:endParaRPr>
          </a:p>
          <a:p>
            <a:pPr marL="40068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School places can be accepted or declined online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logging onto the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website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z="1400" spc="-1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following</a:t>
            </a:r>
            <a:endParaRPr sz="1400" dirty="0">
              <a:latin typeface="Gill Sans MT"/>
              <a:cs typeface="Gill Sans MT"/>
            </a:endParaRPr>
          </a:p>
          <a:p>
            <a:pPr marL="400685">
              <a:lnSpc>
                <a:spcPct val="100000"/>
              </a:lnSpc>
            </a:pP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the online</a:t>
            </a:r>
            <a:r>
              <a:rPr sz="1400"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instructions.</a:t>
            </a:r>
            <a:endParaRPr sz="1400" dirty="0">
              <a:latin typeface="Gill Sans MT"/>
              <a:cs typeface="Gill Sans MT"/>
            </a:endParaRPr>
          </a:p>
          <a:p>
            <a:pPr marL="400685" marR="30162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Parents/Carers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who did not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apply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on line or who did not confirm an 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z="1400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  sent an allocation letter on 2nd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March</a:t>
            </a:r>
            <a:r>
              <a:rPr sz="1400" spc="-1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2020</a:t>
            </a:r>
            <a:endParaRPr sz="14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656079"/>
            <a:ext cx="6705600" cy="47474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00"/>
              </a:spcBef>
            </a:pPr>
            <a:r>
              <a:rPr b="1" u="sng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Key</a:t>
            </a:r>
            <a:r>
              <a:rPr b="1" u="sng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 </a:t>
            </a:r>
            <a:r>
              <a:rPr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Dates</a:t>
            </a:r>
            <a:endParaRPr lang="en-GB" b="1" u="sng" dirty="0">
              <a:solidFill>
                <a:srgbClr val="2E2B1F"/>
              </a:solidFill>
              <a:uFill>
                <a:solidFill>
                  <a:srgbClr val="2E2B1F"/>
                </a:solidFill>
              </a:uFill>
              <a:latin typeface="Gill Sans MT"/>
              <a:cs typeface="Gill Sans MT"/>
            </a:endParaRPr>
          </a:p>
          <a:p>
            <a:pPr marL="3619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Tw Cen MT"/>
              </a:rPr>
              <a:t>1st September Online application system opens</a:t>
            </a:r>
            <a:endParaRPr lang="en-GB" b="1" spc="-5" dirty="0">
              <a:solidFill>
                <a:srgbClr val="2E2B1F"/>
              </a:solidFill>
              <a:uFill>
                <a:solidFill>
                  <a:srgbClr val="2E2B1F"/>
                </a:solidFill>
              </a:uFill>
              <a:latin typeface="Gill Sans MT"/>
              <a:cs typeface="Tw Cen MT"/>
            </a:endParaRPr>
          </a:p>
          <a:p>
            <a:pPr marL="2476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b="1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Tw Cen MT"/>
              </a:rPr>
              <a:t> 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31st October 20</a:t>
            </a: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22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–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Application</a:t>
            </a:r>
            <a:r>
              <a:rPr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Deadline</a:t>
            </a:r>
            <a:endParaRPr dirty="0">
              <a:latin typeface="Tw Cen MT"/>
              <a:cs typeface="Tw Cen MT"/>
            </a:endParaRPr>
          </a:p>
          <a:p>
            <a:pPr marL="362585" marR="81280" indent="-287020">
              <a:lnSpc>
                <a:spcPct val="100000"/>
              </a:lnSpc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2nd</a:t>
            </a:r>
            <a:r>
              <a:rPr spc="-7" baseline="2430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December 20</a:t>
            </a: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22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-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Last date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to submit a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written explanation 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giving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reasons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why your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application </a:t>
            </a:r>
            <a:r>
              <a:rPr spc="-15" dirty="0">
                <a:solidFill>
                  <a:srgbClr val="2E2B1F"/>
                </a:solidFill>
                <a:latin typeface="Tw Cen MT"/>
                <a:cs typeface="Tw Cen MT"/>
              </a:rPr>
              <a:t>was late,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for your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application 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agreed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as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‘on</a:t>
            </a:r>
            <a:r>
              <a:rPr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time’.</a:t>
            </a:r>
            <a:endParaRPr dirty="0">
              <a:latin typeface="Tw Cen MT"/>
              <a:cs typeface="Tw Cen MT"/>
            </a:endParaRPr>
          </a:p>
          <a:p>
            <a:pPr marL="365760" marR="661035">
              <a:lnSpc>
                <a:spcPct val="100000"/>
              </a:lnSpc>
            </a:pP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move house,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this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is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last date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to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provide  evidence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your new</a:t>
            </a:r>
            <a:r>
              <a:rPr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address</a:t>
            </a:r>
            <a:endParaRPr dirty="0">
              <a:latin typeface="Tw Cen MT"/>
              <a:cs typeface="Tw Cen MT"/>
            </a:endParaRPr>
          </a:p>
          <a:p>
            <a:pPr marL="365760">
              <a:lnSpc>
                <a:spcPct val="100000"/>
              </a:lnSpc>
            </a:pP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and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it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considered ‘on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time’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in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allocation</a:t>
            </a:r>
            <a:r>
              <a:rPr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-10" dirty="0">
                <a:solidFill>
                  <a:srgbClr val="2E2B1F"/>
                </a:solidFill>
                <a:latin typeface="Tw Cen MT"/>
                <a:cs typeface="Tw Cen MT"/>
              </a:rPr>
              <a:t>process</a:t>
            </a:r>
            <a:r>
              <a:rPr lang="en-GB" spc="-10" dirty="0">
                <a:solidFill>
                  <a:srgbClr val="2E2B1F"/>
                </a:solidFill>
                <a:latin typeface="Tw Cen MT"/>
                <a:cs typeface="Tw Cen MT"/>
              </a:rPr>
              <a:t>.</a:t>
            </a:r>
            <a:endParaRPr dirty="0">
              <a:latin typeface="Tw Cen MT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dirty="0">
                <a:solidFill>
                  <a:srgbClr val="2E2B1F"/>
                </a:solidFill>
                <a:latin typeface="Tw Cen MT"/>
                <a:cs typeface="Tw Cen MT"/>
              </a:rPr>
              <a:t>1st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5" dirty="0">
                <a:solidFill>
                  <a:srgbClr val="2E2B1F"/>
                </a:solidFill>
                <a:latin typeface="Tw Cen MT"/>
                <a:cs typeface="Tw Cen MT"/>
              </a:rPr>
              <a:t>March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202</a:t>
            </a: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3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– National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Offer</a:t>
            </a:r>
            <a:r>
              <a:rPr spc="-5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pc="-15" dirty="0">
                <a:solidFill>
                  <a:srgbClr val="2E2B1F"/>
                </a:solidFill>
                <a:latin typeface="Tw Cen MT"/>
                <a:cs typeface="Tw Cen MT"/>
              </a:rPr>
              <a:t>Day</a:t>
            </a:r>
            <a:endParaRPr lang="en-GB" spc="-15" dirty="0">
              <a:solidFill>
                <a:srgbClr val="2E2B1F"/>
              </a:solidFill>
              <a:latin typeface="Tw Cen MT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-15" dirty="0">
                <a:solidFill>
                  <a:srgbClr val="2E2B1F"/>
                </a:solidFill>
                <a:latin typeface="Tw Cen MT"/>
                <a:cs typeface="Tw Cen MT"/>
              </a:rPr>
              <a:t>Continued Interest list opens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-15" dirty="0">
                <a:solidFill>
                  <a:srgbClr val="2E2B1F"/>
                </a:solidFill>
                <a:latin typeface="Tw Cen MT"/>
                <a:cs typeface="Tw Cen MT"/>
              </a:rPr>
              <a:t>15</a:t>
            </a:r>
            <a:r>
              <a:rPr lang="en-GB" spc="-1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pc="-15" dirty="0">
                <a:solidFill>
                  <a:srgbClr val="2E2B1F"/>
                </a:solidFill>
                <a:latin typeface="Tw Cen MT"/>
                <a:cs typeface="Tw Cen MT"/>
              </a:rPr>
              <a:t> MARCH 2023 IS THE LAST DAY TO ACCEPT OR DECLINE YOUR OFFER</a:t>
            </a:r>
            <a:endParaRPr lang="en-GB" dirty="0">
              <a:latin typeface="Tw Cen MT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Late applications received </a:t>
            </a:r>
            <a:r>
              <a:rPr b="1" dirty="0">
                <a:solidFill>
                  <a:srgbClr val="2E2B1F"/>
                </a:solidFill>
                <a:latin typeface="Tw Cen MT"/>
                <a:cs typeface="Tw Cen MT"/>
              </a:rPr>
              <a:t>after 31st </a:t>
            </a:r>
            <a:r>
              <a:rPr b="1" spc="-5" dirty="0">
                <a:solidFill>
                  <a:srgbClr val="2E2B1F"/>
                </a:solidFill>
                <a:latin typeface="Tw Cen MT"/>
                <a:cs typeface="Tw Cen MT"/>
              </a:rPr>
              <a:t>October 20</a:t>
            </a:r>
            <a:r>
              <a:rPr lang="en-GB" b="1" spc="-5">
                <a:solidFill>
                  <a:srgbClr val="2E2B1F"/>
                </a:solidFill>
                <a:latin typeface="Tw Cen MT"/>
                <a:cs typeface="Tw Cen MT"/>
              </a:rPr>
              <a:t>22 </a:t>
            </a:r>
            <a:r>
              <a:rPr b="1" dirty="0">
                <a:solidFill>
                  <a:srgbClr val="2E2B1F"/>
                </a:solidFill>
                <a:latin typeface="Tw Cen MT"/>
                <a:cs typeface="Tw Cen MT"/>
              </a:rPr>
              <a:t>will be  considered after all other applications </a:t>
            </a:r>
            <a:r>
              <a:rPr b="1" spc="5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b="1" dirty="0">
                <a:solidFill>
                  <a:srgbClr val="2E2B1F"/>
                </a:solidFill>
                <a:latin typeface="Tw Cen MT"/>
                <a:cs typeface="Tw Cen MT"/>
              </a:rPr>
              <a:t>were </a:t>
            </a:r>
            <a:r>
              <a:rPr b="1" spc="-5" dirty="0">
                <a:solidFill>
                  <a:srgbClr val="2E2B1F"/>
                </a:solidFill>
                <a:latin typeface="Tw Cen MT"/>
                <a:cs typeface="Tw Cen MT"/>
              </a:rPr>
              <a:t>received </a:t>
            </a:r>
            <a:r>
              <a:rPr b="1" dirty="0">
                <a:solidFill>
                  <a:srgbClr val="2E2B1F"/>
                </a:solidFill>
                <a:latin typeface="Tw Cen MT"/>
                <a:cs typeface="Tw Cen MT"/>
              </a:rPr>
              <a:t>on</a:t>
            </a:r>
            <a:r>
              <a:rPr b="1" spc="7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b="1" dirty="0">
                <a:solidFill>
                  <a:srgbClr val="2E2B1F"/>
                </a:solidFill>
                <a:latin typeface="Tw Cen MT"/>
                <a:cs typeface="Tw Cen MT"/>
              </a:rPr>
              <a:t>time!</a:t>
            </a:r>
            <a:endParaRPr lang="en-GB" dirty="0">
              <a:latin typeface="Tw Cen MT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Late applications are unlikely </a:t>
            </a:r>
            <a:r>
              <a:rPr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spc="-5" dirty="0">
                <a:solidFill>
                  <a:srgbClr val="2E2B1F"/>
                </a:solidFill>
                <a:latin typeface="Tw Cen MT"/>
                <a:cs typeface="Tw Cen MT"/>
              </a:rPr>
              <a:t>offered preferred</a:t>
            </a:r>
            <a:r>
              <a:rPr spc="5" dirty="0">
                <a:solidFill>
                  <a:srgbClr val="2E2B1F"/>
                </a:solidFill>
                <a:latin typeface="Tw Cen MT"/>
                <a:cs typeface="Tw Cen MT"/>
              </a:rPr>
              <a:t> school.</a:t>
            </a:r>
            <a:endParaRPr lang="en-GB" spc="5" dirty="0">
              <a:solidFill>
                <a:srgbClr val="2E2B1F"/>
              </a:solidFill>
              <a:latin typeface="Tw Cen MT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CONTINUED INTEREST LISTS OPEN FROM 16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MARCH 2023</a:t>
            </a:r>
            <a:endParaRPr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2057400"/>
            <a:ext cx="64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PLEASE NOTE THE FOLLOWING – </a:t>
            </a:r>
          </a:p>
          <a:p>
            <a:endParaRPr lang="en-GB" dirty="0">
              <a:latin typeface="Tw Cen MT" panose="020B0602020104020603" pitchFamily="34" charset="0"/>
            </a:endParaRPr>
          </a:p>
          <a:p>
            <a:r>
              <a:rPr lang="en-GB" dirty="0">
                <a:latin typeface="Tw Cen MT" panose="020B0602020104020603" pitchFamily="34" charset="0"/>
              </a:rPr>
              <a:t>IF YOUR CHILD QUALIFIED FOR MORE THAN ONE SCHOOL, YOU WILL BE OFFERED THE HIGHEST RANKED SCHOOL AT WHICH YOUR CHILD QUALIFIED FOR A PLACE.</a:t>
            </a:r>
          </a:p>
          <a:p>
            <a:endParaRPr lang="en-GB" dirty="0">
              <a:latin typeface="Tw Cen MT" panose="020B0602020104020603" pitchFamily="34" charset="0"/>
            </a:endParaRPr>
          </a:p>
          <a:p>
            <a:endParaRPr lang="en-GB" dirty="0">
              <a:latin typeface="Tw Cen MT" panose="020B0602020104020603" pitchFamily="34" charset="0"/>
            </a:endParaRPr>
          </a:p>
          <a:p>
            <a:r>
              <a:rPr lang="en-GB" dirty="0">
                <a:latin typeface="Tw Cen MT" panose="020B0602020104020603" pitchFamily="34" charset="0"/>
              </a:rPr>
              <a:t>IF YOUR CHILD DID NOT QUALIFY FOR A PLACE FOR ANY OF THE SCHOOLS YOU RANKED, WE WILL USUALLY OFFER A PLACE AT THE NEAREST SCHOOL TO YOUR HOME ADDRESS WITH PLACES REMAINING </a:t>
            </a:r>
            <a:r>
              <a:rPr lang="en-GB" b="1" dirty="0">
                <a:solidFill>
                  <a:srgbClr val="FF0000"/>
                </a:solidFill>
                <a:latin typeface="Tw Cen MT" panose="020B0602020104020603" pitchFamily="34" charset="0"/>
              </a:rPr>
              <a:t>(THIS ONLY APPLIES TO HERTS RESIDENTS)</a:t>
            </a:r>
          </a:p>
        </p:txBody>
      </p:sp>
    </p:spTree>
    <p:extLst>
      <p:ext uri="{BB962C8B-B14F-4D97-AF65-F5344CB8AC3E}">
        <p14:creationId xmlns:p14="http://schemas.microsoft.com/office/powerpoint/2010/main" val="333870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464" y="1192149"/>
            <a:ext cx="1595755" cy="0"/>
          </a:xfrm>
          <a:custGeom>
            <a:avLst/>
            <a:gdLst/>
            <a:ahLst/>
            <a:cxnLst/>
            <a:rect l="l" t="t" r="r" b="b"/>
            <a:pathLst>
              <a:path w="1595755">
                <a:moveTo>
                  <a:pt x="0" y="0"/>
                </a:moveTo>
                <a:lnTo>
                  <a:pt x="1595628" y="0"/>
                </a:lnTo>
              </a:path>
            </a:pathLst>
          </a:custGeom>
          <a:ln w="9144">
            <a:solidFill>
              <a:srgbClr val="2E2B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7997" y="1008431"/>
            <a:ext cx="3543300" cy="47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">
              <a:lnSpc>
                <a:spcPts val="1585"/>
              </a:lnSpc>
            </a:pP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Handy Hints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&amp;</a:t>
            </a:r>
            <a:r>
              <a:rPr sz="1400" b="1" spc="-2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Tips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Visit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as 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many </a:t>
            </a:r>
            <a:r>
              <a:rPr sz="1400" b="1" spc="5" dirty="0">
                <a:solidFill>
                  <a:srgbClr val="2E2B1F"/>
                </a:solidFill>
                <a:latin typeface="Gill Sans MT"/>
                <a:cs typeface="Gill Sans MT"/>
              </a:rPr>
              <a:t>secondary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schools as 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z="1400" b="1" spc="-1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can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096" y="2133600"/>
            <a:ext cx="7714461" cy="39427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Walk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around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talk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pupils,</a:t>
            </a:r>
            <a:r>
              <a:rPr spc="-18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hear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from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the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head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teacher,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read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school’s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OFSTED 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report,</a:t>
            </a:r>
            <a:r>
              <a:rPr spc="-1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read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school’s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prospectus,</a:t>
            </a:r>
            <a:r>
              <a:rPr spc="-17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visit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during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school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day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the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school’s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admissions</a:t>
            </a:r>
            <a:r>
              <a:rPr spc="-11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criteria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218440" algn="just">
              <a:lnSpc>
                <a:spcPct val="100000"/>
              </a:lnSpc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likely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it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is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that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offered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5" dirty="0">
                <a:solidFill>
                  <a:srgbClr val="2E2B1F"/>
                </a:solidFill>
                <a:latin typeface="Gill Sans MT"/>
                <a:cs typeface="Gill Sans MT"/>
              </a:rPr>
              <a:t>place,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find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out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many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places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are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available, 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look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at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many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applicants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there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were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in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previous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years,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child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travel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  the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Don’t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let others influence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</a:t>
            </a:r>
            <a:r>
              <a:rPr spc="-1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decision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248285" algn="just">
              <a:lnSpc>
                <a:spcPct val="100000"/>
              </a:lnSpc>
            </a:pP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all means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talk to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others who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had experience of the school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but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don’t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let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this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 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deciding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factor,</a:t>
            </a:r>
            <a:r>
              <a:rPr spc="-1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every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child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different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one</a:t>
            </a:r>
            <a:r>
              <a:rPr spc="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child’s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experience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</a:t>
            </a:r>
            <a:r>
              <a:rPr spc="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different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another’s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.</a:t>
            </a:r>
            <a:endParaRPr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066800"/>
            <a:ext cx="741553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u="none" spc="-90" dirty="0">
                <a:solidFill>
                  <a:srgbClr val="675E46"/>
                </a:solidFill>
                <a:latin typeface="Tw Cen MT"/>
                <a:cs typeface="Tw Cen MT"/>
              </a:rPr>
              <a:t>Secondary </a:t>
            </a:r>
            <a:r>
              <a:rPr sz="1800" u="none" spc="-55" dirty="0">
                <a:solidFill>
                  <a:srgbClr val="675E46"/>
                </a:solidFill>
                <a:latin typeface="Tw Cen MT"/>
                <a:cs typeface="Tw Cen MT"/>
              </a:rPr>
              <a:t>School </a:t>
            </a:r>
            <a:r>
              <a:rPr sz="1800" u="none" spc="-80" dirty="0">
                <a:solidFill>
                  <a:srgbClr val="675E46"/>
                </a:solidFill>
                <a:latin typeface="Tw Cen MT"/>
                <a:cs typeface="Tw Cen MT"/>
              </a:rPr>
              <a:t>Open</a:t>
            </a:r>
            <a:r>
              <a:rPr sz="1800" u="none" spc="-525" dirty="0">
                <a:solidFill>
                  <a:srgbClr val="675E46"/>
                </a:solidFill>
                <a:latin typeface="Tw Cen MT"/>
                <a:cs typeface="Tw Cen MT"/>
              </a:rPr>
              <a:t> </a:t>
            </a:r>
            <a:r>
              <a:rPr lang="en-GB" sz="1800" u="none" spc="-525" dirty="0">
                <a:solidFill>
                  <a:srgbClr val="675E46"/>
                </a:solidFill>
                <a:latin typeface="Tw Cen MT"/>
                <a:cs typeface="Tw Cen MT"/>
              </a:rPr>
              <a:t>    </a:t>
            </a:r>
            <a:br>
              <a:rPr lang="en-GB" sz="1800" u="none" spc="-525" dirty="0">
                <a:solidFill>
                  <a:srgbClr val="675E46"/>
                </a:solidFill>
                <a:latin typeface="Tw Cen MT"/>
                <a:cs typeface="Tw Cen MT"/>
              </a:rPr>
            </a:br>
            <a:r>
              <a:rPr sz="1800" u="none" spc="-100" dirty="0">
                <a:solidFill>
                  <a:srgbClr val="675E46"/>
                </a:solidFill>
                <a:latin typeface="Tw Cen MT"/>
                <a:cs typeface="Tw Cen MT"/>
              </a:rPr>
              <a:t>Evenings</a:t>
            </a:r>
            <a:r>
              <a:rPr lang="en-GB" sz="1800" u="none" spc="-100" dirty="0">
                <a:solidFill>
                  <a:srgbClr val="675E46"/>
                </a:solidFill>
                <a:latin typeface="Tw Cen MT"/>
                <a:cs typeface="Tw Cen MT"/>
              </a:rPr>
              <a:t> 2022</a:t>
            </a:r>
            <a:endParaRPr sz="1800" dirty="0">
              <a:latin typeface="Tw Cen MT"/>
              <a:cs typeface="Tw Cen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56360"/>
              </p:ext>
            </p:extLst>
          </p:nvPr>
        </p:nvGraphicFramePr>
        <p:xfrm>
          <a:off x="914400" y="1905000"/>
          <a:ext cx="6655433" cy="43197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859">
                  <a:extLst>
                    <a:ext uri="{9D8B030D-6E8A-4147-A177-3AD203B41FA5}">
                      <a16:colId xmlns:a16="http://schemas.microsoft.com/office/drawing/2014/main" val="4097863287"/>
                    </a:ext>
                  </a:extLst>
                </a:gridCol>
              </a:tblGrid>
              <a:tr h="2947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School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Date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Time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latin typeface="Tw Cen MT"/>
                          <a:cs typeface="Tw Cen MT"/>
                        </a:rPr>
                        <a:t>Booking</a:t>
                      </a:r>
                      <a:r>
                        <a:rPr lang="en-GB" sz="1800" baseline="0" dirty="0">
                          <a:solidFill>
                            <a:schemeClr val="bg1"/>
                          </a:solidFill>
                          <a:latin typeface="Tw Cen MT"/>
                          <a:cs typeface="Tw Cen MT"/>
                        </a:rPr>
                        <a:t> Required</a:t>
                      </a:r>
                      <a:endParaRPr sz="1800" dirty="0">
                        <a:solidFill>
                          <a:schemeClr val="bg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Mount </a:t>
                      </a:r>
                      <a:r>
                        <a:rPr sz="1400" spc="-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Grace</a:t>
                      </a:r>
                      <a:r>
                        <a:rPr sz="1400" spc="-5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spc="1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School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Wednesday 21st September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baseline="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5:00pm </a:t>
                      </a: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YES VIA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SCHOOL WEBSITE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Bushey Meads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Thursday 22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nd</a:t>
                      </a:r>
                      <a:r>
                        <a:rPr lang="en-GB" sz="1400" dirty="0"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6:00pm – 9:00pm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NO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Marlborough Academy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Thursday 22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nd</a:t>
                      </a:r>
                      <a:r>
                        <a:rPr lang="en-GB" sz="1400" dirty="0"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5:30pm – 8:30pm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NO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Hertswood</a:t>
                      </a:r>
                      <a:r>
                        <a:rPr sz="1400" spc="-2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spc="-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Academy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150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Wednesday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28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5.</a:t>
                      </a:r>
                      <a:r>
                        <a:rPr lang="en-GB"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00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pm –</a:t>
                      </a:r>
                      <a:r>
                        <a:rPr sz="1400" spc="-3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8.00pm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NO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4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Townsend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C of</a:t>
                      </a:r>
                      <a:r>
                        <a:rPr sz="1400" spc="4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E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Wednesday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21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st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September </a:t>
                      </a:r>
                      <a:endParaRPr lang="en-GB"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6.</a:t>
                      </a:r>
                      <a:r>
                        <a:rPr lang="en-GB"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15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pm –</a:t>
                      </a:r>
                      <a:r>
                        <a:rPr sz="1400" spc="-3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8.</a:t>
                      </a:r>
                      <a:r>
                        <a:rPr lang="en-GB"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30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pm</a:t>
                      </a:r>
                      <a:r>
                        <a:rPr lang="en-GB"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NO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1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Queen’s </a:t>
                      </a:r>
                      <a:r>
                        <a:rPr sz="1400" spc="-2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Watford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Wednesday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6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lang="en-GB" sz="1400" dirty="0">
                          <a:latin typeface="Tw Cen MT"/>
                          <a:cs typeface="Tw Cen MT"/>
                        </a:rPr>
                        <a:t>October 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4.00pm –</a:t>
                      </a:r>
                      <a:r>
                        <a:rPr sz="1400" spc="-3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8.30pm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YES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VIA EVENT BRITE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8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5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Nicholas</a:t>
                      </a:r>
                      <a:r>
                        <a:rPr sz="1400" spc="-1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rgbClr val="2E2B1F"/>
                          </a:solidFill>
                          <a:latin typeface="Tw Cen MT"/>
                          <a:cs typeface="Tw Cen MT"/>
                        </a:rPr>
                        <a:t>Breakspear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Thursday 6</a:t>
                      </a:r>
                      <a:r>
                        <a:rPr lang="en-GB" sz="1400" baseline="30000" dirty="0"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October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During</a:t>
                      </a:r>
                      <a:r>
                        <a:rPr lang="en-GB" sz="1400" baseline="0" dirty="0">
                          <a:latin typeface="Tw Cen MT"/>
                          <a:cs typeface="Tw Cen MT"/>
                        </a:rPr>
                        <a:t> the evening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latin typeface="Tw Cen MT"/>
                          <a:cs typeface="Tw Cen MT"/>
                        </a:rPr>
                        <a:t>NO</a:t>
                      </a:r>
                      <a:endParaRPr sz="1400" dirty="0"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143000"/>
            <a:ext cx="6858634" cy="578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  <a:spcBef>
                <a:spcPts val="100"/>
              </a:spcBef>
            </a:pPr>
            <a:r>
              <a:rPr sz="1600" spc="-30" dirty="0"/>
              <a:t>DESTINATION </a:t>
            </a:r>
            <a:r>
              <a:rPr sz="1600" spc="-5" dirty="0"/>
              <a:t>OF CHILDREN WHO LEFT </a:t>
            </a:r>
            <a:r>
              <a:rPr sz="1600" u="none" spc="-5" dirty="0"/>
              <a:t> </a:t>
            </a:r>
            <a:r>
              <a:rPr sz="1600" spc="-35" dirty="0"/>
              <a:t>PARKSIDE </a:t>
            </a:r>
            <a:r>
              <a:rPr sz="1600" spc="-5" dirty="0"/>
              <a:t>COMMUNITY </a:t>
            </a:r>
            <a:r>
              <a:rPr sz="1600" spc="-35" dirty="0"/>
              <a:t>PRIMARY </a:t>
            </a:r>
            <a:r>
              <a:rPr sz="1600" spc="-5" dirty="0"/>
              <a:t>SCHOOL</a:t>
            </a:r>
            <a:r>
              <a:rPr sz="1600" spc="120" dirty="0"/>
              <a:t> </a:t>
            </a:r>
            <a:r>
              <a:rPr sz="1600" spc="-5" dirty="0"/>
              <a:t>20</a:t>
            </a:r>
            <a:r>
              <a:rPr lang="en-GB" sz="1600" spc="-5" dirty="0"/>
              <a:t>21</a:t>
            </a:r>
            <a:endParaRPr sz="1600" spc="-5" dirty="0"/>
          </a:p>
        </p:txBody>
      </p:sp>
      <p:sp>
        <p:nvSpPr>
          <p:cNvPr id="4" name="object 4"/>
          <p:cNvSpPr/>
          <p:nvPr/>
        </p:nvSpPr>
        <p:spPr>
          <a:xfrm>
            <a:off x="144462" y="144526"/>
            <a:ext cx="3665538" cy="693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02330"/>
              </p:ext>
            </p:extLst>
          </p:nvPr>
        </p:nvGraphicFramePr>
        <p:xfrm>
          <a:off x="1371600" y="2362200"/>
          <a:ext cx="5867400" cy="3505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3194194808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155916240"/>
                    </a:ext>
                  </a:extLst>
                </a:gridCol>
              </a:tblGrid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038008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Hertswood Academy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209253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Mount Grace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631696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Townsend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780679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Grange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464445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Queen Elizabeth Girls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994646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Nicholas Breakspear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419717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 Hilda’s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965802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Richard Hale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001015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Queen’s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675120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Garston Manor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38111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Bushey Meads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018040"/>
                  </a:ext>
                </a:extLst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Verulam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3686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716" y="1507616"/>
            <a:ext cx="2204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-15" dirty="0">
                <a:uFill>
                  <a:solidFill>
                    <a:srgbClr val="2E2B1F"/>
                  </a:solidFill>
                </a:uFill>
              </a:rPr>
              <a:t>Before</a:t>
            </a:r>
            <a:r>
              <a:rPr sz="2000" u="sng" spc="-380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spc="-95" dirty="0">
                <a:uFill>
                  <a:solidFill>
                    <a:srgbClr val="2E2B1F"/>
                  </a:solidFill>
                </a:uFill>
              </a:rPr>
              <a:t>You</a:t>
            </a:r>
            <a:r>
              <a:rPr sz="2000" u="sng" spc="-24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spc="-30" dirty="0">
                <a:uFill>
                  <a:solidFill>
                    <a:srgbClr val="2E2B1F"/>
                  </a:solidFill>
                </a:uFill>
              </a:rPr>
              <a:t>Apply...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410716" y="2088260"/>
            <a:ext cx="536892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21285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Visit as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many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schools as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pc="-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can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Ofsted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reports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school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prospectus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admissions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criteria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for each</a:t>
            </a:r>
            <a:r>
              <a:rPr spc="-10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how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likely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it is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that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child will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offered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  place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Look to see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how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many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places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are</a:t>
            </a:r>
            <a:r>
              <a:rPr spc="-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available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2700" marR="45085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 the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journey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to school –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dark winter</a:t>
            </a:r>
            <a:r>
              <a:rPr spc="-9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mornings  and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evenings</a:t>
            </a:r>
            <a:endParaRPr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8551" y="1461896"/>
            <a:ext cx="404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6264" algn="l"/>
              </a:tabLst>
            </a:pPr>
            <a:r>
              <a:rPr sz="2400" spc="-5" dirty="0"/>
              <a:t>Completing	</a:t>
            </a:r>
            <a:r>
              <a:rPr sz="2400" dirty="0"/>
              <a:t>the</a:t>
            </a:r>
            <a:r>
              <a:rPr sz="2400" spc="-290" dirty="0"/>
              <a:t> </a:t>
            </a:r>
            <a:r>
              <a:rPr sz="2400" spc="-5" dirty="0"/>
              <a:t>Application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524000" y="1905000"/>
            <a:ext cx="5215001" cy="418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ts val="19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Complete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 online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form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via the county</a:t>
            </a:r>
            <a:r>
              <a:rPr sz="1600" spc="2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at:</a:t>
            </a:r>
            <a:r>
              <a:rPr lang="en-GB" sz="1600" dirty="0">
                <a:solidFill>
                  <a:srgbClr val="2E2B1F"/>
                </a:solidFill>
                <a:latin typeface="Gill Sans MT"/>
                <a:cs typeface="Gill Sans MT"/>
                <a:hlinkClick r:id="rId2"/>
              </a:rPr>
              <a:t>https://www.hertfordshire.gov.uk/services/schools-and-education/school-admissions/secondary-and-upper-schools/secondary-and-upper-school-places.aspx</a:t>
            </a:r>
            <a:endParaRPr sz="1600" dirty="0">
              <a:latin typeface="Gill Sans MT"/>
              <a:cs typeface="Gill Sans MT"/>
            </a:endParaRPr>
          </a:p>
          <a:p>
            <a:pPr marL="83820" indent="-71755">
              <a:lnSpc>
                <a:spcPct val="100000"/>
              </a:lnSpc>
              <a:spcBef>
                <a:spcPts val="2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Paper applications should be downloaded and sent</a:t>
            </a:r>
            <a:r>
              <a:rPr sz="1600" spc="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to:</a:t>
            </a:r>
            <a:endParaRPr sz="16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Admissions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z="1600" spc="-3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Transport </a:t>
            </a:r>
            <a:r>
              <a:rPr sz="1600" spc="-40" dirty="0">
                <a:solidFill>
                  <a:srgbClr val="2E2B1F"/>
                </a:solidFill>
                <a:latin typeface="Gill Sans MT"/>
                <a:cs typeface="Gill Sans MT"/>
              </a:rPr>
              <a:t>West</a:t>
            </a:r>
            <a:endParaRPr sz="1600" dirty="0">
              <a:latin typeface="Gill Sans MT"/>
              <a:cs typeface="Gill Sans MT"/>
            </a:endParaRPr>
          </a:p>
          <a:p>
            <a:pPr marL="12700" marR="3884929">
              <a:lnSpc>
                <a:spcPct val="100000"/>
              </a:lnSpc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Apsley</a:t>
            </a:r>
            <a:r>
              <a:rPr sz="1600" spc="-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One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AP1104</a:t>
            </a:r>
            <a:endParaRPr sz="1600" dirty="0">
              <a:latin typeface="Gill Sans MT"/>
              <a:cs typeface="Gill Sans MT"/>
            </a:endParaRPr>
          </a:p>
          <a:p>
            <a:pPr marL="12700" marR="3312795">
              <a:lnSpc>
                <a:spcPct val="100000"/>
              </a:lnSpc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Brindley 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Way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Hemel</a:t>
            </a:r>
            <a:r>
              <a:rPr sz="1600" spc="-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Hempstead  HP4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9BF</a:t>
            </a:r>
            <a:endParaRPr sz="16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838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Submit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by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31st</a:t>
            </a:r>
            <a:r>
              <a:rPr sz="1600" spc="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October</a:t>
            </a:r>
            <a:endParaRPr sz="16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E2B1F"/>
              </a:buClr>
              <a:buFont typeface="Arial"/>
              <a:buChar char="•"/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SIF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(Supplementary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Forms)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Some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schools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require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this – check with each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individual school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collect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them at their open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days/evenings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or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download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them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school’s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own</a:t>
            </a:r>
            <a:r>
              <a:rPr sz="1600" spc="10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website</a:t>
            </a:r>
            <a:endParaRPr sz="16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590800"/>
            <a:ext cx="6349492" cy="3323987"/>
          </a:xfrm>
        </p:spPr>
        <p:txBody>
          <a:bodyPr/>
          <a:lstStyle/>
          <a:p>
            <a:r>
              <a:rPr lang="en-GB" dirty="0">
                <a:latin typeface="Gill Sans MT" panose="020B0502020104020203" pitchFamily="34" charset="0"/>
              </a:rPr>
              <a:t>The admission rules for all schools in Hertfordshire can be found on line at:</a:t>
            </a:r>
          </a:p>
          <a:p>
            <a:r>
              <a:rPr lang="en-GB" dirty="0">
                <a:latin typeface="Gill Sans MT" panose="020B0502020104020203" pitchFamily="34" charset="0"/>
                <a:hlinkClick r:id="rId2"/>
              </a:rPr>
              <a:t>www.hertfordshire.gov.uk/schoolsdirectory</a:t>
            </a:r>
            <a:r>
              <a:rPr lang="en-GB" dirty="0">
                <a:latin typeface="Gill Sans MT" panose="020B0502020104020203" pitchFamily="34" charset="0"/>
              </a:rPr>
              <a:t>  or obtained from the schools direct. You need to read the full arrangements for the school you are interested in to get the complete picture.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>
                <a:latin typeface="Gill Sans MT" panose="020B0502020104020203" pitchFamily="34" charset="0"/>
              </a:rPr>
              <a:t>Information about school </a:t>
            </a:r>
            <a:r>
              <a:rPr lang="en-GB" dirty="0" err="1">
                <a:latin typeface="Gill Sans MT" panose="020B0502020104020203" pitchFamily="34" charset="0"/>
              </a:rPr>
              <a:t>southside</a:t>
            </a:r>
            <a:r>
              <a:rPr lang="en-GB" dirty="0">
                <a:latin typeface="Gill Sans MT" panose="020B0502020104020203" pitchFamily="34" charset="0"/>
              </a:rPr>
              <a:t> Hertfordshire can be found on the relevant local authority website. Website and contact details for neighbouring local authorities are available at:</a:t>
            </a:r>
          </a:p>
          <a:p>
            <a:r>
              <a:rPr lang="en-GB" dirty="0">
                <a:latin typeface="Gill Sans MT" panose="020B0502020104020203" pitchFamily="34" charset="0"/>
                <a:hlinkClick r:id="rId3"/>
              </a:rPr>
              <a:t>https://www.hertfordshire.gov.uk/services/schools-and-education/school-admissions/school-admissions-and-transport.aspx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8868" y="2082556"/>
            <a:ext cx="2669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ill Sans MT" panose="020B0502020104020203" pitchFamily="34" charset="0"/>
              </a:rPr>
              <a:t>Admission Rules</a:t>
            </a:r>
          </a:p>
        </p:txBody>
      </p:sp>
    </p:spTree>
    <p:extLst>
      <p:ext uri="{BB962C8B-B14F-4D97-AF65-F5344CB8AC3E}">
        <p14:creationId xmlns:p14="http://schemas.microsoft.com/office/powerpoint/2010/main" val="133225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4607" y="1867662"/>
            <a:ext cx="335343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dirty="0">
                <a:uFill>
                  <a:solidFill>
                    <a:srgbClr val="2E2B1F"/>
                  </a:solidFill>
                </a:uFill>
              </a:rPr>
              <a:t>Other</a:t>
            </a:r>
            <a:r>
              <a:rPr sz="2000" u="sng" spc="-3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spc="-10" dirty="0">
                <a:uFill>
                  <a:solidFill>
                    <a:srgbClr val="2E2B1F"/>
                  </a:solidFill>
                </a:uFill>
              </a:rPr>
              <a:t>Info</a:t>
            </a:r>
            <a:r>
              <a:rPr sz="2000" u="sng" spc="-23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lang="en-GB" sz="2000" u="sng" spc="-23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spc="-5" dirty="0">
                <a:uFill>
                  <a:solidFill>
                    <a:srgbClr val="2E2B1F"/>
                  </a:solidFill>
                </a:uFill>
              </a:rPr>
              <a:t>About</a:t>
            </a:r>
            <a:r>
              <a:rPr sz="2000" u="sng" spc="-35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lang="en-GB" sz="2000" u="sng" spc="-355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spc="-75" dirty="0">
                <a:uFill>
                  <a:solidFill>
                    <a:srgbClr val="2E2B1F"/>
                  </a:solidFill>
                </a:uFill>
              </a:rPr>
              <a:t>Your</a:t>
            </a:r>
            <a:r>
              <a:rPr sz="2000" u="sng" spc="-30" dirty="0">
                <a:uFill>
                  <a:solidFill>
                    <a:srgbClr val="2E2B1F"/>
                  </a:solidFill>
                </a:uFill>
              </a:rPr>
              <a:t> </a:t>
            </a:r>
            <a:r>
              <a:rPr sz="2000" u="sng" dirty="0">
                <a:uFill>
                  <a:solidFill>
                    <a:srgbClr val="2E2B1F"/>
                  </a:solidFill>
                </a:uFill>
              </a:rPr>
              <a:t>Child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1554607" y="2667000"/>
            <a:ext cx="442341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623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If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a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statement of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SEN  (Special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Educational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Need)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or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is in</a:t>
            </a:r>
            <a:r>
              <a:rPr sz="1800" b="1" spc="-1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the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care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of LA (Local Authority) </a:t>
            </a:r>
            <a:r>
              <a:rPr sz="1800" b="1" spc="-2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must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declare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this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on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z="1800" b="1" spc="-3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form.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98425">
              <a:lnSpc>
                <a:spcPct val="100000"/>
              </a:lnSpc>
              <a:spcBef>
                <a:spcPts val="5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Where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is in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care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letter </a:t>
            </a:r>
            <a:r>
              <a:rPr sz="18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the LA  or Social </a:t>
            </a:r>
            <a:r>
              <a:rPr sz="1800" spc="-40" dirty="0">
                <a:solidFill>
                  <a:srgbClr val="2E2B1F"/>
                </a:solidFill>
                <a:latin typeface="Gill Sans MT"/>
                <a:cs typeface="Gill Sans MT"/>
              </a:rPr>
              <a:t>Worker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to</a:t>
            </a:r>
            <a:r>
              <a:rPr sz="1800" spc="-2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confirm 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this.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Where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been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previously looked </a:t>
            </a:r>
            <a:r>
              <a:rPr sz="1800" spc="-35" dirty="0">
                <a:solidFill>
                  <a:srgbClr val="2E2B1F"/>
                </a:solidFill>
                <a:latin typeface="Gill Sans MT"/>
                <a:cs typeface="Gill Sans MT"/>
              </a:rPr>
              <a:t>after, 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documentation 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</a:t>
            </a:r>
            <a:r>
              <a:rPr sz="1800"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provided.</a:t>
            </a:r>
            <a:endParaRPr sz="18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8751" y="1597533"/>
            <a:ext cx="425196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Exceptional Social/Medical</a:t>
            </a:r>
            <a:r>
              <a:rPr sz="1800" b="1" u="sng" spc="-9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 </a:t>
            </a:r>
            <a:r>
              <a:rPr sz="18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Need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927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In very </a:t>
            </a:r>
            <a:r>
              <a:rPr sz="1800" b="1" spc="-15" dirty="0">
                <a:solidFill>
                  <a:srgbClr val="2E2B1F"/>
                </a:solidFill>
                <a:latin typeface="Gill Sans MT"/>
                <a:cs typeface="Gill Sans MT"/>
              </a:rPr>
              <a:t>rare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cases a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can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given 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priority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to a particular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school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where  there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is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evidence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to demonstrate 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exceptional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medical/social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reasons</a:t>
            </a:r>
            <a:r>
              <a:rPr sz="1800" b="1" spc="-1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2E2B1F"/>
                </a:solidFill>
                <a:latin typeface="Gill Sans MT"/>
                <a:cs typeface="Gill Sans MT"/>
              </a:rPr>
              <a:t>why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only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ONE particular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school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can meet  their</a:t>
            </a:r>
            <a:r>
              <a:rPr sz="1800" b="1"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needs.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E2B1F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287020" algn="just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Evidence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to be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 by </a:t>
            </a:r>
            <a:r>
              <a:rPr sz="1800" spc="-95" dirty="0">
                <a:solidFill>
                  <a:srgbClr val="2E2B1F"/>
                </a:solidFill>
                <a:latin typeface="Gill Sans MT"/>
                <a:cs typeface="Gill Sans MT"/>
              </a:rPr>
              <a:t>GP,</a:t>
            </a:r>
            <a:r>
              <a:rPr sz="1800" spc="-2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social  </a:t>
            </a:r>
            <a:r>
              <a:rPr sz="1800" spc="-15" dirty="0">
                <a:solidFill>
                  <a:srgbClr val="2E2B1F"/>
                </a:solidFill>
                <a:latin typeface="Gill Sans MT"/>
                <a:cs typeface="Gill Sans MT"/>
              </a:rPr>
              <a:t>worker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or other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appropriate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independent  professional.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The connection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between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child’s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need  and the school chosen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 made and</a:t>
            </a:r>
            <a:r>
              <a:rPr sz="1800" spc="-20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 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demonstrate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why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this school can meet 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child’s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needs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while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no other school</a:t>
            </a:r>
            <a:r>
              <a:rPr sz="1800" spc="-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can.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1487424"/>
            <a:ext cx="547649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000" u="sng" dirty="0">
                <a:uFill>
                  <a:solidFill>
                    <a:srgbClr val="2E2B1F"/>
                  </a:solidFill>
                </a:uFill>
              </a:rPr>
              <a:t>Children living at more than one address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468923" y="1828800"/>
            <a:ext cx="7696199" cy="5227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Use the address where the child lives most of the time, if they live at more than one address (for example, due to parents separating).</a:t>
            </a:r>
          </a:p>
          <a:p>
            <a:r>
              <a:rPr lang="en-GB" sz="1400" b="1" dirty="0">
                <a:latin typeface="Gill Sans MT" panose="020B0502020104020203" pitchFamily="34" charset="0"/>
              </a:rPr>
              <a:t>Schools will only accept 1 application for each child.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a child lives at 2 addresses equally, we will use the address of the parent or carer who claims the Child Benefit or Child Tax Credit. This is considered the child's main address.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you don't get Child Benefit or Child Tax Credit, we'll ask you for alternative documentation.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the child's living arrangements change after you apply and they now spend the majority of the week living with a different parent at a different address, send us evidence of the child's new permanent address. We can't use it for allocation purposes otherwise.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This evidence must show that the child lives at the address and that the new arrangement is permanent.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we receive more than 1 application with different details and </a:t>
            </a:r>
            <a:r>
              <a:rPr lang="en-GB" sz="1400" b="1" dirty="0">
                <a:latin typeface="Gill Sans MT" panose="020B0502020104020203" pitchFamily="34" charset="0"/>
              </a:rPr>
              <a:t>parents don't agree</a:t>
            </a:r>
            <a:r>
              <a:rPr lang="en-GB" sz="1400" dirty="0">
                <a:latin typeface="Gill Sans MT" panose="020B0502020104020203" pitchFamily="34" charset="0"/>
              </a:rPr>
              <a:t>, we'll use the address of the parent who claims the Child Benefit or Child Tax Credit.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we get a paper application and an online application for the same child, we'll process the online application.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Contact us if your child’s address has been disputed and you have court documentation to support their current address and / or living arrangements.</a:t>
            </a:r>
          </a:p>
          <a:p>
            <a:pPr marL="12700" marR="546735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1371600"/>
            <a:ext cx="6685994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w Cen MT"/>
                <a:cs typeface="Tw Cen MT"/>
              </a:rPr>
              <a:t>Moving</a:t>
            </a:r>
            <a:r>
              <a:rPr sz="1400" b="1" u="sng" spc="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w Cen MT"/>
                <a:cs typeface="Tw Cen MT"/>
              </a:rPr>
              <a:t> </a:t>
            </a:r>
            <a:r>
              <a:rPr sz="1400" b="1" u="sng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w Cen MT"/>
                <a:cs typeface="Tw Cen MT"/>
              </a:rPr>
              <a:t>House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Which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address to</a:t>
            </a:r>
            <a:r>
              <a:rPr sz="1400" b="1" spc="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use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Give your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child's permanent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the time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</a:t>
            </a:r>
            <a:r>
              <a:rPr sz="1400"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apply.</a:t>
            </a:r>
            <a:endParaRPr sz="1400" dirty="0">
              <a:latin typeface="Tw Cen MT"/>
              <a:cs typeface="Tw Cen MT"/>
            </a:endParaRPr>
          </a:p>
          <a:p>
            <a:pPr marL="12700" marR="1661795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move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after applying,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send us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new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address. 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can</a:t>
            </a:r>
            <a:r>
              <a:rPr sz="1400" spc="2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be:</a:t>
            </a:r>
            <a:endParaRPr sz="1400" dirty="0">
              <a:latin typeface="Tw Cen MT"/>
              <a:cs typeface="Tw Cen MT"/>
            </a:endParaRPr>
          </a:p>
          <a:p>
            <a:pPr marL="12700" marR="45720">
              <a:lnSpc>
                <a:spcPct val="100000"/>
              </a:lnSpc>
            </a:pP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solicitor's letter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upon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(exchange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contracts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accepted)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confirming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date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was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or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before </a:t>
            </a:r>
            <a:r>
              <a:rPr lang="en-GB" sz="1400" b="1" dirty="0">
                <a:solidFill>
                  <a:srgbClr val="2E2B1F"/>
                </a:solidFill>
                <a:latin typeface="Tw Cen MT"/>
                <a:cs typeface="Tw Cen MT"/>
              </a:rPr>
              <a:t>2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December 20</a:t>
            </a:r>
            <a:r>
              <a:rPr lang="en-GB" sz="1400" b="1" spc="-5" dirty="0">
                <a:solidFill>
                  <a:srgbClr val="2E2B1F"/>
                </a:solidFill>
                <a:latin typeface="Tw Cen MT"/>
                <a:cs typeface="Tw Cen MT"/>
              </a:rPr>
              <a:t>22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or 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signed rental agreement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(for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least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12 months)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showing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start 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tenancy on or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before</a:t>
            </a:r>
            <a:r>
              <a:rPr lang="en-GB" sz="1400" spc="-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400" b="1" spc="-10" dirty="0">
                <a:solidFill>
                  <a:srgbClr val="2E2B1F"/>
                </a:solidFill>
                <a:latin typeface="Tw Cen MT"/>
                <a:cs typeface="Tw Cen MT"/>
              </a:rPr>
              <a:t>2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December</a:t>
            </a:r>
            <a:r>
              <a:rPr sz="1400" b="1" spc="2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20</a:t>
            </a:r>
            <a:r>
              <a:rPr lang="en-GB" sz="1400" b="1" spc="-5" dirty="0">
                <a:solidFill>
                  <a:srgbClr val="2E2B1F"/>
                </a:solidFill>
                <a:latin typeface="Tw Cen MT"/>
                <a:cs typeface="Tw Cen MT"/>
              </a:rPr>
              <a:t>22</a:t>
            </a:r>
            <a:endParaRPr sz="14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741045">
              <a:lnSpc>
                <a:spcPct val="100000"/>
              </a:lnSpc>
            </a:pPr>
            <a:r>
              <a:rPr sz="1400" spc="-3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must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also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send us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b="1" spc="5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and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your child live </a:t>
            </a:r>
            <a:r>
              <a:rPr sz="1400" b="1" spc="10" dirty="0">
                <a:solidFill>
                  <a:srgbClr val="2E2B1F"/>
                </a:solidFill>
                <a:latin typeface="Tw Cen MT"/>
                <a:cs typeface="Tw Cen MT"/>
              </a:rPr>
              <a:t>at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b="1" spc="-10" dirty="0">
                <a:solidFill>
                  <a:srgbClr val="2E2B1F"/>
                </a:solidFill>
                <a:latin typeface="Tw Cen MT"/>
                <a:cs typeface="Tw Cen MT"/>
              </a:rPr>
              <a:t>new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address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.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It's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enough to simply change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online</a:t>
            </a:r>
            <a:r>
              <a:rPr sz="1400" spc="-6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application.</a:t>
            </a:r>
            <a:endParaRPr sz="1400" dirty="0">
              <a:latin typeface="Tw Cen MT"/>
              <a:cs typeface="Tw Cen MT"/>
            </a:endParaRPr>
          </a:p>
          <a:p>
            <a:pPr marL="12700" marR="52705">
              <a:lnSpc>
                <a:spcPct val="100000"/>
              </a:lnSpc>
            </a:pPr>
            <a:r>
              <a:rPr sz="1400" spc="-50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can't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use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new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allocation purposes 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receive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date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or tenancy start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date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(along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with evidence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are living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there)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later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than </a:t>
            </a:r>
            <a:r>
              <a:rPr lang="en-GB" sz="1400" dirty="0">
                <a:solidFill>
                  <a:srgbClr val="2E2B1F"/>
                </a:solidFill>
                <a:latin typeface="Tw Cen MT"/>
                <a:cs typeface="Tw Cen MT"/>
              </a:rPr>
              <a:t>2nd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December</a:t>
            </a:r>
            <a:r>
              <a:rPr sz="1400" spc="-2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20</a:t>
            </a:r>
            <a:r>
              <a:rPr lang="en-GB" sz="1400" spc="-5" dirty="0">
                <a:solidFill>
                  <a:srgbClr val="2E2B1F"/>
                </a:solidFill>
                <a:latin typeface="Tw Cen MT"/>
                <a:cs typeface="Tw Cen MT"/>
              </a:rPr>
              <a:t>22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.</a:t>
            </a:r>
            <a:endParaRPr sz="14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Fraudulent addresses or false</a:t>
            </a:r>
            <a:r>
              <a:rPr sz="1400" b="1" spc="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information</a:t>
            </a:r>
            <a:endParaRPr sz="1400" dirty="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</a:pPr>
            <a:r>
              <a:rPr sz="1400" spc="-50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may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ask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any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time. </a:t>
            </a:r>
            <a:r>
              <a:rPr sz="1400" spc="-50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will withdraw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offer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a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find 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fraudulent 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has been</a:t>
            </a:r>
            <a:r>
              <a:rPr sz="1400"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used.</a:t>
            </a:r>
            <a:endParaRPr sz="1400" dirty="0">
              <a:latin typeface="Tw Cen MT"/>
              <a:cs typeface="Tw Cen MT"/>
            </a:endParaRPr>
          </a:p>
          <a:p>
            <a:pPr marL="12700" marR="309880">
              <a:lnSpc>
                <a:spcPct val="100000"/>
              </a:lnSpc>
            </a:pPr>
            <a:endParaRPr lang="en-GB" sz="1400" b="1" spc="-15" dirty="0">
              <a:solidFill>
                <a:srgbClr val="2E2B1F"/>
              </a:solidFill>
              <a:latin typeface="Tw Cen MT"/>
              <a:cs typeface="Tw Cen MT"/>
            </a:endParaRPr>
          </a:p>
          <a:p>
            <a:pPr marL="12700" marR="309880">
              <a:lnSpc>
                <a:spcPct val="100000"/>
              </a:lnSpc>
            </a:pPr>
            <a:r>
              <a:rPr sz="1400" b="1" spc="-15" dirty="0">
                <a:solidFill>
                  <a:srgbClr val="2E2B1F"/>
                </a:solidFill>
                <a:latin typeface="Tw Cen MT"/>
                <a:cs typeface="Tw Cen MT"/>
              </a:rPr>
              <a:t>Tell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us if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b="1" spc="-15" dirty="0">
                <a:solidFill>
                  <a:srgbClr val="2E2B1F"/>
                </a:solidFill>
                <a:latin typeface="Tw Cen MT"/>
                <a:cs typeface="Tw Cen MT"/>
              </a:rPr>
              <a:t>move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during 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process.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It's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enough to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just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change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online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application.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50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may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also withdraw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offers if information is deliberately</a:t>
            </a:r>
            <a:r>
              <a:rPr sz="1400" spc="9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withheld.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</a:t>
            </a:r>
            <a:r>
              <a:rPr sz="1400" spc="-20" dirty="0">
                <a:solidFill>
                  <a:srgbClr val="2E2B1F"/>
                </a:solidFill>
                <a:latin typeface="Tw Cen MT"/>
                <a:cs typeface="Tw Cen MT"/>
              </a:rPr>
              <a:t>was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allocated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to an older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child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using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fraudulent information,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won't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consider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sibling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rule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any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children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applying in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future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from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family</a:t>
            </a:r>
            <a:endParaRPr sz="14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903" y="1569553"/>
            <a:ext cx="7343140" cy="49263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5"/>
              </a:spcBef>
            </a:pPr>
            <a:r>
              <a:rPr sz="1600" u="sng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The </a:t>
            </a:r>
            <a:r>
              <a:rPr sz="1600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Process:</a:t>
            </a:r>
            <a:endParaRPr sz="1600" dirty="0">
              <a:latin typeface="Gill Sans MT"/>
              <a:cs typeface="Gill Sans MT"/>
            </a:endParaRPr>
          </a:p>
          <a:p>
            <a:pPr marL="387985" indent="-287020">
              <a:lnSpc>
                <a:spcPts val="1910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b="1" spc="-5" dirty="0">
                <a:solidFill>
                  <a:srgbClr val="2E2B1F"/>
                </a:solidFill>
                <a:latin typeface="Gill Sans MT"/>
                <a:cs typeface="Gill Sans MT"/>
              </a:rPr>
              <a:t>Select 4 </a:t>
            </a:r>
            <a:r>
              <a:rPr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preferences </a:t>
            </a:r>
            <a:r>
              <a:rPr sz="1600" b="1" spc="-5" dirty="0">
                <a:solidFill>
                  <a:srgbClr val="2E2B1F"/>
                </a:solidFill>
                <a:latin typeface="Gill Sans MT"/>
                <a:cs typeface="Gill Sans MT"/>
              </a:rPr>
              <a:t>based on all of the information </a:t>
            </a:r>
            <a:r>
              <a:rPr sz="1600" b="1" spc="-2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600" b="1" spc="-30" dirty="0">
                <a:solidFill>
                  <a:srgbClr val="2E2B1F"/>
                </a:solidFill>
                <a:latin typeface="Gill Sans MT"/>
                <a:cs typeface="Gill Sans MT"/>
              </a:rPr>
              <a:t>have</a:t>
            </a:r>
            <a:r>
              <a:rPr sz="1600" b="1" spc="18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gathered</a:t>
            </a:r>
            <a:r>
              <a:rPr lang="en-GB"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 and rank them according to preference</a:t>
            </a:r>
            <a:endParaRPr sz="1600" b="1" dirty="0">
              <a:latin typeface="Gill Sans MT"/>
              <a:cs typeface="Gill Sans MT"/>
            </a:endParaRPr>
          </a:p>
          <a:p>
            <a:pPr marL="387985" indent="-287020">
              <a:lnSpc>
                <a:spcPts val="1905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Apply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online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at</a:t>
            </a:r>
            <a:r>
              <a:rPr sz="1600" spc="55" dirty="0">
                <a:solidFill>
                  <a:srgbClr val="D25713"/>
                </a:solidFill>
                <a:latin typeface="Gill Sans MT"/>
                <a:cs typeface="Gill Sans MT"/>
              </a:rPr>
              <a:t> </a:t>
            </a:r>
            <a:r>
              <a:rPr sz="1600" u="heavy" spc="-1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2"/>
              </a:rPr>
              <a:t>https://www.hertfordshire.gov.uk/services/schools-and-</a:t>
            </a:r>
            <a:endParaRPr sz="1600" dirty="0">
              <a:latin typeface="Calibri"/>
              <a:cs typeface="Calibri"/>
            </a:endParaRPr>
          </a:p>
          <a:p>
            <a:pPr marL="387985">
              <a:lnSpc>
                <a:spcPts val="1914"/>
              </a:lnSpc>
            </a:pPr>
            <a:r>
              <a:rPr sz="1600" u="heavy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education/school-admissions/secondary-and-upper-schools/secondary-and-upper-</a:t>
            </a:r>
            <a:endParaRPr sz="1600" dirty="0">
              <a:latin typeface="Calibri"/>
              <a:cs typeface="Calibri"/>
            </a:endParaRPr>
          </a:p>
          <a:p>
            <a:pPr marL="387985">
              <a:lnSpc>
                <a:spcPct val="100000"/>
              </a:lnSpc>
              <a:spcBef>
                <a:spcPts val="10"/>
              </a:spcBef>
            </a:pPr>
            <a:r>
              <a:rPr sz="1600" u="heavy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school-places.aspx</a:t>
            </a:r>
            <a:r>
              <a:rPr sz="1600" spc="-10" dirty="0">
                <a:solidFill>
                  <a:srgbClr val="D25713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or send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 paper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by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phoning 0300 123</a:t>
            </a:r>
            <a:r>
              <a:rPr sz="1600" spc="17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4043</a:t>
            </a:r>
            <a:endParaRPr sz="1600" dirty="0">
              <a:latin typeface="Gill Sans MT"/>
              <a:cs typeface="Gill Sans MT"/>
            </a:endParaRPr>
          </a:p>
          <a:p>
            <a:pPr marL="387985" indent="-28702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Applications </a:t>
            </a: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OPEN on SEPTEMBER 1</a:t>
            </a:r>
            <a:r>
              <a:rPr lang="en-GB" sz="1600" spc="-5" baseline="30000" dirty="0">
                <a:solidFill>
                  <a:srgbClr val="2E2B1F"/>
                </a:solidFill>
                <a:latin typeface="Gill Sans MT"/>
                <a:cs typeface="Gill Sans MT"/>
              </a:rPr>
              <a:t>st</a:t>
            </a: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 and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MUST be completed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sz="1600" spc="5" dirty="0">
                <a:solidFill>
                  <a:srgbClr val="2E2B1F"/>
                </a:solidFill>
                <a:latin typeface="Gill Sans MT"/>
                <a:cs typeface="Gill Sans MT"/>
              </a:rPr>
              <a:t>31</a:t>
            </a:r>
            <a:r>
              <a:rPr sz="1575" spc="7" baseline="26455" dirty="0">
                <a:solidFill>
                  <a:srgbClr val="2E2B1F"/>
                </a:solidFill>
                <a:latin typeface="Gill Sans MT"/>
                <a:cs typeface="Gill Sans MT"/>
              </a:rPr>
              <a:t>st</a:t>
            </a:r>
            <a:r>
              <a:rPr sz="1575" spc="330" baseline="2645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600" spc="-10" dirty="0">
                <a:solidFill>
                  <a:srgbClr val="2E2B1F"/>
                </a:solidFill>
                <a:latin typeface="Gill Sans MT"/>
                <a:cs typeface="Gill Sans MT"/>
              </a:rPr>
              <a:t>OCTOBER 2022</a:t>
            </a:r>
            <a:endParaRPr sz="1600" dirty="0">
              <a:latin typeface="Gill Sans MT"/>
              <a:cs typeface="Gill Sans MT"/>
            </a:endParaRPr>
          </a:p>
          <a:p>
            <a:pPr marL="387985" marR="3548379" indent="-387985">
              <a:lnSpc>
                <a:spcPct val="100000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Paper applications should be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returned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to: 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Admissions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Transport </a:t>
            </a:r>
            <a:r>
              <a:rPr sz="1600" spc="-40" dirty="0">
                <a:solidFill>
                  <a:srgbClr val="2E2B1F"/>
                </a:solidFill>
                <a:latin typeface="Gill Sans MT"/>
                <a:cs typeface="Gill Sans MT"/>
              </a:rPr>
              <a:t>West  </a:t>
            </a:r>
            <a:r>
              <a:rPr sz="1600" spc="-10" dirty="0" err="1">
                <a:solidFill>
                  <a:srgbClr val="2E2B1F"/>
                </a:solidFill>
                <a:latin typeface="Gill Sans MT"/>
                <a:cs typeface="Gill Sans MT"/>
              </a:rPr>
              <a:t>Apsley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One</a:t>
            </a:r>
            <a:endParaRPr lang="en-GB" sz="1600" dirty="0"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AP1104</a:t>
            </a:r>
            <a:endParaRPr lang="en-GB" sz="1600" dirty="0"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10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Brindley 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Way </a:t>
            </a:r>
            <a:endParaRPr lang="en-GB" sz="1600" spc="-55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55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5" dirty="0" err="1">
                <a:solidFill>
                  <a:srgbClr val="2E2B1F"/>
                </a:solidFill>
                <a:latin typeface="Gill Sans MT"/>
                <a:cs typeface="Gill Sans MT"/>
              </a:rPr>
              <a:t>Hemel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Hempstead  HP4 9BF</a:t>
            </a:r>
            <a:endParaRPr sz="1600" dirty="0">
              <a:latin typeface="Gill Sans MT"/>
              <a:cs typeface="Gill Sans MT"/>
            </a:endParaRPr>
          </a:p>
          <a:p>
            <a:pPr marL="387985" marR="455295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Nicholas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Breakspear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Loreto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College will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need a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completed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Supplementary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</a:t>
            </a:r>
            <a:r>
              <a:rPr sz="1600" spc="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Form</a:t>
            </a:r>
            <a:endParaRPr sz="1600" dirty="0">
              <a:latin typeface="Gill Sans MT"/>
              <a:cs typeface="Gill Sans MT"/>
            </a:endParaRPr>
          </a:p>
          <a:p>
            <a:pPr marL="387985" marR="106680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Foundation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Schools and academies also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require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Supplementary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Form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 be completed in addition to the County Application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are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available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schools</a:t>
            </a:r>
            <a:endParaRPr sz="1600" dirty="0">
              <a:latin typeface="Gill Sans MT"/>
              <a:cs typeface="Gill Sans MT"/>
            </a:endParaRPr>
          </a:p>
          <a:p>
            <a:pPr marL="387985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Individual Schools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not see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your</a:t>
            </a:r>
            <a:r>
              <a:rPr sz="1600" spc="9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ranking</a:t>
            </a:r>
            <a:endParaRPr sz="16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57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1735</Words>
  <Application>Microsoft Office PowerPoint</Application>
  <PresentationFormat>On-screen Show (4:3)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Tw Cen MT</vt:lpstr>
      <vt:lpstr>Office Theme</vt:lpstr>
      <vt:lpstr>Secondary Transfer 2022 - 2023</vt:lpstr>
      <vt:lpstr>Before You Apply...</vt:lpstr>
      <vt:lpstr>Completing the Application</vt:lpstr>
      <vt:lpstr>PowerPoint Presentation</vt:lpstr>
      <vt:lpstr>Other Info  About  Your Child</vt:lpstr>
      <vt:lpstr>PowerPoint Presentation</vt:lpstr>
      <vt:lpstr>Children living at more than one address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Secondary School Open      Evenings 2022</vt:lpstr>
      <vt:lpstr>DESTINATION OF CHILDREN WHO LEFT  PARKSIDE COMMUNITY PRIMARY SCHOOL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Ignatius Catholic Primary School</dc:title>
  <dc:creator>CHARLIE</dc:creator>
  <cp:lastModifiedBy>Head</cp:lastModifiedBy>
  <cp:revision>23</cp:revision>
  <dcterms:created xsi:type="dcterms:W3CDTF">2020-09-07T08:18:51Z</dcterms:created>
  <dcterms:modified xsi:type="dcterms:W3CDTF">2022-09-14T14:10:22Z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2020-09-07T00:00:00Z</vt:filetime>
  </property>
</Properties>
</file>