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259" r:id="rId4"/>
    <p:sldId id="288" r:id="rId5"/>
    <p:sldId id="260" r:id="rId6"/>
    <p:sldId id="287" r:id="rId7"/>
    <p:sldId id="262" r:id="rId8"/>
    <p:sldId id="290" r:id="rId9"/>
    <p:sldId id="263" r:id="rId10"/>
    <p:sldId id="264" r:id="rId11"/>
    <p:sldId id="291" r:id="rId12"/>
    <p:sldId id="265" r:id="rId13"/>
    <p:sldId id="266" r:id="rId14"/>
    <p:sldId id="268" r:id="rId15"/>
    <p:sldId id="269" r:id="rId16"/>
    <p:sldId id="283" r:id="rId17"/>
    <p:sldId id="273" r:id="rId18"/>
    <p:sldId id="279" r:id="rId19"/>
    <p:sldId id="292" r:id="rId20"/>
    <p:sldId id="293" r:id="rId21"/>
    <p:sldId id="298" r:id="rId22"/>
    <p:sldId id="281" r:id="rId23"/>
    <p:sldId id="285" r:id="rId24"/>
    <p:sldId id="294" r:id="rId25"/>
    <p:sldId id="296" r:id="rId26"/>
    <p:sldId id="297" r:id="rId27"/>
    <p:sldId id="295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8" d="100"/>
          <a:sy n="68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44761-7A20-4C7F-A5FC-D33CF400C915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24865-384D-484D-93A3-202FCC9CCD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874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90C4D-411B-4CBE-B045-8F698D33E8D4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7320E-9245-4AAF-BF32-B28F56E32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0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372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make sure clothes are named.</a:t>
            </a:r>
          </a:p>
          <a:p>
            <a:r>
              <a:rPr lang="en-GB" dirty="0"/>
              <a:t>Do not buy new clothes especially for the trip - Old clothes are best!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435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pack sunscreen and a cap.</a:t>
            </a:r>
          </a:p>
          <a:p>
            <a:r>
              <a:rPr lang="en-GB" dirty="0"/>
              <a:t>Children can also bring a teddy, torch and a reading book if they like.</a:t>
            </a:r>
          </a:p>
          <a:p>
            <a:r>
              <a:rPr lang="en-GB" dirty="0"/>
              <a:t>They must bring a sleeping bag or duvet and a pillow.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90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Activities are led by PGL staff, who are all first aid trained.  A member of Parkside staff will be present at each activity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6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7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38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2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2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4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7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Coach is supplied PGL Travel and journey takes around 1 hour 30 minutes depending on traffic.  </a:t>
            </a:r>
          </a:p>
          <a:p>
            <a:r>
              <a:rPr lang="en-GB" dirty="0"/>
              <a:t>We hope to arrive back at school at 3:30pm on Friday.  We will keep you updated if we are running late.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7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94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73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5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67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37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71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325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44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8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89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will be asked who they would like to share a room with before we go and rooms will be allocated based on this.</a:t>
            </a:r>
          </a:p>
          <a:p>
            <a:r>
              <a:rPr lang="en-GB" dirty="0"/>
              <a:t>They will not find out who they are sharing with until they arrive at the centre.</a:t>
            </a:r>
          </a:p>
          <a:p>
            <a:r>
              <a:rPr lang="en-GB" dirty="0"/>
              <a:t>Please make sure bags are clearly labelled (pack some extra named bin bags for wet clothes)</a:t>
            </a:r>
          </a:p>
          <a:p>
            <a:r>
              <a:rPr lang="en-GB" dirty="0"/>
              <a:t>Children will be expected to keep their rooms tidy.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8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have an allocated spot in the dining room and we will sit together to eat.</a:t>
            </a:r>
          </a:p>
          <a:p>
            <a:r>
              <a:rPr lang="en-GB" dirty="0"/>
              <a:t>They provide a good selection of food and will cater for individual diets for pupils</a:t>
            </a:r>
          </a:p>
          <a:p>
            <a:r>
              <a:rPr lang="en-GB" dirty="0"/>
              <a:t>There is a salad bar that children can also select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186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Menus run on a 2 week cycle – but there is lots of choice in both (even for the fussiest of eaters!)</a:t>
            </a:r>
          </a:p>
          <a:p>
            <a:r>
              <a:rPr lang="en-GB" dirty="0"/>
              <a:t>Always a vegetarian option available and different diets are catered for.</a:t>
            </a:r>
          </a:p>
          <a:p>
            <a:r>
              <a:rPr lang="en-GB" dirty="0"/>
              <a:t>Breakfast: Hot option always available – children can mix and match elements of both hot and cold.</a:t>
            </a:r>
          </a:p>
          <a:p>
            <a:r>
              <a:rPr lang="en-GB" dirty="0"/>
              <a:t>For the evening meal, there is a salad bar too that children can choose from.</a:t>
            </a:r>
          </a:p>
          <a:p>
            <a:r>
              <a:rPr lang="en-GB" dirty="0"/>
              <a:t>Children will expected to remain seated until everyone has finished their meal and we will leave as a group.</a:t>
            </a:r>
          </a:p>
          <a:p>
            <a:r>
              <a:rPr lang="en-GB" dirty="0"/>
              <a:t>Tea, water and squash are provided and children are encouraged to keep their water bottles topped up to take to each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52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do not send extra money – it is not needed and causes conflict between pupils.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54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have the choice to buy a selection of sweets and drinks.</a:t>
            </a:r>
          </a:p>
          <a:p>
            <a:r>
              <a:rPr lang="en-GB" dirty="0"/>
              <a:t>There are also branded gifts that they can buy also if they like.</a:t>
            </a:r>
          </a:p>
          <a:p>
            <a:r>
              <a:rPr lang="en-GB" dirty="0"/>
              <a:t>£10 is plenty of money to spend.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7320E-9245-4AAF-BF32-B28F56E322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44416-242E-40E1-88F4-5B13F953FB61}" type="datetimeFigureOut">
              <a:rPr lang="en-GB" smtClean="0"/>
              <a:pPr/>
              <a:t>25/09/2022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70592-52AF-45A3-AEF5-21158D15113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ethan-rose.blogspot.com/2012/02/pgl-2012.html&amp;ei=B9tpVfijB-OY7gaGz4MY&amp;bvm=bv.94455598,d.ZGU&amp;psig=AFQjCNEA8zgKVHpJ4-WkH6-uIhUvDv179g&amp;ust=143308710368173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etsgowiththechildren.co.uk/Portals/0/Images/Comp%20Feb%2010/PGL%20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32656"/>
            <a:ext cx="6998734" cy="38164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87090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Tw Cen MT" panose="020B0602020104020603" pitchFamily="34" charset="0"/>
              </a:rPr>
              <a:t>17</a:t>
            </a:r>
            <a:r>
              <a:rPr lang="en-GB" sz="3600" baseline="30000" dirty="0">
                <a:latin typeface="Tw Cen MT" panose="020B0602020104020603" pitchFamily="34" charset="0"/>
              </a:rPr>
              <a:t>th</a:t>
            </a:r>
            <a:r>
              <a:rPr lang="en-GB" sz="3600" dirty="0">
                <a:latin typeface="Tw Cen MT" panose="020B0602020104020603" pitchFamily="34" charset="0"/>
              </a:rPr>
              <a:t> – 21</a:t>
            </a:r>
            <a:r>
              <a:rPr lang="en-GB" sz="3600" baseline="30000" dirty="0">
                <a:latin typeface="Tw Cen MT" panose="020B0602020104020603" pitchFamily="34" charset="0"/>
              </a:rPr>
              <a:t>st</a:t>
            </a:r>
            <a:r>
              <a:rPr lang="en-GB" sz="3600" dirty="0">
                <a:latin typeface="Tw Cen MT" panose="020B0602020104020603" pitchFamily="34" charset="0"/>
              </a:rPr>
              <a:t> October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3F60D-A8EA-4C45-B5C7-58057AF3C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9053"/>
            <a:ext cx="2072820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Kit List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010" y="762963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All items need to be labelled and in a bag that your child can carry</a:t>
            </a:r>
            <a:r>
              <a:rPr lang="en-GB" sz="2800" dirty="0">
                <a:latin typeface="Tw Cen MT" panose="020B0602020104020603" pitchFamily="34" charset="0"/>
              </a:rPr>
              <a:t>.</a:t>
            </a:r>
          </a:p>
          <a:p>
            <a:pPr algn="ctr"/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For some activities children will be wearing a harness and so need to wear T-shirts that cover their shoulders.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Other activities require children to wear long sleeved tops, tracksuit trousers or leggings and socks that cover the ankles.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For water activities children will need to wear ‘wet shoes’ and old clothes over swim suits.  The wet shoes could be old trainers, but not Crocs or flip flops.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Children will need to bring towels, a wash bag, a sleeping bag and pillow.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Children are NOT allowed to bring mobile phones or electronic games.  Our insurance and PGL’s insurance do not cover these items.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Disposable cameras can be taken.  Group leaders will take LOTS of pictures which will be available for you to download once we return. </a:t>
            </a:r>
          </a:p>
          <a:p>
            <a:endParaRPr lang="en-GB" sz="800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 Cen MT" panose="020B0602020104020603" pitchFamily="34" charset="0"/>
              </a:rPr>
              <a:t>No jewellery should be worn and long hair will need to be tied up.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39B7A-EA28-4380-B1E0-90C2D053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39B7A-EA28-4380-B1E0-90C2D053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AAB77-4045-400D-AF54-5A5BD7AD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2893"/>
            <a:ext cx="48101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4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92696"/>
            <a:ext cx="896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The children will take part in four (90 minute) activities a day.</a:t>
            </a:r>
          </a:p>
          <a:p>
            <a:pPr algn="ctr"/>
            <a:r>
              <a:rPr lang="en-GB" sz="2400" dirty="0">
                <a:latin typeface="Tw Cen MT" panose="020B0602020104020603" pitchFamily="34" charset="0"/>
              </a:rPr>
              <a:t>The activities are fun, adventurous and promote teamwork and communication.</a:t>
            </a:r>
          </a:p>
          <a:p>
            <a:pPr algn="ctr"/>
            <a:endParaRPr lang="en-GB" sz="2400" dirty="0">
              <a:latin typeface="Tw Cen MT" panose="020B0602020104020603" pitchFamily="34" charset="0"/>
            </a:endParaRPr>
          </a:p>
          <a:p>
            <a:pPr algn="ctr"/>
            <a:r>
              <a:rPr lang="en-GB" sz="2400" dirty="0">
                <a:latin typeface="Tw Cen MT" panose="020B0602020104020603" pitchFamily="34" charset="0"/>
              </a:rPr>
              <a:t>Activities may be on land, water or in a harness!</a:t>
            </a:r>
          </a:p>
          <a:p>
            <a:pPr algn="ctr"/>
            <a:endParaRPr lang="en-GB" sz="2400" dirty="0">
              <a:latin typeface="Comic Sans MS" pitchFamily="66" charset="0"/>
            </a:endParaRPr>
          </a:p>
          <a:p>
            <a:pPr algn="ctr"/>
            <a:endParaRPr lang="en-GB" sz="2400" dirty="0"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E1FF8-6FCA-41C9-843B-D58288EF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1053D-F6BC-47DD-9519-7A18E820B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" y="2852936"/>
            <a:ext cx="9144000" cy="32031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Raft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0DBE8-15AE-43DD-B249-746A796F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4" y="980727"/>
            <a:ext cx="6943412" cy="52075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Survivor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C54D6-5A69-4C36-80A8-23A4D767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33" y="798949"/>
            <a:ext cx="6972267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Climbing Wall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FEBB3-96A4-4AEF-AD12-D2D32FAD8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EC749-122E-4D43-AA7C-BBA57B1C5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612" y="928650"/>
            <a:ext cx="4174760" cy="5628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Abseiling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D9A12-2033-47B5-BCA9-33478A2C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01"/>
          <a:stretch/>
        </p:blipFill>
        <p:spPr>
          <a:xfrm rot="5400000">
            <a:off x="1777380" y="979076"/>
            <a:ext cx="544522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Archery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B1C19-7502-4786-BDA0-B0E870DA2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2" y="882924"/>
            <a:ext cx="7096459" cy="53223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Trapeze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D79A1-1B88-4AC6-8AFA-F2EA16D8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358" y="1522672"/>
            <a:ext cx="5829267" cy="4371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Jacob’s Ladder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D79A1-1B88-4AC6-8AFA-F2EA16D8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 rot="5400000">
            <a:off x="1826504" y="985833"/>
            <a:ext cx="55892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PGL – Marchant’s Hill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36870-0532-468B-BB52-965CC0B9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00" y="985374"/>
            <a:ext cx="5436604" cy="3074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FE36A8-02D2-4253-9AF4-B7BA9DE71AEC}"/>
              </a:ext>
            </a:extLst>
          </p:cNvPr>
          <p:cNvSpPr txBox="1"/>
          <p:nvPr/>
        </p:nvSpPr>
        <p:spPr>
          <a:xfrm>
            <a:off x="2213992" y="4282143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0" i="0" dirty="0">
                <a:effectLst/>
                <a:latin typeface="Tw Cen MT" panose="020B0602020104020603" pitchFamily="34" charset="0"/>
              </a:rPr>
              <a:t>Tilford Road</a:t>
            </a:r>
            <a:br>
              <a:rPr lang="en-GB" sz="3600" dirty="0">
                <a:latin typeface="Tw Cen MT" panose="020B0602020104020603" pitchFamily="34" charset="0"/>
              </a:rPr>
            </a:br>
            <a:r>
              <a:rPr lang="en-GB" sz="3600" b="0" i="0" dirty="0">
                <a:effectLst/>
                <a:latin typeface="Tw Cen MT" panose="020B0602020104020603" pitchFamily="34" charset="0"/>
              </a:rPr>
              <a:t>Beacon Hill</a:t>
            </a:r>
            <a:br>
              <a:rPr lang="en-GB" sz="3600" dirty="0">
                <a:latin typeface="Tw Cen MT" panose="020B0602020104020603" pitchFamily="34" charset="0"/>
              </a:rPr>
            </a:br>
            <a:r>
              <a:rPr lang="en-GB" sz="3600" b="0" i="0" dirty="0">
                <a:effectLst/>
                <a:latin typeface="Tw Cen MT" panose="020B0602020104020603" pitchFamily="34" charset="0"/>
              </a:rPr>
              <a:t>Hindhead</a:t>
            </a:r>
            <a:br>
              <a:rPr lang="en-GB" sz="3600" dirty="0">
                <a:latin typeface="Tw Cen MT" panose="020B0602020104020603" pitchFamily="34" charset="0"/>
              </a:rPr>
            </a:br>
            <a:r>
              <a:rPr lang="en-GB" sz="3600" b="0" i="0" dirty="0">
                <a:effectLst/>
                <a:latin typeface="Tw Cen MT" panose="020B0602020104020603" pitchFamily="34" charset="0"/>
              </a:rPr>
              <a:t>GU26 6RF</a:t>
            </a:r>
            <a:endParaRPr lang="en-GB" sz="3600" dirty="0"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7FE6C-FBE7-4007-B260-05169A1D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4282143"/>
            <a:ext cx="2359591" cy="2443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A460D-069A-42A2-A5DB-015B589FAB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451" y="6260018"/>
            <a:ext cx="2073399" cy="5688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Giant Swing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D79A1-1B88-4AC6-8AFA-F2EA16D8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6531" y="1051563"/>
            <a:ext cx="5184576" cy="48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59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Rifle Shooting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D79A1-1B88-4AC6-8AFA-F2EA16D8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/>
          <a:stretch/>
        </p:blipFill>
        <p:spPr>
          <a:xfrm rot="5400000">
            <a:off x="1957400" y="962329"/>
            <a:ext cx="50851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Evenings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1052736"/>
            <a:ext cx="8286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w Cen MT" panose="020B0602020104020603" pitchFamily="34" charset="0"/>
              </a:rPr>
              <a:t>After dinner there will be fun activities for the children to do:</a:t>
            </a:r>
          </a:p>
          <a:p>
            <a:pPr algn="ctr"/>
            <a:endParaRPr lang="en-GB" sz="3200" dirty="0">
              <a:latin typeface="Tw Cen MT" panose="020B0602020104020603" pitchFamily="34" charset="0"/>
            </a:endParaRPr>
          </a:p>
          <a:p>
            <a:pPr algn="ctr"/>
            <a:r>
              <a:rPr lang="en-GB" sz="3200" dirty="0">
                <a:solidFill>
                  <a:srgbClr val="0060A8"/>
                </a:solidFill>
                <a:latin typeface="Tw Cen MT" panose="020B0602020104020603" pitchFamily="34" charset="0"/>
              </a:rPr>
              <a:t>Ambush</a:t>
            </a:r>
          </a:p>
          <a:p>
            <a:pPr algn="ctr"/>
            <a:r>
              <a:rPr lang="en-GB" sz="3200" dirty="0">
                <a:solidFill>
                  <a:srgbClr val="0060A8"/>
                </a:solidFill>
                <a:latin typeface="Tw Cen MT" panose="020B0602020104020603" pitchFamily="34" charset="0"/>
              </a:rPr>
              <a:t>PGL sports night</a:t>
            </a:r>
          </a:p>
          <a:p>
            <a:pPr algn="ctr"/>
            <a:r>
              <a:rPr lang="en-GB" sz="3200" dirty="0">
                <a:solidFill>
                  <a:srgbClr val="0060A8"/>
                </a:solidFill>
                <a:latin typeface="Tw Cen MT" panose="020B0602020104020603" pitchFamily="34" charset="0"/>
              </a:rPr>
              <a:t>Snap Shot</a:t>
            </a:r>
          </a:p>
          <a:p>
            <a:pPr algn="ctr"/>
            <a:r>
              <a:rPr lang="en-GB" sz="3200" dirty="0">
                <a:solidFill>
                  <a:srgbClr val="0060A8"/>
                </a:solidFill>
                <a:latin typeface="Tw Cen MT" panose="020B0602020104020603" pitchFamily="34" charset="0"/>
              </a:rPr>
              <a:t>Campfire</a:t>
            </a:r>
          </a:p>
          <a:p>
            <a:pPr algn="ctr"/>
            <a:endParaRPr lang="en-GB" sz="3200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F5C10-373A-4289-944D-5FBA3494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Contact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054" y="1196752"/>
            <a:ext cx="85358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Children are NOT allowed to bring their mobile phones.  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We will be in contact with the school each day and will give you daily updates with a blog on our school website (in the Year 6 section). We will update this daily, but this will most likely be in the evenings. We will also post some photographs of children doing the activities.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Mr </a:t>
            </a:r>
            <a:r>
              <a:rPr lang="en-GB" sz="2800" dirty="0" err="1">
                <a:latin typeface="Tw Cen MT" panose="020B0602020104020603" pitchFamily="34" charset="0"/>
              </a:rPr>
              <a:t>Soyka</a:t>
            </a:r>
            <a:r>
              <a:rPr lang="en-GB" sz="2800" dirty="0">
                <a:latin typeface="Tw Cen MT" panose="020B0602020104020603" pitchFamily="34" charset="0"/>
              </a:rPr>
              <a:t> and Mrs Taylor will contact individual parents if necessary.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CD42-7DF4-41E1-9A27-5CA2CD9D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049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Monday 17</a:t>
            </a:r>
            <a:r>
              <a:rPr lang="en-GB" sz="3600" b="1" u="sng" baseline="30000" dirty="0">
                <a:latin typeface="Tw Cen MT" panose="020B0602020104020603" pitchFamily="34" charset="0"/>
              </a:rPr>
              <a:t>th</a:t>
            </a:r>
            <a:r>
              <a:rPr lang="en-GB" sz="3600" b="1" u="sng" dirty="0">
                <a:latin typeface="Tw Cen MT" panose="020B0602020104020603" pitchFamily="34" charset="0"/>
              </a:rPr>
              <a:t> October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74333"/>
            <a:ext cx="88360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w Cen MT" panose="020B0602020104020603" pitchFamily="34" charset="0"/>
              </a:rPr>
              <a:t>Children will come to school as usual at 8:45am.  They should not wear school uniform.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Children’s bags will be left in the spare Year 1 classroom, ready to be packed onto the coach after lunch.  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Children will eat lunch in school as normal.  The coach will arrive at school at 1:30pm and we will leave at 1:45pm.  We expect to arrive at </a:t>
            </a:r>
            <a:r>
              <a:rPr lang="en-GB" sz="2800" dirty="0" err="1">
                <a:latin typeface="Tw Cen MT" panose="020B0602020104020603" pitchFamily="34" charset="0"/>
              </a:rPr>
              <a:t>Marchants</a:t>
            </a:r>
            <a:r>
              <a:rPr lang="en-GB" sz="2800" dirty="0">
                <a:latin typeface="Tw Cen MT" panose="020B0602020104020603" pitchFamily="34" charset="0"/>
              </a:rPr>
              <a:t> Hill by 3:30pm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We expect to arrive back at school by 3:30pm on Friday - we will keep you updated if we are running late.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CD42-7DF4-41E1-9A27-5CA2CD9D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2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Memories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268760"/>
            <a:ext cx="8535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w Cen MT" panose="020B0602020104020603" pitchFamily="34" charset="0"/>
              </a:rPr>
              <a:t>We are looking forward taking the children on this residential trip.  Most children say it is one of their fondest memories of primary school.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We aim to share all the photos we take with you on our Google Classroom so children can download the ones they wish to keep.</a:t>
            </a: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CD42-7DF4-41E1-9A27-5CA2CD9D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5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Key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764704"/>
            <a:ext cx="90364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Medication to be handed to class teacher by Thursday 13</a:t>
            </a:r>
            <a:r>
              <a:rPr lang="en-GB" sz="2700" baseline="30000" dirty="0">
                <a:latin typeface="Tw Cen MT" panose="020B0602020104020603" pitchFamily="34" charset="0"/>
              </a:rPr>
              <a:t>th</a:t>
            </a:r>
            <a:r>
              <a:rPr lang="en-GB" sz="2700" dirty="0">
                <a:latin typeface="Tw Cen MT" panose="020B0602020104020603" pitchFamily="34" charset="0"/>
              </a:rPr>
              <a:t> October with clear instructions.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Make sure all items packed are named.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Pack extra named bin bags for wet clothes and bedding.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Sleeping bag/duvet and pillow are needed.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Make sure children have some long sleeve tops for activities involving a harness.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Make sure children have a pair of shoes that can get wet.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Pack a water bottle and a waterproof coat.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Maximum of £10 spending money in a named wallet/purse.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Daily blog will be posted on Year 6 section of website. </a:t>
            </a:r>
          </a:p>
          <a:p>
            <a:pPr marL="514350" indent="-514350">
              <a:buAutoNum type="arabicPeriod"/>
            </a:pPr>
            <a:r>
              <a:rPr lang="en-GB" sz="2700" dirty="0">
                <a:latin typeface="Tw Cen MT" panose="020B0602020104020603" pitchFamily="34" charset="0"/>
              </a:rPr>
              <a:t>Children should be able to carry their own bags!</a:t>
            </a:r>
          </a:p>
          <a:p>
            <a:pPr marL="514350" indent="-514350">
              <a:buAutoNum type="arabicPeriod"/>
            </a:pPr>
            <a:endParaRPr lang="en-GB" sz="2800" dirty="0">
              <a:latin typeface="Tw Cen MT" panose="020B0602020104020603" pitchFamily="34" charset="0"/>
            </a:endParaRPr>
          </a:p>
          <a:p>
            <a:pPr algn="ctr"/>
            <a:endParaRPr lang="en-GB" sz="2800" dirty="0"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CD42-7DF4-41E1-9A27-5CA2CD9D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10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4DCD42-7DF4-41E1-9A27-5CA2CD9D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8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Staff Attending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7968" y="4725144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Tw Cen MT" panose="020B0602020104020603" pitchFamily="34" charset="0"/>
              </a:rPr>
              <a:t>Miss Wood</a:t>
            </a:r>
          </a:p>
          <a:p>
            <a:pPr algn="ctr"/>
            <a:r>
              <a:rPr lang="en-GB" sz="3600" dirty="0">
                <a:latin typeface="Tw Cen MT" panose="020B0602020104020603" pitchFamily="34" charset="0"/>
              </a:rPr>
              <a:t>Mrs Knowles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05381-5765-475C-AFEB-BF265337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451" y="6260018"/>
            <a:ext cx="2073399" cy="568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5FB71-9124-43A2-B509-7ECCF35F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97508"/>
            <a:ext cx="7088905" cy="35538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Children’s Medication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52" y="1720840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Need to give consent on Arbor if you would like us to administer Calpol if needed during the trip</a:t>
            </a:r>
          </a:p>
          <a:p>
            <a:pPr algn="ctr"/>
            <a:endParaRPr lang="en-GB" sz="2400" dirty="0">
              <a:latin typeface="Tw Cen MT" panose="020B0602020104020603" pitchFamily="34" charset="0"/>
            </a:endParaRPr>
          </a:p>
          <a:p>
            <a:pPr algn="ctr"/>
            <a:r>
              <a:rPr lang="en-GB" sz="2400" dirty="0">
                <a:latin typeface="Tw Cen MT" panose="020B0602020104020603" pitchFamily="34" charset="0"/>
              </a:rPr>
              <a:t>Any medication that you want administered to your child must be given to Miss Wood by Thursday 13</a:t>
            </a:r>
            <a:r>
              <a:rPr lang="en-GB" sz="2400" baseline="30000" dirty="0">
                <a:latin typeface="Tw Cen MT" panose="020B0602020104020603" pitchFamily="34" charset="0"/>
              </a:rPr>
              <a:t>th</a:t>
            </a:r>
            <a:r>
              <a:rPr lang="en-GB" sz="2400" dirty="0">
                <a:latin typeface="Tw Cen MT" panose="020B0602020104020603" pitchFamily="34" charset="0"/>
              </a:rPr>
              <a:t> October.</a:t>
            </a:r>
          </a:p>
          <a:p>
            <a:pPr algn="ctr"/>
            <a:endParaRPr lang="en-GB" sz="2400" dirty="0">
              <a:latin typeface="Tw Cen MT" panose="020B0602020104020603" pitchFamily="34" charset="0"/>
            </a:endParaRPr>
          </a:p>
          <a:p>
            <a:pPr algn="ctr"/>
            <a:r>
              <a:rPr lang="en-GB" sz="2400" dirty="0">
                <a:latin typeface="Tw Cen MT" panose="020B0602020104020603" pitchFamily="34" charset="0"/>
              </a:rPr>
              <a:t>All medication should be </a:t>
            </a:r>
            <a:r>
              <a:rPr lang="en-GB" sz="2400" b="1" dirty="0">
                <a:latin typeface="Tw Cen MT" panose="020B0602020104020603" pitchFamily="34" charset="0"/>
              </a:rPr>
              <a:t>clearly named with full instructions of use</a:t>
            </a:r>
            <a:r>
              <a:rPr lang="en-GB" sz="2400" dirty="0">
                <a:latin typeface="Tw Cen MT" panose="020B0602020104020603" pitchFamily="34" charset="0"/>
              </a:rPr>
              <a:t>.  This includes inhalers and travel sickness pills.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05381-5765-475C-AFEB-BF265337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451" y="6260018"/>
            <a:ext cx="2073399" cy="5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Accommodation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548" y="4567768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w Cen MT" panose="020B0602020104020603" pitchFamily="34" charset="0"/>
              </a:rPr>
              <a:t>4 to 6 children share a room and each has its own bathroom.  Children will sleep in bunk beds.  Bottom sheets are supplied but children will need to bring their own sleeping bag and pillow (in a named bag).  </a:t>
            </a:r>
          </a:p>
          <a:p>
            <a:pPr algn="ctr"/>
            <a:endParaRPr lang="en-GB" sz="2800" dirty="0">
              <a:latin typeface="Comic Sans MS" pitchFamily="66" charset="0"/>
            </a:endParaRPr>
          </a:p>
          <a:p>
            <a:pPr algn="ctr"/>
            <a:endParaRPr lang="en-GB" sz="28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074C8-BC05-4052-A3EE-68B13B6E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868315"/>
            <a:ext cx="2736304" cy="36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D1D2A-DF50-416B-AE32-0F4DF772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868315"/>
            <a:ext cx="2736304" cy="36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4826F-20E0-441F-A034-E15529863C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451" y="6260018"/>
            <a:ext cx="2073399" cy="5688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Food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4005064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dirty="0">
              <a:latin typeface="Comic Sans MS" pitchFamily="66" charset="0"/>
            </a:endParaRPr>
          </a:p>
          <a:p>
            <a:pPr algn="ctr"/>
            <a:endParaRPr lang="en-GB" sz="2800" dirty="0">
              <a:latin typeface="Comic Sans MS" pitchFamily="66" charset="0"/>
            </a:endParaRPr>
          </a:p>
          <a:p>
            <a:pPr algn="ctr"/>
            <a:endParaRPr lang="en-GB" sz="2800" dirty="0">
              <a:latin typeface="Comic Sans MS" pitchFamily="66" charset="0"/>
            </a:endParaRPr>
          </a:p>
          <a:p>
            <a:pPr algn="ctr"/>
            <a:endParaRPr lang="en-GB" sz="2800" dirty="0">
              <a:latin typeface="Comic Sans MS" pitchFamily="66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The children will get 3 hot meals a 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61C3A-31E9-456E-AB87-01CB1EF7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08720"/>
            <a:ext cx="7632848" cy="4666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14042-99B8-4260-A1C1-275CC6314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Sample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D3B9B-6537-4293-96F4-71BFBFB3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766"/>
          <a:stretch/>
        </p:blipFill>
        <p:spPr>
          <a:xfrm>
            <a:off x="323528" y="733006"/>
            <a:ext cx="8352928" cy="55703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>
                <a:latin typeface="Tw Cen MT" panose="020B0602020104020603" pitchFamily="34" charset="0"/>
              </a:rPr>
              <a:t>The Shop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760" y="4397271"/>
            <a:ext cx="874846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latin typeface="Tw Cen MT" panose="020B0602020104020603" pitchFamily="34" charset="0"/>
              </a:rPr>
              <a:t>The maximum amount children are allowed to bring is £10.  </a:t>
            </a:r>
          </a:p>
          <a:p>
            <a:pPr algn="ctr"/>
            <a:endParaRPr lang="en-GB" sz="900" b="1" u="sng" dirty="0">
              <a:latin typeface="Tw Cen MT" panose="020B0602020104020603" pitchFamily="34" charset="0"/>
            </a:endParaRPr>
          </a:p>
          <a:p>
            <a:pPr algn="ctr"/>
            <a:r>
              <a:rPr lang="en-GB" sz="2800" dirty="0">
                <a:latin typeface="Tw Cen MT" panose="020B0602020104020603" pitchFamily="34" charset="0"/>
              </a:rPr>
              <a:t>This needs to be in a named purse/wallet and will be looked after by your child’s group leader.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B0393-CDD9-4245-815D-F5C11FFE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2EA36-C70E-444A-8C79-5D7E1FAA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74894"/>
            <a:ext cx="3952816" cy="2971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77A42-99D0-4D80-B3EB-3E5D24B88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036" y="974893"/>
            <a:ext cx="3952816" cy="2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9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BB0393-CDD9-4245-815D-F5C11FFE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" y="6273438"/>
            <a:ext cx="2072820" cy="566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75B8A-F9D6-45D5-8262-EF6DE9272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29450"/>
            <a:ext cx="4608512" cy="6599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1208</Words>
  <Application>Microsoft Office PowerPoint</Application>
  <PresentationFormat>On-screen Show (4:3)</PresentationFormat>
  <Paragraphs>143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Janette wood</cp:lastModifiedBy>
  <cp:revision>63</cp:revision>
  <cp:lastPrinted>2021-05-26T10:04:23Z</cp:lastPrinted>
  <dcterms:created xsi:type="dcterms:W3CDTF">2015-05-30T15:34:18Z</dcterms:created>
  <dcterms:modified xsi:type="dcterms:W3CDTF">2022-09-25T10:13:52Z</dcterms:modified>
</cp:coreProperties>
</file>