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90" r:id="rId4"/>
    <p:sldId id="292" r:id="rId5"/>
    <p:sldId id="275" r:id="rId6"/>
    <p:sldId id="294" r:id="rId7"/>
    <p:sldId id="293" r:id="rId8"/>
    <p:sldId id="277" r:id="rId9"/>
    <p:sldId id="278" r:id="rId10"/>
    <p:sldId id="280" r:id="rId11"/>
    <p:sldId id="281" r:id="rId12"/>
    <p:sldId id="276" r:id="rId13"/>
    <p:sldId id="282" r:id="rId14"/>
    <p:sldId id="285" r:id="rId15"/>
    <p:sldId id="287" r:id="rId16"/>
    <p:sldId id="284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FA69-9593-4B0B-992C-BFE85F55E6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74C1-3DBD-41BF-A19E-96414FFC6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F2BE-FC4F-47E0-9F5D-41EDC1A7C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7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C38E-2E63-40FE-8A4E-9DF0A7CC6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AA519-95B7-4AA6-8EC9-08983C0AB8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5005-078D-48F5-AEC2-959FAA7F9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CB9A-2B07-4C8F-AE82-9A397FFE3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7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2A45-BACD-4CD5-81F9-118B2E608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0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AE50-233B-4A04-8172-4104501FD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1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0499-E981-4816-BBE1-6C6DA1435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4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174E-77DD-4BAE-8104-0F521F2E3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818F6A-5550-4854-AA09-780FFA171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43000" y="5286375"/>
            <a:ext cx="692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3600" dirty="0"/>
              <a:t>Welcome to Year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84" y="2561513"/>
            <a:ext cx="38163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77" y="-171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Homework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395288" y="692696"/>
            <a:ext cx="82296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Tw Cen MT" panose="020B0602020104020603" pitchFamily="34" charset="0"/>
              </a:rPr>
              <a:t>Once each half term a homework grid will be given out with the expectation that your child will complete 3 of the given </a:t>
            </a:r>
            <a:r>
              <a:rPr lang="en-GB" altLang="en-US" sz="2400" dirty="0" smtClean="0">
                <a:latin typeface="Tw Cen MT" panose="020B0602020104020603" pitchFamily="34" charset="0"/>
              </a:rPr>
              <a:t>tasks (children can complete more if they would like).</a:t>
            </a:r>
            <a:endParaRPr lang="en-GB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Tw Cen MT" panose="020B0602020104020603" pitchFamily="34" charset="0"/>
              </a:rPr>
              <a:t>Completed homework can be handed in at any time.  With all homework to be handed in by </a:t>
            </a:r>
            <a:r>
              <a:rPr lang="en-GB" altLang="en-US" sz="2400" dirty="0" smtClean="0">
                <a:latin typeface="Tw Cen MT" panose="020B0602020104020603" pitchFamily="34" charset="0"/>
              </a:rPr>
              <a:t>20th </a:t>
            </a:r>
            <a:r>
              <a:rPr lang="en-GB" altLang="en-US" sz="2400" dirty="0">
                <a:latin typeface="Tw Cen MT" panose="020B0602020104020603" pitchFamily="34" charset="0"/>
              </a:rPr>
              <a:t>October for this half </a:t>
            </a:r>
            <a:r>
              <a:rPr lang="en-GB" altLang="en-US" sz="2400" dirty="0" smtClean="0">
                <a:latin typeface="Tw Cen MT" panose="020B0602020104020603" pitchFamily="34" charset="0"/>
              </a:rPr>
              <a:t>term (future homework will be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GB" altLang="en-US" sz="2400" dirty="0" smtClean="0">
                <a:latin typeface="Tw Cen MT" panose="020B0602020104020603" pitchFamily="34" charset="0"/>
              </a:rPr>
              <a:t>     due the last week of term).</a:t>
            </a:r>
            <a:endParaRPr lang="en-GB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Weekly Spellings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Times table practise/Maths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Daily reading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77272"/>
            <a:ext cx="303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96B3B-6B52-4F7E-8084-15869295FB6F}"/>
              </a:ext>
            </a:extLst>
          </p:cNvPr>
          <p:cNvPicPr/>
          <p:nvPr/>
        </p:nvPicPr>
        <p:blipFill rotWithShape="1">
          <a:blip r:embed="rId3"/>
          <a:srcRect l="27736" t="19419" r="29053" b="13377"/>
          <a:stretch/>
        </p:blipFill>
        <p:spPr bwMode="auto">
          <a:xfrm>
            <a:off x="4211960" y="2701677"/>
            <a:ext cx="4824536" cy="4017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Physical Education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63" y="1600200"/>
            <a:ext cx="77581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200" kern="0" dirty="0">
                <a:latin typeface="+mn-lt"/>
              </a:rPr>
              <a:t>Year 4 will have PE on </a:t>
            </a:r>
            <a:r>
              <a:rPr lang="en-GB" sz="3200" b="1" kern="0" dirty="0" smtClean="0">
                <a:latin typeface="+mn-lt"/>
              </a:rPr>
              <a:t>Friday</a:t>
            </a:r>
            <a:endParaRPr lang="en-GB" sz="3200" b="1" kern="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200" kern="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32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3200" dirty="0">
                <a:latin typeface="+mn-lt"/>
              </a:rPr>
              <a:t>The children will need to come to school wearing their PE </a:t>
            </a:r>
            <a:r>
              <a:rPr lang="en-GB" altLang="en-US" sz="3200" dirty="0" smtClean="0">
                <a:latin typeface="+mn-lt"/>
              </a:rPr>
              <a:t>kits. Tracksuit </a:t>
            </a:r>
            <a:r>
              <a:rPr lang="en-GB" altLang="en-US" sz="3200" dirty="0">
                <a:latin typeface="+mn-lt"/>
              </a:rPr>
              <a:t>bottoms should be plain </a:t>
            </a:r>
            <a:r>
              <a:rPr lang="en-GB" altLang="en-US" sz="3200" dirty="0" smtClean="0">
                <a:latin typeface="+mn-lt"/>
              </a:rPr>
              <a:t>black (with no designer logo) </a:t>
            </a:r>
            <a:r>
              <a:rPr lang="en-GB" altLang="en-US" sz="3200" dirty="0">
                <a:latin typeface="+mn-lt"/>
              </a:rPr>
              <a:t>and children should wear a white polo shirt with their school jumper</a:t>
            </a:r>
            <a:r>
              <a:rPr lang="en-GB" altLang="en-US" sz="3200" dirty="0" smtClean="0">
                <a:latin typeface="+mn-lt"/>
              </a:rPr>
              <a:t>.</a:t>
            </a:r>
            <a:endParaRPr lang="en-GB" altLang="en-US" sz="32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2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200" kern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31" y="5839100"/>
            <a:ext cx="303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E-K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41198"/>
            <a:ext cx="52863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14313" y="428625"/>
            <a:ext cx="3973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3600" dirty="0"/>
              <a:t>PE Kit</a:t>
            </a:r>
          </a:p>
          <a:p>
            <a:pPr eaLnBrk="1" hangingPunct="1"/>
            <a:endParaRPr lang="en-GB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GB" altLang="en-US" sz="2400" dirty="0"/>
              <a:t> White T-shirt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400" dirty="0"/>
              <a:t> Black or navy blue shorts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400" dirty="0"/>
              <a:t> Black pumps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300538" y="376238"/>
            <a:ext cx="45577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3600" dirty="0"/>
              <a:t>Winter Games Kit</a:t>
            </a:r>
          </a:p>
          <a:p>
            <a:pPr eaLnBrk="1" hangingPunct="1"/>
            <a:endParaRPr lang="en-GB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GB" altLang="en-US" sz="2400" dirty="0"/>
              <a:t> Plain tracksuit - no football</a:t>
            </a:r>
          </a:p>
          <a:p>
            <a:pPr eaLnBrk="1" hangingPunct="1"/>
            <a:r>
              <a:rPr lang="en-GB" altLang="en-US" sz="2400" dirty="0"/>
              <a:t>kit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400" dirty="0"/>
              <a:t> Trainers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09" y="6303114"/>
            <a:ext cx="1885010" cy="4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260350"/>
            <a:ext cx="6300788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Healthy Minds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1710531" y="1556792"/>
            <a:ext cx="60229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800" dirty="0"/>
              <a:t>Water bottles – access all </a:t>
            </a:r>
            <a:r>
              <a:rPr lang="en-GB" altLang="en-US" sz="2800" dirty="0" smtClean="0"/>
              <a:t>day (please make sure that children’s names are on them)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800" dirty="0"/>
              <a:t>Morning </a:t>
            </a:r>
            <a:r>
              <a:rPr lang="en-GB" altLang="en-US" sz="2800" dirty="0" smtClean="0"/>
              <a:t>snack (children are able to eat their snack after break)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800" dirty="0"/>
              <a:t>Healthy </a:t>
            </a:r>
            <a:r>
              <a:rPr lang="en-GB" altLang="en-US" sz="2800" dirty="0" smtClean="0"/>
              <a:t>lunchboxes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800" dirty="0"/>
              <a:t>Healthy School Meals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3200" dirty="0"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303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Behaviour and Discipline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2483768" y="1827156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2800" dirty="0"/>
              <a:t>Positive discipline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GB" altLang="en-US" sz="28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2800" dirty="0" smtClean="0"/>
              <a:t>Class Dojo</a:t>
            </a:r>
            <a:endParaRPr lang="en-GB" altLang="en-US" sz="28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GB" altLang="en-US" sz="28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2800" dirty="0"/>
              <a:t>Parental involvement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49280"/>
            <a:ext cx="303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61248"/>
            <a:ext cx="303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1613" y="1268760"/>
            <a:ext cx="72879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Please try to ensure your children arrive at school on time every </a:t>
            </a:r>
            <a:r>
              <a:rPr lang="en-GB" dirty="0" smtClean="0"/>
              <a:t>day (between 8.30am and 9.00am).</a:t>
            </a:r>
          </a:p>
          <a:p>
            <a:endParaRPr lang="en-GB" dirty="0"/>
          </a:p>
          <a:p>
            <a:r>
              <a:rPr lang="en-GB" dirty="0" smtClean="0"/>
              <a:t>Children receive a stamp on their attendance card at the end of the week if they have been in every day. They will then be able to go and see Mr </a:t>
            </a:r>
            <a:r>
              <a:rPr lang="en-GB" dirty="0" err="1" smtClean="0"/>
              <a:t>Soyka</a:t>
            </a:r>
            <a:r>
              <a:rPr lang="en-GB" dirty="0" smtClean="0"/>
              <a:t> and get a prize when they have 6 stamps.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there is anything we can do to provide you with assistance, please let us know.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394931"/>
            <a:ext cx="6224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Attendance and </a:t>
            </a:r>
            <a:r>
              <a:rPr lang="en-GB" sz="3600" dirty="0" smtClean="0"/>
              <a:t>Punctuality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329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Thank You</a:t>
            </a: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500063" y="1643063"/>
            <a:ext cx="8229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400" dirty="0"/>
              <a:t>Thank you for attending and we look forward to getting to know you all!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2400" dirty="0"/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2400" dirty="0"/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2400" dirty="0"/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400" dirty="0"/>
              <a:t>Any questions?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2400" dirty="0"/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400" b="1" dirty="0"/>
              <a:t>bethany.daglish@parkside.herts.sch.uk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94" y="5301208"/>
            <a:ext cx="303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928688" y="785813"/>
            <a:ext cx="75009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3600" dirty="0"/>
              <a:t>Year 4 Team</a:t>
            </a:r>
          </a:p>
          <a:p>
            <a:pPr eaLnBrk="1" hangingPunct="1"/>
            <a:endParaRPr lang="en-GB" altLang="en-US" sz="3600" dirty="0" smtClean="0"/>
          </a:p>
          <a:p>
            <a:pPr eaLnBrk="1" hangingPunct="1"/>
            <a:r>
              <a:rPr lang="en-GB" altLang="en-US" sz="3600" dirty="0" smtClean="0"/>
              <a:t>Aspen </a:t>
            </a:r>
            <a:r>
              <a:rPr lang="en-GB" altLang="en-US" sz="3600" dirty="0"/>
              <a:t>Class</a:t>
            </a:r>
          </a:p>
          <a:p>
            <a:pPr eaLnBrk="1" hangingPunct="1"/>
            <a:r>
              <a:rPr lang="en-GB" altLang="en-US" sz="3600" dirty="0"/>
              <a:t> 		Miss </a:t>
            </a:r>
            <a:r>
              <a:rPr lang="en-GB" altLang="en-US" sz="3600" dirty="0" err="1"/>
              <a:t>Daglish</a:t>
            </a:r>
            <a:endParaRPr lang="en-GB" altLang="en-US" sz="3600" dirty="0"/>
          </a:p>
          <a:p>
            <a:pPr eaLnBrk="1" hangingPunct="1"/>
            <a:r>
              <a:rPr lang="en-GB" altLang="en-US" sz="3600" dirty="0"/>
              <a:t>		Mrs </a:t>
            </a:r>
            <a:r>
              <a:rPr lang="en-GB" altLang="en-US" sz="3600" dirty="0" smtClean="0"/>
              <a:t>Salter</a:t>
            </a:r>
            <a:endParaRPr lang="en-GB" altLang="en-US" sz="3600" dirty="0"/>
          </a:p>
          <a:p>
            <a:pPr lvl="4" eaLnBrk="1" hangingPunct="1"/>
            <a:r>
              <a:rPr lang="en-GB" altLang="en-US" sz="3600" dirty="0"/>
              <a:t>Mrs </a:t>
            </a:r>
            <a:r>
              <a:rPr lang="en-GB" altLang="en-US" sz="3600" dirty="0" smtClean="0"/>
              <a:t>Devonshire</a:t>
            </a:r>
            <a:endParaRPr lang="en-GB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28434"/>
            <a:ext cx="3024262" cy="7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647" t="24852" r="30782" b="10034"/>
          <a:stretch/>
        </p:blipFill>
        <p:spPr bwMode="auto">
          <a:xfrm>
            <a:off x="251520" y="1340768"/>
            <a:ext cx="8712968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90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D7FA-7248-4BE2-9536-6AEAD8C6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930" t="21741" r="21862" b="133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2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Reading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620688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>
                <a:latin typeface="Tw Cen MT" panose="020B0602020104020603" pitchFamily="34" charset="0"/>
              </a:rPr>
              <a:t>Please sign reading records every time your child has read (daily)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altLang="en-US" sz="20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>
                <a:latin typeface="Tw Cen MT" panose="020B0602020104020603" pitchFamily="34" charset="0"/>
              </a:rPr>
              <a:t>Each day, we will check reading records for reading and parent/guardian signatures and sign them ourselves.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altLang="en-US" sz="20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>
                <a:latin typeface="Tw Cen MT" panose="020B0602020104020603" pitchFamily="34" charset="0"/>
              </a:rPr>
              <a:t>Please ensure that your child reads every night for 20 minutes.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altLang="en-US" sz="20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>
                <a:latin typeface="Tw Cen MT" panose="020B0602020104020603" pitchFamily="34" charset="0"/>
              </a:rPr>
              <a:t>Encourage your child to read daily.  The children will be assessed in their </a:t>
            </a:r>
            <a:r>
              <a:rPr lang="en-GB" altLang="en-US" sz="2000" b="1" dirty="0">
                <a:latin typeface="Tw Cen MT" panose="020B0602020104020603" pitchFamily="34" charset="0"/>
              </a:rPr>
              <a:t>understanding</a:t>
            </a:r>
            <a:r>
              <a:rPr lang="en-GB" altLang="en-US" sz="2000" dirty="0">
                <a:latin typeface="Tw Cen MT" panose="020B0602020104020603" pitchFamily="34" charset="0"/>
              </a:rPr>
              <a:t> of the text so it is important to ask them a range of questions: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altLang="en-US" sz="2000" i="1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000" i="1" dirty="0">
                <a:solidFill>
                  <a:srgbClr val="002060"/>
                </a:solidFill>
                <a:latin typeface="Tw Cen MT" panose="020B0602020104020603" pitchFamily="34" charset="0"/>
              </a:rPr>
              <a:t>How did....?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000" i="1" dirty="0">
                <a:solidFill>
                  <a:srgbClr val="002060"/>
                </a:solidFill>
                <a:latin typeface="Tw Cen MT" panose="020B0602020104020603" pitchFamily="34" charset="0"/>
              </a:rPr>
              <a:t>Why did....?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000" i="1" dirty="0">
                <a:solidFill>
                  <a:srgbClr val="002060"/>
                </a:solidFill>
                <a:latin typeface="Tw Cen MT" panose="020B0602020104020603" pitchFamily="34" charset="0"/>
              </a:rPr>
              <a:t>What words tell us...?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000" i="1" dirty="0">
                <a:solidFill>
                  <a:srgbClr val="002060"/>
                </a:solidFill>
                <a:latin typeface="Tw Cen MT" panose="020B0602020104020603" pitchFamily="34" charset="0"/>
              </a:rPr>
              <a:t>How do you know...?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000" i="1" dirty="0">
                <a:solidFill>
                  <a:srgbClr val="002060"/>
                </a:solidFill>
                <a:latin typeface="Tw Cen MT" panose="020B0602020104020603" pitchFamily="34" charset="0"/>
              </a:rPr>
              <a:t>How has the author created the feeling of...?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altLang="en-US" sz="2000" i="1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000" dirty="0">
                <a:latin typeface="Tw Cen MT" panose="020B0602020104020603" pitchFamily="34" charset="0"/>
              </a:rPr>
              <a:t>It is also important to discuss any new vocabulary they may encounter when reading.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5" y="6021288"/>
            <a:ext cx="302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6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6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Reading</a:t>
            </a:r>
            <a:endParaRPr lang="en-GB" sz="36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620688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000" dirty="0" smtClean="0">
              <a:latin typeface="Tw Cen MT" panose="020B0602020104020603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dirty="0" smtClean="0">
                <a:latin typeface="Tw Cen MT" panose="020B0602020104020603" pitchFamily="34" charset="0"/>
              </a:rPr>
              <a:t>I have also created an account on Epic that the children can access at home.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000" dirty="0">
              <a:latin typeface="Tw Cen MT" panose="020B0602020104020603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dirty="0" smtClean="0">
                <a:latin typeface="Tw Cen MT" panose="020B0602020104020603" pitchFamily="34" charset="0"/>
              </a:rPr>
              <a:t>Epic has a variety of books, magazines and comics that the children can read at home.</a:t>
            </a:r>
            <a:endParaRPr lang="en-GB" altLang="en-US" sz="20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5" y="6021288"/>
            <a:ext cx="302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2325" t="25058" r="33882" b="25552"/>
          <a:stretch/>
        </p:blipFill>
        <p:spPr bwMode="auto">
          <a:xfrm>
            <a:off x="457200" y="2331174"/>
            <a:ext cx="4258816" cy="3546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2946" t="25058" r="34713" b="26659"/>
          <a:stretch/>
        </p:blipFill>
        <p:spPr bwMode="auto">
          <a:xfrm>
            <a:off x="4572000" y="2331173"/>
            <a:ext cx="4114800" cy="3546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89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How to help your child with reading: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1196752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latin typeface="Tw Cen MT" panose="020B0602020104020603" pitchFamily="34" charset="0"/>
              </a:rPr>
              <a:t>Create a quiet and relaxed time for reading.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solidFill>
                  <a:schemeClr val="tx2"/>
                </a:solidFill>
                <a:latin typeface="Tw Cen MT" panose="020B0602020104020603" pitchFamily="34" charset="0"/>
              </a:rPr>
              <a:t>Make reading enjoyable &amp; fun.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latin typeface="Tw Cen MT" panose="020B0602020104020603" pitchFamily="34" charset="0"/>
              </a:rPr>
              <a:t>Be positive and praise your child.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solidFill>
                  <a:schemeClr val="tx2"/>
                </a:solidFill>
                <a:latin typeface="Tw Cen MT" panose="020B0602020104020603" pitchFamily="34" charset="0"/>
              </a:rPr>
              <a:t>Visit the library regularly.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latin typeface="Tw Cen MT" panose="020B0602020104020603" pitchFamily="34" charset="0"/>
              </a:rPr>
              <a:t>Encourage your child to read a variety of texts, including magazines and children’s newspapers.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solidFill>
                  <a:schemeClr val="tx2"/>
                </a:solidFill>
                <a:latin typeface="Tw Cen MT" panose="020B0602020104020603" pitchFamily="34" charset="0"/>
              </a:rPr>
              <a:t>Talk about the books and the content.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latin typeface="Tw Cen MT" panose="020B0602020104020603" pitchFamily="34" charset="0"/>
              </a:rPr>
              <a:t>Use the internet and books to research our </a:t>
            </a:r>
            <a:r>
              <a:rPr lang="en-GB" altLang="en-US" sz="3000" dirty="0" smtClean="0">
                <a:latin typeface="Tw Cen MT" panose="020B0602020104020603" pitchFamily="34" charset="0"/>
              </a:rPr>
              <a:t>topics.</a:t>
            </a:r>
            <a:endParaRPr lang="en-GB" altLang="en-US" sz="3000" dirty="0">
              <a:latin typeface="Tw Cen MT" panose="020B0602020104020603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3000" dirty="0">
                <a:solidFill>
                  <a:schemeClr val="tx2"/>
                </a:solidFill>
                <a:latin typeface="Tw Cen MT" panose="020B0602020104020603" pitchFamily="34" charset="0"/>
              </a:rPr>
              <a:t>Ensure your child returns their home reader book each </a:t>
            </a:r>
            <a:r>
              <a:rPr lang="en-GB" altLang="en-US" sz="3000" dirty="0" smtClean="0">
                <a:solidFill>
                  <a:schemeClr val="tx2"/>
                </a:solidFill>
                <a:latin typeface="Tw Cen MT" panose="020B0602020104020603" pitchFamily="34" charset="0"/>
              </a:rPr>
              <a:t>day (if they have one).</a:t>
            </a:r>
            <a:endParaRPr lang="en-GB" altLang="en-US" sz="3000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5" y="6021288"/>
            <a:ext cx="302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English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57200" y="692696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Tw Cen MT" panose="020B0602020104020603" pitchFamily="34" charset="0"/>
              </a:rPr>
              <a:t>Spellings – test and new spellings to be given out on Mondays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Tw Cen MT" panose="020B0602020104020603" pitchFamily="34" charset="0"/>
              </a:rPr>
              <a:t>Expectations of presentation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Tw Cen MT" panose="020B0602020104020603" pitchFamily="34" charset="0"/>
              </a:rPr>
              <a:t>Grammar sessions within spelling sessions (</a:t>
            </a:r>
            <a:r>
              <a:rPr lang="en-GB" altLang="en-US" sz="2400" dirty="0" err="1">
                <a:latin typeface="Tw Cen MT" panose="020B0602020104020603" pitchFamily="34" charset="0"/>
              </a:rPr>
              <a:t>GaPS</a:t>
            </a:r>
            <a:r>
              <a:rPr lang="en-GB" altLang="en-US" sz="2400" dirty="0">
                <a:latin typeface="Tw Cen MT" panose="020B0602020104020603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Tw Cen MT" panose="020B0602020104020603" pitchFamily="34" charset="0"/>
              </a:rPr>
              <a:t>The basis of all good writing is good talk.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Using a range of vocabulary in conversation will help develop your child’s writing.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Reading also helps to develop children’s writing.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>
              <a:latin typeface="Tw Cen MT" panose="020B06020201040206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Encourage your child to write alongside you for real purposes by using some of the following: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altLang="en-US" sz="2400" dirty="0">
              <a:latin typeface="Tw Cen MT" panose="020B0602020104020603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Tw Cen MT" panose="020B0602020104020603" pitchFamily="34" charset="0"/>
              </a:rPr>
              <a:t> shopping lists, invitations, letters, emails to friends, postcards, birthday cards, diaries.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400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32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32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21288"/>
            <a:ext cx="302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Maths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285750" y="412335"/>
            <a:ext cx="85725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en-US" sz="2400" dirty="0">
                <a:solidFill>
                  <a:srgbClr val="0070C0"/>
                </a:solidFill>
                <a:latin typeface="Tw Cen MT" panose="020B0602020104020603" pitchFamily="34" charset="0"/>
              </a:rPr>
              <a:t>However you feel about maths, you can still help your child with their learning at home: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900" dirty="0">
              <a:latin typeface="Tw Cen MT" panose="020B0602020104020603" pitchFamily="34" charset="0"/>
            </a:endParaRP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Practise their times table facts (right up to 12 x 12). This is important as there is a </a:t>
            </a:r>
            <a:r>
              <a:rPr lang="en-GB" altLang="en-US" sz="2400" dirty="0" smtClean="0">
                <a:latin typeface="Tw Cen MT" panose="020B0602020104020603" pitchFamily="34" charset="0"/>
              </a:rPr>
              <a:t>times table </a:t>
            </a:r>
            <a:r>
              <a:rPr lang="en-GB" altLang="en-US" sz="2400" dirty="0">
                <a:latin typeface="Tw Cen MT" panose="020B0602020104020603" pitchFamily="34" charset="0"/>
              </a:rPr>
              <a:t>assessment at the end of Year </a:t>
            </a:r>
            <a:r>
              <a:rPr lang="en-GB" altLang="en-US" sz="2400" dirty="0" smtClean="0">
                <a:latin typeface="Tw Cen MT" panose="020B0602020104020603" pitchFamily="34" charset="0"/>
              </a:rPr>
              <a:t>4 (June). Children will complete this assessment on a laptop and will have 6 seconds to answer the questions.</a:t>
            </a:r>
            <a:endParaRPr lang="en-GB" altLang="en-US" sz="2400" dirty="0">
              <a:latin typeface="Tw Cen MT" panose="020B0602020104020603" pitchFamily="34" charset="0"/>
            </a:endParaRP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Quick recall of addition and subtraction facts to 100.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Using money when out shopping, mentally calculating change.</a:t>
            </a:r>
          </a:p>
          <a:p>
            <a:pPr marL="457200" indent="-457200" eaLnBrk="1" hangingPunct="1">
              <a:buFont typeface="Arial" charset="0"/>
              <a:buAutoNum type="arabicPeriod" startAt="3"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Telling the time on an analogue clock, reading timetables, working out differences in time.</a:t>
            </a:r>
          </a:p>
          <a:p>
            <a:pPr marL="457200" indent="-457200" eaLnBrk="1" hangingPunct="1">
              <a:buFont typeface="Arial" charset="0"/>
              <a:buAutoNum type="arabicPeriod" startAt="3"/>
              <a:defRPr/>
            </a:pPr>
            <a:r>
              <a:rPr lang="en-GB" altLang="en-US" sz="2400" dirty="0">
                <a:latin typeface="Tw Cen MT" panose="020B0602020104020603" pitchFamily="34" charset="0"/>
              </a:rPr>
              <a:t>Cooking – helping weigh out ingredients, changing ratios of recipes</a:t>
            </a:r>
            <a:r>
              <a:rPr lang="en-GB" altLang="en-US" sz="2400" dirty="0" smtClean="0">
                <a:latin typeface="Tw Cen MT" panose="020B0602020104020603" pitchFamily="34" charset="0"/>
              </a:rPr>
              <a:t>.</a:t>
            </a:r>
          </a:p>
          <a:p>
            <a:pPr marL="457200" indent="-457200" eaLnBrk="1" hangingPunct="1">
              <a:buFont typeface="Arial" charset="0"/>
              <a:buAutoNum type="arabicPeriod" startAt="3"/>
              <a:defRPr/>
            </a:pPr>
            <a:r>
              <a:rPr lang="en-GB" altLang="en-US" sz="2400" dirty="0" smtClean="0">
                <a:latin typeface="Tw Cen MT" panose="020B0602020104020603" pitchFamily="34" charset="0"/>
              </a:rPr>
              <a:t>Purple Mash has some lovely Maths games that the children can access.</a:t>
            </a:r>
            <a:endParaRPr lang="en-GB" altLang="en-US" sz="2400" dirty="0">
              <a:latin typeface="Tw Cen MT" panose="020B0602020104020603" pitchFamily="34" charset="0"/>
            </a:endParaRPr>
          </a:p>
          <a:p>
            <a:pPr marL="457200" indent="-457200" eaLnBrk="1" hangingPunct="1">
              <a:buFont typeface="Arial" charset="0"/>
              <a:buAutoNum type="arabicPeriod" startAt="3"/>
              <a:defRPr/>
            </a:pPr>
            <a:r>
              <a:rPr lang="en-GB" altLang="en-US" sz="2400" dirty="0" smtClean="0">
                <a:latin typeface="Tw Cen MT" panose="020B0602020104020603" pitchFamily="34" charset="0"/>
              </a:rPr>
              <a:t>Most </a:t>
            </a:r>
            <a:r>
              <a:rPr lang="en-GB" altLang="en-US" sz="2400" dirty="0">
                <a:latin typeface="Tw Cen MT" panose="020B0602020104020603" pitchFamily="34" charset="0"/>
              </a:rPr>
              <a:t>importantly, get the children to explain HOW they have worked something out.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6096000"/>
            <a:ext cx="302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3366"/>
      </a:dk1>
      <a:lt1>
        <a:srgbClr val="FFFFFF"/>
      </a:lt1>
      <a:dk2>
        <a:srgbClr val="0034F1"/>
      </a:dk2>
      <a:lt2>
        <a:srgbClr val="CCFFFF"/>
      </a:lt2>
      <a:accent1>
        <a:srgbClr val="3366CC"/>
      </a:accent1>
      <a:accent2>
        <a:srgbClr val="00B000"/>
      </a:accent2>
      <a:accent3>
        <a:srgbClr val="AAAEF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34F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EF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0033F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DF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4">
    <a:dk1>
      <a:srgbClr val="003366"/>
    </a:dk1>
    <a:lt1>
      <a:srgbClr val="FFFFFF"/>
    </a:lt1>
    <a:dk2>
      <a:srgbClr val="0034F1"/>
    </a:dk2>
    <a:lt2>
      <a:srgbClr val="CCFFFF"/>
    </a:lt2>
    <a:accent1>
      <a:srgbClr val="3366CC"/>
    </a:accent1>
    <a:accent2>
      <a:srgbClr val="00B000"/>
    </a:accent2>
    <a:accent3>
      <a:srgbClr val="AAAEF7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Default Design 14">
    <a:dk1>
      <a:srgbClr val="003366"/>
    </a:dk1>
    <a:lt1>
      <a:srgbClr val="FFFFFF"/>
    </a:lt1>
    <a:dk2>
      <a:srgbClr val="0034F1"/>
    </a:dk2>
    <a:lt2>
      <a:srgbClr val="CCFFFF"/>
    </a:lt2>
    <a:accent1>
      <a:srgbClr val="3366CC"/>
    </a:accent1>
    <a:accent2>
      <a:srgbClr val="00B000"/>
    </a:accent2>
    <a:accent3>
      <a:srgbClr val="AAAEF7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Default Design 14">
    <a:dk1>
      <a:srgbClr val="003366"/>
    </a:dk1>
    <a:lt1>
      <a:srgbClr val="FFFFFF"/>
    </a:lt1>
    <a:dk2>
      <a:srgbClr val="0034F1"/>
    </a:dk2>
    <a:lt2>
      <a:srgbClr val="CCFFFF"/>
    </a:lt2>
    <a:accent1>
      <a:srgbClr val="3366CC"/>
    </a:accent1>
    <a:accent2>
      <a:srgbClr val="00B000"/>
    </a:accent2>
    <a:accent3>
      <a:srgbClr val="AAAEF7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4.xml><?xml version="1.0" encoding="utf-8"?>
<a:themeOverride xmlns:a="http://schemas.openxmlformats.org/drawingml/2006/main">
  <a:clrScheme name="Default Design 14">
    <a:dk1>
      <a:srgbClr val="003366"/>
    </a:dk1>
    <a:lt1>
      <a:srgbClr val="FFFFFF"/>
    </a:lt1>
    <a:dk2>
      <a:srgbClr val="0034F1"/>
    </a:dk2>
    <a:lt2>
      <a:srgbClr val="CCFFFF"/>
    </a:lt2>
    <a:accent1>
      <a:srgbClr val="3366CC"/>
    </a:accent1>
    <a:accent2>
      <a:srgbClr val="00B000"/>
    </a:accent2>
    <a:accent3>
      <a:srgbClr val="AAAEF7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5.xml><?xml version="1.0" encoding="utf-8"?>
<a:themeOverride xmlns:a="http://schemas.openxmlformats.org/drawingml/2006/main">
  <a:clrScheme name="Default Design 14">
    <a:dk1>
      <a:srgbClr val="003366"/>
    </a:dk1>
    <a:lt1>
      <a:srgbClr val="FFFFFF"/>
    </a:lt1>
    <a:dk2>
      <a:srgbClr val="0034F1"/>
    </a:dk2>
    <a:lt2>
      <a:srgbClr val="CCFFFF"/>
    </a:lt2>
    <a:accent1>
      <a:srgbClr val="3366CC"/>
    </a:accent1>
    <a:accent2>
      <a:srgbClr val="00B000"/>
    </a:accent2>
    <a:accent3>
      <a:srgbClr val="AAAEF7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797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Tw Cen MT</vt:lpstr>
      <vt:lpstr>Wingdings</vt:lpstr>
      <vt:lpstr>Default Design</vt:lpstr>
      <vt:lpstr>PowerPoint Presentation</vt:lpstr>
      <vt:lpstr>PowerPoint Presentation</vt:lpstr>
      <vt:lpstr>Curriculum</vt:lpstr>
      <vt:lpstr>PowerPoint Presentation</vt:lpstr>
      <vt:lpstr>Reading</vt:lpstr>
      <vt:lpstr> Reading</vt:lpstr>
      <vt:lpstr>How to help your child with reading:</vt:lpstr>
      <vt:lpstr>English</vt:lpstr>
      <vt:lpstr>Maths</vt:lpstr>
      <vt:lpstr>Homework</vt:lpstr>
      <vt:lpstr>Physical Education</vt:lpstr>
      <vt:lpstr>PowerPoint Presentation</vt:lpstr>
      <vt:lpstr>Healthy Minds</vt:lpstr>
      <vt:lpstr>Behaviour and Discipline</vt:lpstr>
      <vt:lpstr>PowerPoint Presentation</vt:lpstr>
      <vt:lpstr>Thank You</vt:lpstr>
    </vt:vector>
  </TitlesOfParts>
  <Company>Bolton LEA Schools ICT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Any Authorised User</dc:creator>
  <cp:lastModifiedBy>B Daglish</cp:lastModifiedBy>
  <cp:revision>92</cp:revision>
  <dcterms:created xsi:type="dcterms:W3CDTF">2007-01-16T21:35:11Z</dcterms:created>
  <dcterms:modified xsi:type="dcterms:W3CDTF">2021-09-13T08:47:10Z</dcterms:modified>
</cp:coreProperties>
</file>