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1"/>
  </p:notesMasterIdLst>
  <p:sldIdLst>
    <p:sldId id="474" r:id="rId6"/>
    <p:sldId id="475" r:id="rId7"/>
    <p:sldId id="476" r:id="rId8"/>
    <p:sldId id="477" r:id="rId9"/>
    <p:sldId id="479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7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9" d="100"/>
          <a:sy n="69" d="100"/>
        </p:scale>
        <p:origin x="-1028" y="-72"/>
      </p:cViewPr>
      <p:guideLst>
        <p:guide orient="horz" pos="2387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2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48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4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651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3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=""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=""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=""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=""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4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13684" y="726986"/>
                <a:ext cx="7595547" cy="6124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Jack and Eva are solving the subtraction 23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9</a:t>
                </a:r>
              </a:p>
              <a:p>
                <a:pPr lvl="0">
                  <a:defRPr/>
                </a:pPr>
                <a:endParaRPr lang="en-GB" sz="24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Here are their methods: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36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Who’s method is the most efficient?</a:t>
                </a:r>
              </a:p>
              <a:p>
                <a:pPr lvl="0">
                  <a:defRPr/>
                </a:pPr>
                <a:endParaRPr lang="en-GB" sz="2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you explain why?</a:t>
                </a:r>
              </a:p>
              <a:p>
                <a:pPr lvl="0">
                  <a:defRPr/>
                </a:pPr>
                <a:endParaRPr lang="en-GB" sz="2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you think of another method to solve the subtraction.</a:t>
                </a: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84" y="726986"/>
                <a:ext cx="7595547" cy="6124754"/>
              </a:xfrm>
              <a:prstGeom prst="rect">
                <a:avLst/>
              </a:prstGeom>
              <a:blipFill>
                <a:blip r:embed="rId3"/>
                <a:stretch>
                  <a:fillRect l="-1605" t="-9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ounded Rectangular Callout 22"/>
          <p:cNvSpPr/>
          <p:nvPr/>
        </p:nvSpPr>
        <p:spPr>
          <a:xfrm>
            <a:off x="3803487" y="2098400"/>
            <a:ext cx="3493827" cy="970970"/>
          </a:xfrm>
          <a:prstGeom prst="wedgeRoundRectCallout">
            <a:avLst>
              <a:gd name="adj1" fmla="val 66770"/>
              <a:gd name="adj2" fmla="val 11502"/>
              <a:gd name="adj3" fmla="val 16667"/>
            </a:avLst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0" lvl="0" indent="0" algn="ctr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cs typeface="Bariol Regular"/>
              </a:rPr>
              <a:t>I put 9 in my head and counted on to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cs typeface="Bariol Regular"/>
              </a:rPr>
              <a:t>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cs typeface="Bariol Regular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2758718" y="3194611"/>
            <a:ext cx="3946647" cy="896042"/>
          </a:xfrm>
          <a:prstGeom prst="wedgeRoundRectCallout">
            <a:avLst>
              <a:gd name="adj1" fmla="val -67420"/>
              <a:gd name="adj2" fmla="val 27890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0" lvl="0" indent="0" algn="ctr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Bariol Regular"/>
              </a:rPr>
              <a:t>I put 23 in my head and counted back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Bariol Regular"/>
              </a:rPr>
              <a:t>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Bariol Regular"/>
            </a:endParaRPr>
          </a:p>
        </p:txBody>
      </p:sp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044" y="2098400"/>
            <a:ext cx="1082375" cy="790499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51" y="2888899"/>
            <a:ext cx="1062268" cy="15008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8836" y="120073"/>
            <a:ext cx="493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Friday 14</a:t>
            </a:r>
            <a:r>
              <a:rPr lang="en-GB" baseline="30000" dirty="0" smtClean="0"/>
              <a:t>th</a:t>
            </a:r>
            <a:r>
              <a:rPr lang="en-GB" dirty="0" smtClean="0"/>
              <a:t> January </a:t>
            </a:r>
            <a:r>
              <a:rPr lang="en-GB" smtClean="0"/>
              <a:t>2021       Problem </a:t>
            </a:r>
            <a:r>
              <a:rPr lang="en-GB" dirty="0" smtClean="0"/>
              <a:t>Solving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0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5890" y="742280"/>
                <a:ext cx="7595547" cy="495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Mo is counting back to solve 35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 counts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36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35, 34, 33, 32, 31, 30, 29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Mo correct?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90" y="742280"/>
                <a:ext cx="7595547" cy="4955203"/>
              </a:xfrm>
              <a:prstGeom prst="rect">
                <a:avLst/>
              </a:prstGeom>
              <a:blipFill>
                <a:blip r:embed="rId3"/>
                <a:stretch>
                  <a:fillRect l="-1605" t="-1353" b="-2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2317881" y="2770095"/>
            <a:ext cx="4651400" cy="873456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8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1000" y="701943"/>
            <a:ext cx="759554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Match the number sentences to the number bonds that make the method more efficient.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325755" lvl="0">
              <a:tabLst>
                <a:tab pos="1904364" algn="l"/>
              </a:tabLst>
              <a:defRPr/>
            </a:pPr>
            <a:endParaRPr lang="en-GB" sz="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6407144" y="4851040"/>
                <a:ext cx="2387540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5440" lvl="0">
                  <a:tabLst>
                    <a:tab pos="1883410" algn="l"/>
                  </a:tabLst>
                  <a:defRPr/>
                </a:pP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-1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5</a:t>
                </a: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144" y="4851040"/>
                <a:ext cx="2387540" cy="797268"/>
              </a:xfrm>
              <a:prstGeom prst="roundRect">
                <a:avLst/>
              </a:prstGeom>
              <a:blipFill>
                <a:blip r:embed="rId3"/>
                <a:stretch>
                  <a:fillRect b="-147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6395771" y="3886847"/>
                <a:ext cx="2387540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lvl="0">
                  <a:spcBef>
                    <a:spcPts val="5"/>
                  </a:spcBef>
                  <a:tabLst>
                    <a:tab pos="1879600" algn="l"/>
                  </a:tabLst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-1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5</a:t>
                </a: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771" y="3886847"/>
                <a:ext cx="2387540" cy="797268"/>
              </a:xfrm>
              <a:prstGeom prst="roundRect">
                <a:avLst/>
              </a:prstGeom>
              <a:blipFill>
                <a:blip r:embed="rId4"/>
                <a:stretch>
                  <a:fillRect b="-148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6395771" y="2922654"/>
                <a:ext cx="2387540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51790" lvl="0">
                  <a:tabLst>
                    <a:tab pos="1873885" algn="l"/>
                  </a:tabLst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3</a:t>
                </a: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771" y="2922654"/>
                <a:ext cx="2387540" cy="797268"/>
              </a:xfrm>
              <a:prstGeom prst="roundRect">
                <a:avLst/>
              </a:prstGeom>
              <a:blipFill>
                <a:blip r:embed="rId5"/>
                <a:stretch>
                  <a:fillRect b="-147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le 8"/>
              <p:cNvSpPr/>
              <p:nvPr/>
            </p:nvSpPr>
            <p:spPr>
              <a:xfrm>
                <a:off x="6418517" y="2000523"/>
                <a:ext cx="2376167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25755" lvl="0">
                  <a:tabLst>
                    <a:tab pos="1904364" algn="l"/>
                  </a:tabLst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-1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3</a:t>
                </a:r>
              </a:p>
            </p:txBody>
          </p:sp>
        </mc:Choice>
        <mc:Fallback xmlns=""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517" y="2000523"/>
                <a:ext cx="2376167" cy="797268"/>
              </a:xfrm>
              <a:prstGeom prst="roundRect">
                <a:avLst/>
              </a:prstGeom>
              <a:blipFill>
                <a:blip r:embed="rId6"/>
                <a:stretch>
                  <a:fillRect b="-147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1228637" y="2943685"/>
                <a:ext cx="1446662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2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7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637" y="2943685"/>
                <a:ext cx="1446662" cy="797268"/>
              </a:xfrm>
              <a:prstGeom prst="roundRect">
                <a:avLst/>
              </a:prstGeom>
              <a:blipFill>
                <a:blip r:embed="rId7"/>
                <a:stretch>
                  <a:fillRect b="-147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232368" y="3886847"/>
                <a:ext cx="1446662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>
                  <a:spcBef>
                    <a:spcPts val="5"/>
                  </a:spcBef>
                  <a:defRPr/>
                </a:pPr>
                <a:endParaRPr lang="en-GB" sz="24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>
                  <a:spcBef>
                    <a:spcPts val="5"/>
                  </a:spcBef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>
                  <a:spcBef>
                    <a:spcPts val="5"/>
                  </a:spcBef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43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2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8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>
                  <a:spcBef>
                    <a:spcPts val="5"/>
                  </a:spcBef>
                  <a:defRPr/>
                </a:pPr>
                <a:endParaRPr lang="en-GB" sz="24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  <a:p>
                <a:pPr lvl="0">
                  <a:spcBef>
                    <a:spcPts val="5"/>
                  </a:spcBef>
                  <a:defRPr/>
                </a:pPr>
                <a:endParaRPr lang="en-GB" sz="2400" dirty="0">
                  <a:solidFill>
                    <a:prstClr val="black"/>
                  </a:solidFill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368" y="3886847"/>
                <a:ext cx="1446662" cy="797268"/>
              </a:xfrm>
              <a:prstGeom prst="roundRect">
                <a:avLst/>
              </a:prstGeom>
              <a:blipFill>
                <a:blip r:embed="rId8"/>
                <a:stretch>
                  <a:fillRect b="-5185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1228637" y="4851040"/>
                <a:ext cx="1446662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43</a:t>
                </a: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6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637" y="4851040"/>
                <a:ext cx="1446662" cy="797268"/>
              </a:xfrm>
              <a:prstGeom prst="roundRect">
                <a:avLst/>
              </a:prstGeom>
              <a:blipFill>
                <a:blip r:embed="rId9"/>
                <a:stretch>
                  <a:fillRect b="-147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1232368" y="2000523"/>
                <a:ext cx="1446662" cy="797268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en-GB" sz="2800" spc="-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42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−</m:t>
                    </m:r>
                  </m:oMath>
                </a14:m>
                <a:r>
                  <a:rPr lang="en-GB" sz="2800" spc="25" dirty="0">
                    <a:solidFill>
                      <a:prstClr val="black"/>
                    </a:solidFill>
                    <a:latin typeface="Gill Sans MT" panose="020B0502020104020203" pitchFamily="34" charset="0"/>
                    <a:cs typeface="Cambria Math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5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368" y="2000523"/>
                <a:ext cx="1446662" cy="797268"/>
              </a:xfrm>
              <a:prstGeom prst="roundRect">
                <a:avLst/>
              </a:prstGeom>
              <a:blipFill>
                <a:blip r:embed="rId10"/>
                <a:stretch>
                  <a:fillRect b="-1471"/>
                </a:stretch>
              </a:blip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027" y="911815"/>
            <a:ext cx="387157" cy="19489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715" y="1696205"/>
            <a:ext cx="391275" cy="5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9765" y="744998"/>
            <a:ext cx="75955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has 12 marbles.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has 13 marbles more than Annie.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marbles do they have altogether?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16" t="21665" r="7222" b="18762"/>
          <a:stretch/>
        </p:blipFill>
        <p:spPr>
          <a:xfrm>
            <a:off x="6831874" y="3631474"/>
            <a:ext cx="1227908" cy="12540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8" t="23114" r="49919" b="18554"/>
          <a:stretch/>
        </p:blipFill>
        <p:spPr>
          <a:xfrm>
            <a:off x="5760719" y="4258491"/>
            <a:ext cx="1227909" cy="1227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027" y="911815"/>
            <a:ext cx="387157" cy="1948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715" y="1696205"/>
            <a:ext cx="391275" cy="5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8027" y="745482"/>
            <a:ext cx="7595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digits could go in the boxes?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76069" y="2180095"/>
                <a:ext cx="162256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87</a:t>
                </a:r>
                <a:endParaRPr lang="en-US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69" y="2180095"/>
                <a:ext cx="1622560" cy="707886"/>
              </a:xfrm>
              <a:prstGeom prst="rect">
                <a:avLst/>
              </a:prstGeom>
              <a:blipFill>
                <a:blip r:embed="rId3"/>
                <a:stretch>
                  <a:fillRect l="-13534" t="-15517" r="-1240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95898" y="2184836"/>
                <a:ext cx="9669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40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sz="4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898" y="2184836"/>
                <a:ext cx="966931" cy="707886"/>
              </a:xfrm>
              <a:prstGeom prst="rect">
                <a:avLst/>
              </a:prstGeom>
              <a:blipFill>
                <a:blip r:embed="rId4"/>
                <a:stretch>
                  <a:fillRect l="-22785" t="-15385" b="-35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2504092" y="2194318"/>
            <a:ext cx="729213" cy="70788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25422" y="2175354"/>
            <a:ext cx="688055" cy="717368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32377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93419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54461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5503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76545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541637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80595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698629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737587" y="4594435"/>
            <a:ext cx="669877" cy="8890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4873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8</a:t>
            </a:r>
            <a:endParaRPr lang="en-GB" sz="4000" dirty="0"/>
          </a:p>
        </p:txBody>
      </p:sp>
      <p:sp>
        <p:nvSpPr>
          <p:cNvPr id="23" name="Rectangle 22"/>
          <p:cNvSpPr/>
          <p:nvPr/>
        </p:nvSpPr>
        <p:spPr>
          <a:xfrm>
            <a:off x="2014899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2</a:t>
            </a:r>
            <a:endParaRPr lang="en-GB" sz="4000" dirty="0"/>
          </a:p>
        </p:txBody>
      </p:sp>
      <p:sp>
        <p:nvSpPr>
          <p:cNvPr id="24" name="Rectangle 23"/>
          <p:cNvSpPr/>
          <p:nvPr/>
        </p:nvSpPr>
        <p:spPr>
          <a:xfrm>
            <a:off x="7695979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1</a:t>
            </a:r>
            <a:endParaRPr lang="en-GB" sz="4000" dirty="0"/>
          </a:p>
        </p:txBody>
      </p:sp>
      <p:sp>
        <p:nvSpPr>
          <p:cNvPr id="25" name="Rectangle 24"/>
          <p:cNvSpPr/>
          <p:nvPr/>
        </p:nvSpPr>
        <p:spPr>
          <a:xfrm>
            <a:off x="6735953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4</a:t>
            </a:r>
            <a:endParaRPr lang="en-GB" sz="4000" dirty="0"/>
          </a:p>
        </p:txBody>
      </p:sp>
      <p:sp>
        <p:nvSpPr>
          <p:cNvPr id="26" name="Rectangle 25"/>
          <p:cNvSpPr/>
          <p:nvPr/>
        </p:nvSpPr>
        <p:spPr>
          <a:xfrm>
            <a:off x="5855003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6</a:t>
            </a:r>
            <a:endParaRPr lang="en-GB" sz="4000" dirty="0"/>
          </a:p>
        </p:txBody>
      </p:sp>
      <p:sp>
        <p:nvSpPr>
          <p:cNvPr id="27" name="Rectangle 26"/>
          <p:cNvSpPr/>
          <p:nvPr/>
        </p:nvSpPr>
        <p:spPr>
          <a:xfrm>
            <a:off x="4894977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7</a:t>
            </a:r>
            <a:endParaRPr lang="en-GB" sz="4000" dirty="0"/>
          </a:p>
        </p:txBody>
      </p:sp>
      <p:sp>
        <p:nvSpPr>
          <p:cNvPr id="28" name="Rectangle 27"/>
          <p:cNvSpPr/>
          <p:nvPr/>
        </p:nvSpPr>
        <p:spPr>
          <a:xfrm>
            <a:off x="3934951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prstClr val="black"/>
                </a:solidFill>
                <a:latin typeface="Gill Sans MT" panose="020B0502020104020203" pitchFamily="34" charset="0"/>
              </a:rPr>
              <a:t>5</a:t>
            </a:r>
            <a:endParaRPr lang="en-GB" sz="4000" dirty="0"/>
          </a:p>
        </p:txBody>
      </p:sp>
      <p:sp>
        <p:nvSpPr>
          <p:cNvPr id="29" name="Rectangle 28"/>
          <p:cNvSpPr/>
          <p:nvPr/>
        </p:nvSpPr>
        <p:spPr>
          <a:xfrm>
            <a:off x="2974925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3</a:t>
            </a:r>
            <a:endParaRPr lang="en-GB" sz="4000" dirty="0"/>
          </a:p>
        </p:txBody>
      </p:sp>
      <p:sp>
        <p:nvSpPr>
          <p:cNvPr id="30" name="Rectangle 29"/>
          <p:cNvSpPr/>
          <p:nvPr/>
        </p:nvSpPr>
        <p:spPr>
          <a:xfrm>
            <a:off x="8656002" y="468500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9</a:t>
            </a:r>
            <a:endParaRPr lang="en-GB" sz="40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027" y="911815"/>
            <a:ext cx="387157" cy="194898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715" y="1696205"/>
            <a:ext cx="391275" cy="5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2147</TotalTime>
  <Words>197</Words>
  <Application>Microsoft Office PowerPoint</Application>
  <PresentationFormat>A4 Paper (210x297 mm)</PresentationFormat>
  <Paragraphs>67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 Weinstein</cp:lastModifiedBy>
  <cp:revision>114</cp:revision>
  <dcterms:created xsi:type="dcterms:W3CDTF">2019-02-04T08:17:32Z</dcterms:created>
  <dcterms:modified xsi:type="dcterms:W3CDTF">2021-01-03T15:33:07Z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