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 id="2147483675" r:id="rId3"/>
  </p:sldMasterIdLst>
  <p:notesMasterIdLst>
    <p:notesMasterId r:id="rId17"/>
  </p:notesMasterIdLst>
  <p:handoutMasterIdLst>
    <p:handoutMasterId r:id="rId18"/>
  </p:handoutMasterIdLst>
  <p:sldIdLst>
    <p:sldId id="258" r:id="rId4"/>
    <p:sldId id="264" r:id="rId5"/>
    <p:sldId id="275" r:id="rId6"/>
    <p:sldId id="283" r:id="rId7"/>
    <p:sldId id="276" r:id="rId8"/>
    <p:sldId id="277" r:id="rId9"/>
    <p:sldId id="278" r:id="rId10"/>
    <p:sldId id="279" r:id="rId11"/>
    <p:sldId id="280" r:id="rId12"/>
    <p:sldId id="284" r:id="rId13"/>
    <p:sldId id="281" r:id="rId14"/>
    <p:sldId id="282" r:id="rId15"/>
    <p:sldId id="267" r:id="rId16"/>
  </p:sldIdLst>
  <p:sldSz cx="9144000" cy="6858000" type="screen4x3"/>
  <p:notesSz cx="6858000" cy="9144000"/>
  <p:embeddedFontLst>
    <p:embeddedFont>
      <p:font typeface="Twinkl" panose="020B0604020202020204" pitchFamily="2" charset="0"/>
      <p:regular r:id="rId19"/>
      <p:bold r:id="rId20"/>
    </p:embeddedFont>
    <p:embeddedFont>
      <p:font typeface="Tuffy" panose="020B0603060100000000" charset="0"/>
      <p:regular r:id="rId21"/>
      <p:bold r:id="rId22"/>
      <p:italic r:id="rId23"/>
      <p:boldItalic r:id="rId24"/>
    </p:embeddedFont>
    <p:embeddedFont>
      <p:font typeface="Twinkl SemiBold" pitchFamily="2" charset="0"/>
      <p:bold r:id="rId25"/>
    </p:embeddedFont>
    <p:embeddedFont>
      <p:font typeface="MS PGothic" panose="020B0600070205080204" pitchFamily="34" charset="-128"/>
      <p:regular r:id="rId26"/>
    </p:embeddedFont>
    <p:embeddedFont>
      <p:font typeface="Tuffy-TTF" panose="020B0603060100000000" charset="0"/>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07D"/>
    <a:srgbClr val="E94E13"/>
    <a:srgbClr val="8C368C"/>
    <a:srgbClr val="F15B71"/>
    <a:srgbClr val="C7B46B"/>
    <a:srgbClr val="A7DEEF"/>
    <a:srgbClr val="FFEDAA"/>
    <a:srgbClr val="00649C"/>
    <a:srgbClr val="85BD33"/>
    <a:srgbClr val="A873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9" d="100"/>
          <a:sy n="69" d="100"/>
        </p:scale>
        <p:origin x="-1192" y="-72"/>
      </p:cViewPr>
      <p:guideLst>
        <p:guide orient="horz" pos="2160"/>
        <p:guide orient="horz" pos="3974"/>
        <p:guide orient="horz" pos="346"/>
        <p:guide orient="horz" pos="482"/>
        <p:guide orient="horz" pos="3816"/>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24/10/2020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24/10/2020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293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extLst>
          </p:cNvPr>
          <p:cNvSpPr>
            <a:spLocks noGrp="1"/>
          </p:cNvSpPr>
          <p:nvPr>
            <p:ph type="dt" sz="half" idx="10"/>
          </p:nvPr>
        </p:nvSpPr>
        <p:spPr>
          <a:xfrm>
            <a:off x="628650" y="6356350"/>
            <a:ext cx="2057400" cy="365125"/>
          </a:xfrm>
          <a:prstGeom prst="rect">
            <a:avLst/>
          </a:prstGeom>
        </p:spPr>
        <p:txBody>
          <a:bodyPr/>
          <a:lstStyle>
            <a:lvl1pPr>
              <a:defRPr/>
            </a:lvl1pPr>
          </a:lstStyle>
          <a:p>
            <a:pPr eaLnBrk="0" fontAlgn="base" hangingPunct="0">
              <a:spcBef>
                <a:spcPct val="0"/>
              </a:spcBef>
              <a:spcAft>
                <a:spcPct val="0"/>
              </a:spcAft>
              <a:defRPr/>
            </a:pPr>
            <a:fld id="{C788BA5B-D83F-44D7-B28E-86D38A5BE206}" type="datetimeFigureOut">
              <a:rPr lang="en-GB">
                <a:solidFill>
                  <a:srgbClr val="1C1C1C"/>
                </a:solidFill>
              </a:rPr>
              <a:pPr eaLnBrk="0" fontAlgn="base" hangingPunct="0">
                <a:spcBef>
                  <a:spcPct val="0"/>
                </a:spcBef>
                <a:spcAft>
                  <a:spcPct val="0"/>
                </a:spcAft>
                <a:defRPr/>
              </a:pPr>
              <a:t>24/10/2020</a:t>
            </a:fld>
            <a:endParaRPr lang="en-GB">
              <a:solidFill>
                <a:srgbClr val="1C1C1C"/>
              </a:solidFill>
            </a:endParaRPr>
          </a:p>
        </p:txBody>
      </p:sp>
      <p:sp>
        <p:nvSpPr>
          <p:cNvPr id="5" name="Footer Placeholder 4">
            <a:extLst>
              <a:ext uri="{FF2B5EF4-FFF2-40B4-BE49-F238E27FC236}"/>
            </a:extLst>
          </p:cNvPr>
          <p:cNvSpPr>
            <a:spLocks noGrp="1"/>
          </p:cNvSpPr>
          <p:nvPr>
            <p:ph type="ftr" sz="quarter" idx="11"/>
          </p:nvPr>
        </p:nvSpPr>
        <p:spPr>
          <a:xfrm>
            <a:off x="3028950" y="6356350"/>
            <a:ext cx="3086100" cy="365125"/>
          </a:xfrm>
          <a:prstGeom prst="rect">
            <a:avLst/>
          </a:prstGeom>
        </p:spPr>
        <p:txBody>
          <a:bodyPr/>
          <a:lstStyle>
            <a:lvl1pPr>
              <a:defRPr/>
            </a:lvl1pPr>
          </a:lstStyle>
          <a:p>
            <a:pPr eaLnBrk="0" fontAlgn="base" hangingPunct="0">
              <a:spcBef>
                <a:spcPct val="0"/>
              </a:spcBef>
              <a:spcAft>
                <a:spcPct val="0"/>
              </a:spcAft>
              <a:defRPr/>
            </a:pPr>
            <a:endParaRPr lang="en-GB">
              <a:solidFill>
                <a:srgbClr val="1C1C1C"/>
              </a:solidFill>
            </a:endParaRPr>
          </a:p>
        </p:txBody>
      </p:sp>
      <p:sp>
        <p:nvSpPr>
          <p:cNvPr id="6" name="Slide Number Placeholder 5">
            <a:extLst>
              <a:ext uri="{FF2B5EF4-FFF2-40B4-BE49-F238E27FC236}"/>
            </a:extLst>
          </p:cNvPr>
          <p:cNvSpPr>
            <a:spLocks noGrp="1"/>
          </p:cNvSpPr>
          <p:nvPr>
            <p:ph type="sldNum" sz="quarter" idx="12"/>
          </p:nvPr>
        </p:nvSpPr>
        <p:spPr>
          <a:xfrm>
            <a:off x="6457950" y="6356350"/>
            <a:ext cx="2057400" cy="365125"/>
          </a:xfrm>
          <a:prstGeom prst="rect">
            <a:avLst/>
          </a:prstGeom>
        </p:spPr>
        <p:txBody>
          <a:bodyPr/>
          <a:lstStyle>
            <a:lvl1pPr>
              <a:defRPr/>
            </a:lvl1pPr>
          </a:lstStyle>
          <a:p>
            <a:pPr eaLnBrk="0" fontAlgn="base" hangingPunct="0">
              <a:spcBef>
                <a:spcPct val="0"/>
              </a:spcBef>
              <a:spcAft>
                <a:spcPct val="0"/>
              </a:spcAft>
              <a:defRPr/>
            </a:pPr>
            <a:fld id="{F7FB9266-BF49-486D-8EFF-A5F53C963B17}" type="slidenum">
              <a:rPr lang="en-GB" altLang="en-US">
                <a:solidFill>
                  <a:srgbClr val="1C1C1C"/>
                </a:solidFill>
              </a:rPr>
              <a:pPr eaLnBrk="0" fontAlgn="base" hangingPunct="0">
                <a:spcBef>
                  <a:spcPct val="0"/>
                </a:spcBef>
                <a:spcAft>
                  <a:spcPct val="0"/>
                </a:spcAft>
                <a:defRPr/>
              </a:pPr>
              <a:t>‹#›</a:t>
            </a:fld>
            <a:endParaRPr lang="en-GB" altLang="en-US">
              <a:solidFill>
                <a:srgbClr val="1C1C1C"/>
              </a:solidFill>
            </a:endParaRPr>
          </a:p>
        </p:txBody>
      </p:sp>
    </p:spTree>
    <p:extLst>
      <p:ext uri="{BB962C8B-B14F-4D97-AF65-F5344CB8AC3E}">
        <p14:creationId xmlns:p14="http://schemas.microsoft.com/office/powerpoint/2010/main" val="2687993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2921644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215310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56788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solidFill>
                  <a:srgbClr val="1C1C1C"/>
                </a:solidFill>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solidFill>
                  <a:srgbClr val="1C1C1C"/>
                </a:solidFill>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59431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28433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080388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57653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08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pic>
        <p:nvPicPr>
          <p:cNvPr id="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95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923059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31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45665509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charset="0"/>
        <a:buChar char="•"/>
        <a:defRPr kern="1200">
          <a:solidFill>
            <a:srgbClr val="1C1C1C"/>
          </a:solidFill>
          <a:latin typeface="Twinkl" pitchFamily="50" charset="0"/>
          <a:ea typeface="Twinkl" pitchFamily="2" charset="0"/>
          <a:cs typeface="Twinkl" pitchFamily="2" charset="0"/>
        </a:defRPr>
      </a:lvl1pPr>
      <a:lvl2pPr marL="685800" indent="-228600" algn="l" rtl="0" eaLnBrk="0" fontAlgn="base" hangingPunct="0">
        <a:lnSpc>
          <a:spcPct val="90000"/>
        </a:lnSpc>
        <a:spcBef>
          <a:spcPts val="500"/>
        </a:spcBef>
        <a:spcAft>
          <a:spcPct val="0"/>
        </a:spcAft>
        <a:buFont typeface="Arial" charset="0"/>
        <a:buChar char="•"/>
        <a:defRPr sz="1600" kern="1200">
          <a:solidFill>
            <a:srgbClr val="1C1C1C"/>
          </a:solidFill>
          <a:latin typeface="Twinkl" pitchFamily="50" charset="0"/>
          <a:ea typeface="Twinkl" pitchFamily="2" charset="0"/>
          <a:cs typeface="Twinkl" pitchFamily="2" charset="0"/>
        </a:defRPr>
      </a:lvl2pPr>
      <a:lvl3pPr marL="1143000" indent="-228600" algn="l" rtl="0" eaLnBrk="0" fontAlgn="base" hangingPunct="0">
        <a:lnSpc>
          <a:spcPct val="90000"/>
        </a:lnSpc>
        <a:spcBef>
          <a:spcPts val="500"/>
        </a:spcBef>
        <a:spcAft>
          <a:spcPct val="0"/>
        </a:spcAft>
        <a:buFont typeface="Arial" charset="0"/>
        <a:buChar char="•"/>
        <a:defRPr sz="1400" kern="1200">
          <a:solidFill>
            <a:srgbClr val="1C1C1C"/>
          </a:solidFill>
          <a:latin typeface="Twinkl" pitchFamily="50" charset="0"/>
          <a:ea typeface="Twinkl" pitchFamily="2" charset="0"/>
          <a:cs typeface="Twinkl" pitchFamily="2" charset="0"/>
        </a:defRPr>
      </a:lvl3pPr>
      <a:lvl4pPr marL="1600200" indent="-228600" algn="l" rtl="0" eaLnBrk="0" fontAlgn="base" hangingPunct="0">
        <a:lnSpc>
          <a:spcPct val="90000"/>
        </a:lnSpc>
        <a:spcBef>
          <a:spcPts val="500"/>
        </a:spcBef>
        <a:spcAft>
          <a:spcPct val="0"/>
        </a:spcAft>
        <a:buFont typeface="Arial" charset="0"/>
        <a:buChar char="•"/>
        <a:defRPr sz="1400" kern="1200">
          <a:solidFill>
            <a:srgbClr val="1C1C1C"/>
          </a:solidFill>
          <a:latin typeface="Twinkl" pitchFamily="50" charset="0"/>
          <a:ea typeface="Twinkl" pitchFamily="2" charset="0"/>
          <a:cs typeface="Twinkl" pitchFamily="2" charset="0"/>
        </a:defRPr>
      </a:lvl4pPr>
      <a:lvl5pPr marL="2057400" indent="-228600" algn="l" rtl="0" eaLnBrk="0" fontAlgn="base" hangingPunct="0">
        <a:lnSpc>
          <a:spcPct val="90000"/>
        </a:lnSpc>
        <a:spcBef>
          <a:spcPts val="500"/>
        </a:spcBef>
        <a:spcAft>
          <a:spcPct val="0"/>
        </a:spcAft>
        <a:buFont typeface="Arial" charset="0"/>
        <a:buChar char="•"/>
        <a:defRPr sz="1400" kern="1200">
          <a:solidFill>
            <a:srgbClr val="1C1C1C"/>
          </a:solidFill>
          <a:latin typeface="Twinkl" pitchFamily="50"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xmlns="" id="{2FE7D58D-2513-4F70-BEA4-2CD2F993170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05085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1-twinkl-originals-key-stage-1/twinkl-educational-publishing-fiction-story-books-story-primary-resources-english-key-stage-1/dipals-diwali-fiction-ks1-twinkl-original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 Target="slide5.xml"/><Relationship Id="rId7" Type="http://schemas.openxmlformats.org/officeDocument/2006/relationships/image" Target="../media/image37.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22.pn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41.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uk/resources/ks1-twinkl-originals-key-stage-1/twinkl-educational-publishing-fiction-story-books-story-primary-resources-english-key-stage-1/dipals-diwali-fiction-ks1-twinkl-original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jram23/5289695063/" TargetMode="External"/><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hyperlink" Target="https://creativecommons.org/licenses/by/2.0/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1.xml"/><Relationship Id="rId3" Type="http://schemas.openxmlformats.org/officeDocument/2006/relationships/slide" Target="slide6.xml"/><Relationship Id="rId7" Type="http://schemas.openxmlformats.org/officeDocument/2006/relationships/slide" Target="slide9.xml"/><Relationship Id="rId12"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slide" Target="slide12.xml"/><Relationship Id="rId5" Type="http://schemas.openxmlformats.org/officeDocument/2006/relationships/slide" Target="slide8.xml"/><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slide" Target="slide7.xml"/><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slide" Target="slide9.xml"/><Relationship Id="rId5" Type="http://schemas.openxmlformats.org/officeDocument/2006/relationships/image" Target="../media/image28.tif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4123853" y="5531667"/>
            <a:ext cx="896293" cy="651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994306"/>
          </a:xfrm>
        </p:spPr>
        <p:txBody>
          <a:bodyPr/>
          <a:lstStyle/>
          <a:p>
            <a:r>
              <a:rPr lang="en-GB" sz="3200" dirty="0">
                <a:latin typeface="Twinkl" pitchFamily="50" charset="0"/>
              </a:rPr>
              <a:t>What Is Puja?</a:t>
            </a:r>
            <a:endParaRPr lang="en-GB" sz="3200" dirty="0">
              <a:latin typeface="+mn-lt"/>
            </a:endParaRPr>
          </a:p>
        </p:txBody>
      </p:sp>
      <p:pic>
        <p:nvPicPr>
          <p:cNvPr id="12" name="Whole Class">
            <a:extLst>
              <a:ext uri="{FF2B5EF4-FFF2-40B4-BE49-F238E27FC236}">
                <a16:creationId xmlns:a16="http://schemas.microsoft.com/office/drawing/2014/main" xmlns="" id="{BB9C5656-322C-46FB-8BA2-7900BB7A8D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2" name="Rectangle 1">
            <a:extLst>
              <a:ext uri="{FF2B5EF4-FFF2-40B4-BE49-F238E27FC236}">
                <a16:creationId xmlns:a16="http://schemas.microsoft.com/office/drawing/2014/main" xmlns="" id="{24941425-FF64-4072-9F08-3B2B754B348F}"/>
              </a:ext>
            </a:extLst>
          </p:cNvPr>
          <p:cNvSpPr/>
          <p:nvPr/>
        </p:nvSpPr>
        <p:spPr>
          <a:xfrm>
            <a:off x="881860" y="1670142"/>
            <a:ext cx="7370749" cy="369332"/>
          </a:xfrm>
          <a:prstGeom prst="rect">
            <a:avLst/>
          </a:prstGeom>
        </p:spPr>
        <p:txBody>
          <a:bodyPr wrap="square">
            <a:spAutoFit/>
          </a:bodyPr>
          <a:lstStyle/>
          <a:p>
            <a:pPr>
              <a:defRPr/>
            </a:pPr>
            <a:r>
              <a:rPr lang="en-GB" dirty="0">
                <a:solidFill>
                  <a:sysClr val="windowText" lastClr="000000"/>
                </a:solidFill>
              </a:rPr>
              <a:t>Each shrine contains a puja tray, which holds several important items:</a:t>
            </a:r>
          </a:p>
        </p:txBody>
      </p:sp>
      <p:grpSp>
        <p:nvGrpSpPr>
          <p:cNvPr id="8" name="Bell">
            <a:extLst>
              <a:ext uri="{FF2B5EF4-FFF2-40B4-BE49-F238E27FC236}">
                <a16:creationId xmlns:a16="http://schemas.microsoft.com/office/drawing/2014/main" xmlns="" id="{B017E4F8-6B61-43D4-BCB3-ABD3661CCE96}"/>
              </a:ext>
            </a:extLst>
          </p:cNvPr>
          <p:cNvGrpSpPr/>
          <p:nvPr/>
        </p:nvGrpSpPr>
        <p:grpSpPr>
          <a:xfrm>
            <a:off x="795727" y="2199052"/>
            <a:ext cx="3318022" cy="1089589"/>
            <a:chOff x="1202705" y="2383512"/>
            <a:chExt cx="3318022" cy="1089589"/>
          </a:xfrm>
        </p:grpSpPr>
        <p:sp>
          <p:nvSpPr>
            <p:cNvPr id="7" name="Rectangle: Rounded Corners 6">
              <a:extLst>
                <a:ext uri="{FF2B5EF4-FFF2-40B4-BE49-F238E27FC236}">
                  <a16:creationId xmlns:a16="http://schemas.microsoft.com/office/drawing/2014/main" xmlns="" id="{6BDF5D6B-9512-48AD-9212-8F0E0431AF39}"/>
                </a:ext>
              </a:extLst>
            </p:cNvPr>
            <p:cNvSpPr/>
            <p:nvPr/>
          </p:nvSpPr>
          <p:spPr>
            <a:xfrm>
              <a:off x="1452785" y="2395987"/>
              <a:ext cx="3067942" cy="923330"/>
            </a:xfrm>
            <a:prstGeom prst="roundRect">
              <a:avLst/>
            </a:prstGeom>
            <a:solidFill>
              <a:srgbClr val="CC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Rectangle 2">
              <a:extLst>
                <a:ext uri="{FF2B5EF4-FFF2-40B4-BE49-F238E27FC236}">
                  <a16:creationId xmlns:a16="http://schemas.microsoft.com/office/drawing/2014/main" xmlns="" id="{774D0A61-5F55-47D0-B313-55568DEA0216}"/>
                </a:ext>
              </a:extLst>
            </p:cNvPr>
            <p:cNvSpPr/>
            <p:nvPr/>
          </p:nvSpPr>
          <p:spPr>
            <a:xfrm>
              <a:off x="1798889" y="2395985"/>
              <a:ext cx="2687654" cy="923330"/>
            </a:xfrm>
            <a:prstGeom prst="rect">
              <a:avLst/>
            </a:prstGeom>
          </p:spPr>
          <p:txBody>
            <a:bodyPr wrap="square">
              <a:spAutoFit/>
            </a:bodyPr>
            <a:lstStyle/>
            <a:p>
              <a:r>
                <a:rPr lang="en-GB" dirty="0">
                  <a:solidFill>
                    <a:srgbClr val="1C1C1C"/>
                  </a:solidFill>
                </a:rPr>
                <a:t>The bell is rung to let God know the people are   .        ready to worship. </a:t>
              </a:r>
            </a:p>
          </p:txBody>
        </p:sp>
        <p:pic>
          <p:nvPicPr>
            <p:cNvPr id="6" name="Picture 5">
              <a:extLst>
                <a:ext uri="{FF2B5EF4-FFF2-40B4-BE49-F238E27FC236}">
                  <a16:creationId xmlns:a16="http://schemas.microsoft.com/office/drawing/2014/main" xmlns="" id="{D6CBBA00-DEF4-4D16-8488-C31021113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2705" y="2383512"/>
              <a:ext cx="1277828" cy="1089589"/>
            </a:xfrm>
            <a:prstGeom prst="rect">
              <a:avLst/>
            </a:prstGeom>
          </p:spPr>
        </p:pic>
      </p:grpSp>
      <p:grpSp>
        <p:nvGrpSpPr>
          <p:cNvPr id="17" name="Group 16">
            <a:extLst>
              <a:ext uri="{FF2B5EF4-FFF2-40B4-BE49-F238E27FC236}">
                <a16:creationId xmlns:a16="http://schemas.microsoft.com/office/drawing/2014/main" xmlns="" id="{B4699B4A-8DC2-4AC6-848B-B2D5F2EEE226}"/>
              </a:ext>
            </a:extLst>
          </p:cNvPr>
          <p:cNvGrpSpPr/>
          <p:nvPr/>
        </p:nvGrpSpPr>
        <p:grpSpPr>
          <a:xfrm>
            <a:off x="1122644" y="2619626"/>
            <a:ext cx="3771097" cy="2255133"/>
            <a:chOff x="1140487" y="2508653"/>
            <a:chExt cx="3771097" cy="2255133"/>
          </a:xfrm>
        </p:grpSpPr>
        <p:grpSp>
          <p:nvGrpSpPr>
            <p:cNvPr id="13" name="Bell">
              <a:extLst>
                <a:ext uri="{FF2B5EF4-FFF2-40B4-BE49-F238E27FC236}">
                  <a16:creationId xmlns:a16="http://schemas.microsoft.com/office/drawing/2014/main" xmlns="" id="{EFABB6CC-66D6-436C-9AEE-2827651A7623}"/>
                </a:ext>
              </a:extLst>
            </p:cNvPr>
            <p:cNvGrpSpPr/>
            <p:nvPr/>
          </p:nvGrpSpPr>
          <p:grpSpPr>
            <a:xfrm>
              <a:off x="1140487" y="3501942"/>
              <a:ext cx="3515772" cy="1215062"/>
              <a:chOff x="1452785" y="2395987"/>
              <a:chExt cx="3515772" cy="1215062"/>
            </a:xfrm>
          </p:grpSpPr>
          <p:sp>
            <p:nvSpPr>
              <p:cNvPr id="14" name="Rectangle: Rounded Corners 13">
                <a:extLst>
                  <a:ext uri="{FF2B5EF4-FFF2-40B4-BE49-F238E27FC236}">
                    <a16:creationId xmlns:a16="http://schemas.microsoft.com/office/drawing/2014/main" xmlns="" id="{F57D5ED1-7DBB-43DA-A29A-F8D0169A4A78}"/>
                  </a:ext>
                </a:extLst>
              </p:cNvPr>
              <p:cNvSpPr/>
              <p:nvPr/>
            </p:nvSpPr>
            <p:spPr>
              <a:xfrm>
                <a:off x="1452785" y="2395987"/>
                <a:ext cx="3515772" cy="1215062"/>
              </a:xfrm>
              <a:prstGeom prst="roundRect">
                <a:avLst/>
              </a:prstGeom>
              <a:solidFill>
                <a:srgbClr val="CC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 name="Rectangle 14">
                <a:extLst>
                  <a:ext uri="{FF2B5EF4-FFF2-40B4-BE49-F238E27FC236}">
                    <a16:creationId xmlns:a16="http://schemas.microsoft.com/office/drawing/2014/main" xmlns="" id="{1E9BAEC0-3344-458A-8AE7-DAE25D8A874E}"/>
                  </a:ext>
                </a:extLst>
              </p:cNvPr>
              <p:cNvSpPr/>
              <p:nvPr/>
            </p:nvSpPr>
            <p:spPr>
              <a:xfrm>
                <a:off x="1542514" y="2410720"/>
                <a:ext cx="3092758" cy="1200329"/>
              </a:xfrm>
              <a:prstGeom prst="rect">
                <a:avLst/>
              </a:prstGeom>
            </p:spPr>
            <p:txBody>
              <a:bodyPr wrap="square">
                <a:spAutoFit/>
              </a:bodyPr>
              <a:lstStyle/>
              <a:p>
                <a:r>
                  <a:rPr lang="en-GB" dirty="0">
                    <a:solidFill>
                      <a:srgbClr val="1C1C1C"/>
                    </a:solidFill>
                  </a:rPr>
                  <a:t>The incense gives a lovely smell. It is a gift for the gods but also makes the air around the shrine pure. </a:t>
                </a:r>
              </a:p>
            </p:txBody>
          </p:sp>
        </p:grpSp>
        <p:pic>
          <p:nvPicPr>
            <p:cNvPr id="11" name="Picture 10">
              <a:extLst>
                <a:ext uri="{FF2B5EF4-FFF2-40B4-BE49-F238E27FC236}">
                  <a16:creationId xmlns:a16="http://schemas.microsoft.com/office/drawing/2014/main" xmlns="" id="{D202D4FD-6B4F-4C52-B06A-BC915059E4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4363" y="2508653"/>
              <a:ext cx="1177221" cy="2255133"/>
            </a:xfrm>
            <a:prstGeom prst="rect">
              <a:avLst/>
            </a:prstGeom>
          </p:spPr>
        </p:pic>
      </p:grpSp>
      <p:grpSp>
        <p:nvGrpSpPr>
          <p:cNvPr id="25" name="Group 24">
            <a:extLst>
              <a:ext uri="{FF2B5EF4-FFF2-40B4-BE49-F238E27FC236}">
                <a16:creationId xmlns:a16="http://schemas.microsoft.com/office/drawing/2014/main" xmlns="" id="{4BBE561B-1418-4634-B55F-21982347AB7B}"/>
              </a:ext>
            </a:extLst>
          </p:cNvPr>
          <p:cNvGrpSpPr/>
          <p:nvPr/>
        </p:nvGrpSpPr>
        <p:grpSpPr>
          <a:xfrm>
            <a:off x="667218" y="4979268"/>
            <a:ext cx="3541210" cy="1031674"/>
            <a:chOff x="4711399" y="2673190"/>
            <a:chExt cx="3541210" cy="1031674"/>
          </a:xfrm>
        </p:grpSpPr>
        <p:grpSp>
          <p:nvGrpSpPr>
            <p:cNvPr id="19" name="Bell">
              <a:extLst>
                <a:ext uri="{FF2B5EF4-FFF2-40B4-BE49-F238E27FC236}">
                  <a16:creationId xmlns:a16="http://schemas.microsoft.com/office/drawing/2014/main" xmlns="" id="{601DAD35-ACD3-40C1-B383-F5F3BE4D158F}"/>
                </a:ext>
              </a:extLst>
            </p:cNvPr>
            <p:cNvGrpSpPr/>
            <p:nvPr/>
          </p:nvGrpSpPr>
          <p:grpSpPr>
            <a:xfrm>
              <a:off x="5068924" y="3058533"/>
              <a:ext cx="3183685" cy="646331"/>
              <a:chOff x="1452785" y="2395985"/>
              <a:chExt cx="3183685" cy="646331"/>
            </a:xfrm>
          </p:grpSpPr>
          <p:sp>
            <p:nvSpPr>
              <p:cNvPr id="20" name="Rectangle: Rounded Corners 19">
                <a:extLst>
                  <a:ext uri="{FF2B5EF4-FFF2-40B4-BE49-F238E27FC236}">
                    <a16:creationId xmlns:a16="http://schemas.microsoft.com/office/drawing/2014/main" xmlns="" id="{FAECC7CE-5943-4BA6-8682-A89896E4D77D}"/>
                  </a:ext>
                </a:extLst>
              </p:cNvPr>
              <p:cNvSpPr/>
              <p:nvPr/>
            </p:nvSpPr>
            <p:spPr>
              <a:xfrm>
                <a:off x="1452785" y="2395987"/>
                <a:ext cx="3089006" cy="646329"/>
              </a:xfrm>
              <a:prstGeom prst="roundRect">
                <a:avLst/>
              </a:prstGeom>
              <a:solidFill>
                <a:srgbClr val="CC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Rectangle 21">
                <a:extLst>
                  <a:ext uri="{FF2B5EF4-FFF2-40B4-BE49-F238E27FC236}">
                    <a16:creationId xmlns:a16="http://schemas.microsoft.com/office/drawing/2014/main" xmlns="" id="{1B3B31FA-3680-463B-990F-CF1C5F332B16}"/>
                  </a:ext>
                </a:extLst>
              </p:cNvPr>
              <p:cNvSpPr/>
              <p:nvPr/>
            </p:nvSpPr>
            <p:spPr>
              <a:xfrm>
                <a:off x="1512984" y="2395985"/>
                <a:ext cx="3123486" cy="646331"/>
              </a:xfrm>
              <a:prstGeom prst="rect">
                <a:avLst/>
              </a:prstGeom>
            </p:spPr>
            <p:txBody>
              <a:bodyPr wrap="square">
                <a:spAutoFit/>
              </a:bodyPr>
              <a:lstStyle/>
              <a:p>
                <a:r>
                  <a:rPr lang="en-GB" dirty="0">
                    <a:solidFill>
                      <a:srgbClr val="1C1C1C"/>
                    </a:solidFill>
                  </a:rPr>
                  <a:t>          The diva lamp is lit </a:t>
                </a:r>
              </a:p>
              <a:p>
                <a:r>
                  <a:rPr lang="en-GB" dirty="0">
                    <a:solidFill>
                      <a:srgbClr val="1C1C1C"/>
                    </a:solidFill>
                  </a:rPr>
                  <a:t>to  show that God is there. </a:t>
                </a:r>
              </a:p>
            </p:txBody>
          </p:sp>
        </p:grpSp>
        <p:pic>
          <p:nvPicPr>
            <p:cNvPr id="24" name="Picture 23">
              <a:extLst>
                <a:ext uri="{FF2B5EF4-FFF2-40B4-BE49-F238E27FC236}">
                  <a16:creationId xmlns:a16="http://schemas.microsoft.com/office/drawing/2014/main" xmlns="" id="{EDB5BAB6-2E38-4481-ABAB-E15F4AA891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399" y="2673190"/>
              <a:ext cx="1294813" cy="713917"/>
            </a:xfrm>
            <a:prstGeom prst="rect">
              <a:avLst/>
            </a:prstGeom>
          </p:spPr>
        </p:pic>
      </p:grpSp>
      <p:grpSp>
        <p:nvGrpSpPr>
          <p:cNvPr id="9" name="Group 8">
            <a:extLst>
              <a:ext uri="{FF2B5EF4-FFF2-40B4-BE49-F238E27FC236}">
                <a16:creationId xmlns:a16="http://schemas.microsoft.com/office/drawing/2014/main" xmlns="" id="{0DFC3008-7583-467A-B70B-A4B47932294E}"/>
              </a:ext>
            </a:extLst>
          </p:cNvPr>
          <p:cNvGrpSpPr/>
          <p:nvPr/>
        </p:nvGrpSpPr>
        <p:grpSpPr>
          <a:xfrm>
            <a:off x="4827616" y="2175482"/>
            <a:ext cx="3537104" cy="1704309"/>
            <a:chOff x="4827616" y="2175482"/>
            <a:chExt cx="3537104" cy="1704309"/>
          </a:xfrm>
        </p:grpSpPr>
        <p:grpSp>
          <p:nvGrpSpPr>
            <p:cNvPr id="36" name="Bell">
              <a:extLst>
                <a:ext uri="{FF2B5EF4-FFF2-40B4-BE49-F238E27FC236}">
                  <a16:creationId xmlns:a16="http://schemas.microsoft.com/office/drawing/2014/main" xmlns="" id="{3AA34C05-3DE6-46B6-84AD-795C1279522E}"/>
                </a:ext>
              </a:extLst>
            </p:cNvPr>
            <p:cNvGrpSpPr/>
            <p:nvPr/>
          </p:nvGrpSpPr>
          <p:grpSpPr>
            <a:xfrm>
              <a:off x="4827616" y="2599595"/>
              <a:ext cx="3515772" cy="1280196"/>
              <a:chOff x="1452785" y="2395987"/>
              <a:chExt cx="3515772" cy="1280196"/>
            </a:xfrm>
          </p:grpSpPr>
          <p:sp>
            <p:nvSpPr>
              <p:cNvPr id="38" name="Rectangle: Rounded Corners 37">
                <a:extLst>
                  <a:ext uri="{FF2B5EF4-FFF2-40B4-BE49-F238E27FC236}">
                    <a16:creationId xmlns:a16="http://schemas.microsoft.com/office/drawing/2014/main" xmlns="" id="{9E99E85E-7FDE-4AAA-8161-F3CD48C343EA}"/>
                  </a:ext>
                </a:extLst>
              </p:cNvPr>
              <p:cNvSpPr/>
              <p:nvPr/>
            </p:nvSpPr>
            <p:spPr>
              <a:xfrm>
                <a:off x="1452785" y="2395987"/>
                <a:ext cx="3515772" cy="1280196"/>
              </a:xfrm>
              <a:prstGeom prst="roundRect">
                <a:avLst/>
              </a:prstGeom>
              <a:solidFill>
                <a:srgbClr val="CC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9" name="Rectangle 38">
                <a:extLst>
                  <a:ext uri="{FF2B5EF4-FFF2-40B4-BE49-F238E27FC236}">
                    <a16:creationId xmlns:a16="http://schemas.microsoft.com/office/drawing/2014/main" xmlns="" id="{A53D8282-A835-417B-B30C-E7CF0F276796}"/>
                  </a:ext>
                </a:extLst>
              </p:cNvPr>
              <p:cNvSpPr/>
              <p:nvPr/>
            </p:nvSpPr>
            <p:spPr>
              <a:xfrm>
                <a:off x="1587278" y="2436358"/>
                <a:ext cx="3092758" cy="1200329"/>
              </a:xfrm>
              <a:prstGeom prst="rect">
                <a:avLst/>
              </a:prstGeom>
            </p:spPr>
            <p:txBody>
              <a:bodyPr wrap="square">
                <a:spAutoFit/>
              </a:bodyPr>
              <a:lstStyle/>
              <a:p>
                <a:r>
                  <a:rPr lang="en-GB" dirty="0">
                    <a:solidFill>
                      <a:srgbClr val="1C1C1C"/>
                    </a:solidFill>
                  </a:rPr>
                  <a:t>To show love, care and respect for God, the </a:t>
                </a:r>
                <a:br>
                  <a:rPr lang="en-GB" dirty="0">
                    <a:solidFill>
                      <a:srgbClr val="1C1C1C"/>
                    </a:solidFill>
                  </a:rPr>
                </a:br>
                <a:r>
                  <a:rPr lang="en-GB" dirty="0" err="1">
                    <a:solidFill>
                      <a:srgbClr val="1C1C1C"/>
                    </a:solidFill>
                  </a:rPr>
                  <a:t>murtis</a:t>
                </a:r>
                <a:r>
                  <a:rPr lang="en-GB" dirty="0">
                    <a:solidFill>
                      <a:srgbClr val="1C1C1C"/>
                    </a:solidFill>
                  </a:rPr>
                  <a:t> are offered a drink </a:t>
                </a:r>
                <a:br>
                  <a:rPr lang="en-GB" dirty="0">
                    <a:solidFill>
                      <a:srgbClr val="1C1C1C"/>
                    </a:solidFill>
                  </a:rPr>
                </a:br>
                <a:r>
                  <a:rPr lang="en-GB" dirty="0">
                    <a:solidFill>
                      <a:srgbClr val="1C1C1C"/>
                    </a:solidFill>
                  </a:rPr>
                  <a:t>of water, given on a spoon. </a:t>
                </a:r>
              </a:p>
            </p:txBody>
          </p:sp>
        </p:grpSp>
        <p:pic>
          <p:nvPicPr>
            <p:cNvPr id="41" name="Picture 40">
              <a:extLst>
                <a:ext uri="{FF2B5EF4-FFF2-40B4-BE49-F238E27FC236}">
                  <a16:creationId xmlns:a16="http://schemas.microsoft.com/office/drawing/2014/main" xmlns="" id="{2BFE9699-379B-4612-A0BB-FECB38B283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6145" y="2175482"/>
              <a:ext cx="948575" cy="1371023"/>
            </a:xfrm>
            <a:prstGeom prst="rect">
              <a:avLst/>
            </a:prstGeom>
          </p:spPr>
        </p:pic>
      </p:grpSp>
      <p:grpSp>
        <p:nvGrpSpPr>
          <p:cNvPr id="10" name="Group 9">
            <a:extLst>
              <a:ext uri="{FF2B5EF4-FFF2-40B4-BE49-F238E27FC236}">
                <a16:creationId xmlns:a16="http://schemas.microsoft.com/office/drawing/2014/main" xmlns="" id="{FBBD1F5A-88D2-4A7D-8261-CDCD65D17B90}"/>
              </a:ext>
            </a:extLst>
          </p:cNvPr>
          <p:cNvGrpSpPr/>
          <p:nvPr/>
        </p:nvGrpSpPr>
        <p:grpSpPr>
          <a:xfrm>
            <a:off x="4827616" y="4390487"/>
            <a:ext cx="3891633" cy="1837181"/>
            <a:chOff x="4827616" y="4390487"/>
            <a:chExt cx="3891633" cy="1837181"/>
          </a:xfrm>
        </p:grpSpPr>
        <p:grpSp>
          <p:nvGrpSpPr>
            <p:cNvPr id="42" name="Bell">
              <a:extLst>
                <a:ext uri="{FF2B5EF4-FFF2-40B4-BE49-F238E27FC236}">
                  <a16:creationId xmlns:a16="http://schemas.microsoft.com/office/drawing/2014/main" xmlns="" id="{3EFCC057-4B7A-453E-90E9-4608EA5B17E0}"/>
                </a:ext>
              </a:extLst>
            </p:cNvPr>
            <p:cNvGrpSpPr/>
            <p:nvPr/>
          </p:nvGrpSpPr>
          <p:grpSpPr>
            <a:xfrm>
              <a:off x="4827616" y="4390487"/>
              <a:ext cx="3515772" cy="1795753"/>
              <a:chOff x="1452785" y="2395986"/>
              <a:chExt cx="3515772" cy="1749993"/>
            </a:xfrm>
          </p:grpSpPr>
          <p:sp>
            <p:nvSpPr>
              <p:cNvPr id="43" name="Rectangle: Rounded Corners 42">
                <a:extLst>
                  <a:ext uri="{FF2B5EF4-FFF2-40B4-BE49-F238E27FC236}">
                    <a16:creationId xmlns:a16="http://schemas.microsoft.com/office/drawing/2014/main" xmlns="" id="{FF82CF5C-64E9-4C6D-895A-F8B49E8905B8}"/>
                  </a:ext>
                </a:extLst>
              </p:cNvPr>
              <p:cNvSpPr/>
              <p:nvPr/>
            </p:nvSpPr>
            <p:spPr>
              <a:xfrm>
                <a:off x="1452785" y="2395986"/>
                <a:ext cx="3515772" cy="1749993"/>
              </a:xfrm>
              <a:prstGeom prst="roundRect">
                <a:avLst>
                  <a:gd name="adj" fmla="val 12726"/>
                </a:avLst>
              </a:prstGeom>
              <a:solidFill>
                <a:srgbClr val="CCB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4" name="Rectangle 43">
                <a:extLst>
                  <a:ext uri="{FF2B5EF4-FFF2-40B4-BE49-F238E27FC236}">
                    <a16:creationId xmlns:a16="http://schemas.microsoft.com/office/drawing/2014/main" xmlns="" id="{A0E0477B-C88C-48C0-AE27-E948DF432C2B}"/>
                  </a:ext>
                </a:extLst>
              </p:cNvPr>
              <p:cNvSpPr/>
              <p:nvPr/>
            </p:nvSpPr>
            <p:spPr>
              <a:xfrm>
                <a:off x="1587277" y="2436358"/>
                <a:ext cx="3381279" cy="1709621"/>
              </a:xfrm>
              <a:prstGeom prst="rect">
                <a:avLst/>
              </a:prstGeom>
            </p:spPr>
            <p:txBody>
              <a:bodyPr wrap="square">
                <a:spAutoFit/>
              </a:bodyPr>
              <a:lstStyle/>
              <a:p>
                <a:r>
                  <a:rPr lang="en-GB" dirty="0">
                    <a:solidFill>
                      <a:srgbClr val="1C1C1C"/>
                    </a:solidFill>
                  </a:rPr>
                  <a:t>Red </a:t>
                </a:r>
                <a:r>
                  <a:rPr lang="en-GB" dirty="0" err="1">
                    <a:solidFill>
                      <a:srgbClr val="1C1C1C"/>
                    </a:solidFill>
                  </a:rPr>
                  <a:t>kum</a:t>
                </a:r>
                <a:r>
                  <a:rPr lang="en-GB" dirty="0">
                    <a:solidFill>
                      <a:srgbClr val="1C1C1C"/>
                    </a:solidFill>
                  </a:rPr>
                  <a:t> </a:t>
                </a:r>
                <a:r>
                  <a:rPr lang="en-GB" dirty="0" err="1">
                    <a:solidFill>
                      <a:srgbClr val="1C1C1C"/>
                    </a:solidFill>
                  </a:rPr>
                  <a:t>kum</a:t>
                </a:r>
                <a:r>
                  <a:rPr lang="en-GB" dirty="0">
                    <a:solidFill>
                      <a:srgbClr val="1C1C1C"/>
                    </a:solidFill>
                  </a:rPr>
                  <a:t> powder is mixed with water to make a paste. </a:t>
                </a:r>
              </a:p>
              <a:p>
                <a:r>
                  <a:rPr lang="en-GB" dirty="0">
                    <a:solidFill>
                      <a:srgbClr val="1C1C1C"/>
                    </a:solidFill>
                  </a:rPr>
                  <a:t>A red dot is placed on the foreheads of the </a:t>
                </a:r>
              </a:p>
              <a:p>
                <a:r>
                  <a:rPr lang="en-GB" dirty="0">
                    <a:solidFill>
                      <a:srgbClr val="1C1C1C"/>
                    </a:solidFill>
                  </a:rPr>
                  <a:t>worshippers and of </a:t>
                </a:r>
              </a:p>
              <a:p>
                <a:r>
                  <a:rPr lang="en-GB" dirty="0">
                    <a:solidFill>
                      <a:srgbClr val="1C1C1C"/>
                    </a:solidFill>
                  </a:rPr>
                  <a:t>the </a:t>
                </a:r>
                <a:r>
                  <a:rPr lang="en-GB" dirty="0" err="1">
                    <a:solidFill>
                      <a:srgbClr val="1C1C1C"/>
                    </a:solidFill>
                  </a:rPr>
                  <a:t>murtis</a:t>
                </a:r>
                <a:r>
                  <a:rPr lang="en-GB" dirty="0">
                    <a:solidFill>
                      <a:srgbClr val="1C1C1C"/>
                    </a:solidFill>
                  </a:rPr>
                  <a:t>. </a:t>
                </a:r>
              </a:p>
            </p:txBody>
          </p:sp>
        </p:grpSp>
        <p:pic>
          <p:nvPicPr>
            <p:cNvPr id="5" name="Picture 4">
              <a:extLst>
                <a:ext uri="{FF2B5EF4-FFF2-40B4-BE49-F238E27FC236}">
                  <a16:creationId xmlns:a16="http://schemas.microsoft.com/office/drawing/2014/main" xmlns="" id="{B1C39A5C-F946-4354-A43E-0C3B704C6C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545610" y="4979268"/>
              <a:ext cx="1173639" cy="1248400"/>
            </a:xfrm>
            <a:prstGeom prst="rect">
              <a:avLst/>
            </a:prstGeom>
          </p:spPr>
        </p:pic>
      </p:grpSp>
    </p:spTree>
    <p:extLst>
      <p:ext uri="{BB962C8B-B14F-4D97-AF65-F5344CB8AC3E}">
        <p14:creationId xmlns:p14="http://schemas.microsoft.com/office/powerpoint/2010/main" val="373656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43701" y="-571920"/>
            <a:ext cx="9939465" cy="1907107"/>
            <a:chOff x="-443701" y="-571920"/>
            <a:chExt cx="9939465" cy="1907107"/>
          </a:xfrm>
        </p:grpSpPr>
        <p:sp>
          <p:nvSpPr>
            <p:cNvPr id="18" name="Rectangle 17"/>
            <p:cNvSpPr/>
            <p:nvPr/>
          </p:nvSpPr>
          <p:spPr>
            <a:xfrm>
              <a:off x="0" y="-17841"/>
              <a:ext cx="9144000" cy="135302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4340">
              <a:off x="-443701" y="-533804"/>
              <a:ext cx="3726684" cy="1108157"/>
            </a:xfrm>
            <a:prstGeom prst="rect">
              <a:avLst/>
            </a:prstGeom>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46099">
              <a:off x="5769080" y="-571920"/>
              <a:ext cx="3726684" cy="1108157"/>
            </a:xfrm>
            <a:prstGeom prst="rect">
              <a:avLst/>
            </a:prstGeom>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597" y="-477963"/>
              <a:ext cx="3726684" cy="1108157"/>
            </a:xfrm>
            <a:prstGeom prst="rect">
              <a:avLst/>
            </a:prstGeom>
          </p:spPr>
        </p:pic>
      </p:grpSp>
      <p:sp>
        <p:nvSpPr>
          <p:cNvPr id="21" name="Title 20"/>
          <p:cNvSpPr>
            <a:spLocks noGrp="1"/>
          </p:cNvSpPr>
          <p:nvPr>
            <p:ph type="title"/>
          </p:nvPr>
        </p:nvSpPr>
        <p:spPr>
          <a:xfrm>
            <a:off x="465291" y="508134"/>
            <a:ext cx="8220075" cy="994306"/>
          </a:xfrm>
        </p:spPr>
        <p:txBody>
          <a:bodyPr/>
          <a:lstStyle/>
          <a:p>
            <a:r>
              <a:rPr lang="en-GB" sz="3600" dirty="0">
                <a:solidFill>
                  <a:schemeClr val="bg1"/>
                </a:solidFill>
              </a:rPr>
              <a:t>Family Feast</a:t>
            </a:r>
            <a:endParaRPr lang="en-GB" sz="3600" dirty="0">
              <a:solidFill>
                <a:schemeClr val="bg1"/>
              </a:solidFill>
              <a:latin typeface="+mn-lt"/>
            </a:endParaRPr>
          </a:p>
        </p:txBody>
      </p:sp>
      <p:sp>
        <p:nvSpPr>
          <p:cNvPr id="5" name="Rectangle 4"/>
          <p:cNvSpPr/>
          <p:nvPr/>
        </p:nvSpPr>
        <p:spPr>
          <a:xfrm>
            <a:off x="759714" y="1502440"/>
            <a:ext cx="3682814" cy="1938992"/>
          </a:xfrm>
          <a:prstGeom prst="rect">
            <a:avLst/>
          </a:prstGeom>
        </p:spPr>
        <p:txBody>
          <a:bodyPr wrap="square" lIns="0" tIns="0" rIns="0" bIns="0">
            <a:spAutoFit/>
          </a:bodyPr>
          <a:lstStyle/>
          <a:p>
            <a:r>
              <a:rPr lang="en-GB" dirty="0"/>
              <a:t>Each Diwali, Hindu people will share a huge feast with their families. Grandparents, aunts, uncles and cousins will all get together for a big meal.</a:t>
            </a:r>
          </a:p>
          <a:p>
            <a:endParaRPr lang="en-GB" dirty="0"/>
          </a:p>
          <a:p>
            <a:r>
              <a:rPr lang="en-GB" dirty="0"/>
              <a:t>They might eat:</a:t>
            </a:r>
          </a:p>
        </p:txBody>
      </p:sp>
      <p:sp>
        <p:nvSpPr>
          <p:cNvPr id="12" name="Rectangle 11">
            <a:extLst>
              <a:ext uri="{FF2B5EF4-FFF2-40B4-BE49-F238E27FC236}">
                <a16:creationId xmlns:a16="http://schemas.microsoft.com/office/drawing/2014/main" xmlns="" id="{B544177A-3E1A-4A72-9EE6-3068F2CCB858}"/>
              </a:ext>
            </a:extLst>
          </p:cNvPr>
          <p:cNvSpPr/>
          <p:nvPr/>
        </p:nvSpPr>
        <p:spPr>
          <a:xfrm>
            <a:off x="963137" y="5820955"/>
            <a:ext cx="1086445" cy="276999"/>
          </a:xfrm>
          <a:prstGeom prst="rect">
            <a:avLst/>
          </a:prstGeom>
        </p:spPr>
        <p:txBody>
          <a:bodyPr wrap="square" lIns="0" tIns="0" rIns="0" bIns="0">
            <a:spAutoFit/>
          </a:bodyPr>
          <a:lstStyle/>
          <a:p>
            <a:pPr algn="ctr"/>
            <a:r>
              <a:rPr lang="en-GB" b="1" dirty="0" err="1">
                <a:solidFill>
                  <a:srgbClr val="E94E13"/>
                </a:solidFill>
              </a:rPr>
              <a:t>pakora</a:t>
            </a:r>
            <a:endParaRPr lang="en-GB" b="1" dirty="0">
              <a:solidFill>
                <a:srgbClr val="E94E13"/>
              </a:solidFill>
            </a:endParaRPr>
          </a:p>
        </p:txBody>
      </p:sp>
      <p:sp>
        <p:nvSpPr>
          <p:cNvPr id="13" name="Rectangle 12">
            <a:extLst>
              <a:ext uri="{FF2B5EF4-FFF2-40B4-BE49-F238E27FC236}">
                <a16:creationId xmlns:a16="http://schemas.microsoft.com/office/drawing/2014/main" xmlns="" id="{B544177A-3E1A-4A72-9EE6-3068F2CCB858}"/>
              </a:ext>
            </a:extLst>
          </p:cNvPr>
          <p:cNvSpPr/>
          <p:nvPr/>
        </p:nvSpPr>
        <p:spPr>
          <a:xfrm>
            <a:off x="3854031" y="4401646"/>
            <a:ext cx="1419815" cy="276999"/>
          </a:xfrm>
          <a:prstGeom prst="rect">
            <a:avLst/>
          </a:prstGeom>
        </p:spPr>
        <p:txBody>
          <a:bodyPr wrap="square" lIns="0" tIns="0" rIns="0" bIns="0">
            <a:spAutoFit/>
          </a:bodyPr>
          <a:lstStyle/>
          <a:p>
            <a:pPr algn="ctr"/>
            <a:r>
              <a:rPr lang="en-GB" b="1" dirty="0">
                <a:solidFill>
                  <a:srgbClr val="E94E13"/>
                </a:solidFill>
              </a:rPr>
              <a:t>samosas</a:t>
            </a:r>
          </a:p>
        </p:txBody>
      </p:sp>
      <p:sp>
        <p:nvSpPr>
          <p:cNvPr id="14" name="Rectangle 13">
            <a:extLst>
              <a:ext uri="{FF2B5EF4-FFF2-40B4-BE49-F238E27FC236}">
                <a16:creationId xmlns:a16="http://schemas.microsoft.com/office/drawing/2014/main" xmlns="" id="{B544177A-3E1A-4A72-9EE6-3068F2CCB858}"/>
              </a:ext>
            </a:extLst>
          </p:cNvPr>
          <p:cNvSpPr/>
          <p:nvPr/>
        </p:nvSpPr>
        <p:spPr>
          <a:xfrm>
            <a:off x="6932606" y="2954139"/>
            <a:ext cx="1419815" cy="276999"/>
          </a:xfrm>
          <a:prstGeom prst="rect">
            <a:avLst/>
          </a:prstGeom>
        </p:spPr>
        <p:txBody>
          <a:bodyPr wrap="square" lIns="0" tIns="0" rIns="0" bIns="0">
            <a:spAutoFit/>
          </a:bodyPr>
          <a:lstStyle/>
          <a:p>
            <a:pPr algn="ctr"/>
            <a:r>
              <a:rPr lang="en-GB" b="1" dirty="0" err="1">
                <a:solidFill>
                  <a:srgbClr val="E94E13"/>
                </a:solidFill>
              </a:rPr>
              <a:t>bhajis</a:t>
            </a:r>
            <a:endParaRPr lang="en-GB" b="1" dirty="0">
              <a:solidFill>
                <a:srgbClr val="E94E13"/>
              </a:solidFill>
            </a:endParaRPr>
          </a:p>
        </p:txBody>
      </p:sp>
      <p:sp>
        <p:nvSpPr>
          <p:cNvPr id="15" name="Rectangle 14">
            <a:extLst>
              <a:ext uri="{FF2B5EF4-FFF2-40B4-BE49-F238E27FC236}">
                <a16:creationId xmlns:a16="http://schemas.microsoft.com/office/drawing/2014/main" xmlns="" id="{B544177A-3E1A-4A72-9EE6-3068F2CCB858}"/>
              </a:ext>
            </a:extLst>
          </p:cNvPr>
          <p:cNvSpPr/>
          <p:nvPr/>
        </p:nvSpPr>
        <p:spPr>
          <a:xfrm>
            <a:off x="2328053" y="5108124"/>
            <a:ext cx="1419815" cy="276999"/>
          </a:xfrm>
          <a:prstGeom prst="rect">
            <a:avLst/>
          </a:prstGeom>
        </p:spPr>
        <p:txBody>
          <a:bodyPr wrap="square" lIns="0" tIns="0" rIns="0" bIns="0">
            <a:spAutoFit/>
          </a:bodyPr>
          <a:lstStyle/>
          <a:p>
            <a:pPr algn="ctr"/>
            <a:r>
              <a:rPr lang="en-GB" b="1" dirty="0">
                <a:solidFill>
                  <a:srgbClr val="01407D"/>
                </a:solidFill>
              </a:rPr>
              <a:t>aloo </a:t>
            </a:r>
            <a:r>
              <a:rPr lang="en-GB" b="1" dirty="0" err="1">
                <a:solidFill>
                  <a:srgbClr val="01407D"/>
                </a:solidFill>
              </a:rPr>
              <a:t>tikki</a:t>
            </a:r>
            <a:endParaRPr lang="en-GB" b="1" dirty="0">
              <a:solidFill>
                <a:srgbClr val="01407D"/>
              </a:solidFill>
            </a:endParaRPr>
          </a:p>
        </p:txBody>
      </p:sp>
      <p:sp>
        <p:nvSpPr>
          <p:cNvPr id="16" name="Rectangle 15">
            <a:extLst>
              <a:ext uri="{FF2B5EF4-FFF2-40B4-BE49-F238E27FC236}">
                <a16:creationId xmlns:a16="http://schemas.microsoft.com/office/drawing/2014/main" xmlns="" id="{B544177A-3E1A-4A72-9EE6-3068F2CCB858}"/>
              </a:ext>
            </a:extLst>
          </p:cNvPr>
          <p:cNvSpPr/>
          <p:nvPr/>
        </p:nvSpPr>
        <p:spPr>
          <a:xfrm>
            <a:off x="4915514" y="3670412"/>
            <a:ext cx="2385924" cy="276999"/>
          </a:xfrm>
          <a:prstGeom prst="rect">
            <a:avLst/>
          </a:prstGeom>
        </p:spPr>
        <p:txBody>
          <a:bodyPr wrap="square" lIns="0" tIns="0" rIns="0" bIns="0">
            <a:spAutoFit/>
          </a:bodyPr>
          <a:lstStyle/>
          <a:p>
            <a:pPr algn="ctr"/>
            <a:r>
              <a:rPr lang="en-GB" b="1" dirty="0" err="1">
                <a:solidFill>
                  <a:srgbClr val="01407D"/>
                </a:solidFill>
              </a:rPr>
              <a:t>gulab</a:t>
            </a:r>
            <a:r>
              <a:rPr lang="en-GB" b="1" dirty="0">
                <a:solidFill>
                  <a:srgbClr val="01407D"/>
                </a:solidFill>
              </a:rPr>
              <a:t> </a:t>
            </a:r>
            <a:r>
              <a:rPr lang="en-GB" b="1" dirty="0" err="1">
                <a:solidFill>
                  <a:srgbClr val="01407D"/>
                </a:solidFill>
              </a:rPr>
              <a:t>jamun</a:t>
            </a:r>
            <a:endParaRPr lang="en-GB" b="1" dirty="0">
              <a:solidFill>
                <a:srgbClr val="01407D"/>
              </a:solidFill>
            </a:endParaRPr>
          </a:p>
        </p:txBody>
      </p:sp>
      <p:pic>
        <p:nvPicPr>
          <p:cNvPr id="23" name="Picture 2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7835289" y="5579532"/>
            <a:ext cx="707344" cy="696700"/>
          </a:xfrm>
          <a:prstGeom prst="rect">
            <a:avLst/>
          </a:prstGeom>
        </p:spPr>
      </p:pic>
      <p:sp>
        <p:nvSpPr>
          <p:cNvPr id="24" name="TextBox 23">
            <a:hlinkClick r:id="rId3" action="ppaction://hlinksldjump"/>
          </p:cNvPr>
          <p:cNvSpPr txBox="1"/>
          <p:nvPr/>
        </p:nvSpPr>
        <p:spPr>
          <a:xfrm>
            <a:off x="7800543" y="5759400"/>
            <a:ext cx="776836" cy="338554"/>
          </a:xfrm>
          <a:prstGeom prst="rect">
            <a:avLst/>
          </a:prstGeom>
          <a:noFill/>
        </p:spPr>
        <p:txBody>
          <a:bodyPr wrap="square" rtlCol="0">
            <a:spAutoFit/>
          </a:bodyPr>
          <a:lstStyle/>
          <a:p>
            <a:pPr algn="ctr"/>
            <a:r>
              <a:rPr lang="en-GB" sz="1600" b="1" dirty="0"/>
              <a:t>Menu</a:t>
            </a:r>
          </a:p>
        </p:txBody>
      </p:sp>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16667" r="16667"/>
          <a:stretch/>
        </p:blipFill>
        <p:spPr>
          <a:xfrm>
            <a:off x="786359" y="4312528"/>
            <a:ext cx="1440000" cy="1440000"/>
          </a:xfrm>
          <a:prstGeom prst="ellipse">
            <a:avLst/>
          </a:prstGeom>
          <a:ln w="28575">
            <a:solidFill>
              <a:srgbClr val="8C368C"/>
            </a:solidFill>
          </a:ln>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6667" r="16667"/>
          <a:stretch/>
        </p:blipFill>
        <p:spPr>
          <a:xfrm>
            <a:off x="2320398" y="3620530"/>
            <a:ext cx="1440000" cy="1440000"/>
          </a:xfrm>
          <a:prstGeom prst="ellipse">
            <a:avLst/>
          </a:prstGeom>
          <a:ln w="28575">
            <a:solidFill>
              <a:srgbClr val="8C368C"/>
            </a:solidFill>
          </a:ln>
        </p:spPr>
      </p:pic>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l="16775" r="16775"/>
          <a:stretch/>
        </p:blipFill>
        <p:spPr>
          <a:xfrm>
            <a:off x="5388476" y="2171800"/>
            <a:ext cx="1440000" cy="1440000"/>
          </a:xfrm>
          <a:prstGeom prst="ellipse">
            <a:avLst/>
          </a:prstGeom>
          <a:ln w="28575">
            <a:solidFill>
              <a:srgbClr val="8C368C"/>
            </a:solidFill>
          </a:ln>
        </p:spPr>
      </p:pic>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l="16675" r="16675"/>
          <a:stretch/>
        </p:blipFill>
        <p:spPr>
          <a:xfrm>
            <a:off x="3854437" y="2896165"/>
            <a:ext cx="1440000" cy="1440000"/>
          </a:xfrm>
          <a:prstGeom prst="ellipse">
            <a:avLst/>
          </a:prstGeom>
          <a:ln w="28575">
            <a:solidFill>
              <a:srgbClr val="8C368C"/>
            </a:solidFill>
          </a:ln>
        </p:spPr>
      </p:pic>
      <p:pic>
        <p:nvPicPr>
          <p:cNvPr id="30" name="Picture 29"/>
          <p:cNvPicPr>
            <a:picLocks noChangeAspect="1"/>
          </p:cNvPicPr>
          <p:nvPr/>
        </p:nvPicPr>
        <p:blipFill rotWithShape="1">
          <a:blip r:embed="rId9" cstate="print">
            <a:extLst>
              <a:ext uri="{28A0092B-C50C-407E-A947-70E740481C1C}">
                <a14:useLocalDpi xmlns:a14="http://schemas.microsoft.com/office/drawing/2010/main" val="0"/>
              </a:ext>
            </a:extLst>
          </a:blip>
          <a:srcRect l="12500" r="12500"/>
          <a:stretch/>
        </p:blipFill>
        <p:spPr>
          <a:xfrm>
            <a:off x="6922514" y="1447435"/>
            <a:ext cx="1440000" cy="1440000"/>
          </a:xfrm>
          <a:prstGeom prst="ellipse">
            <a:avLst/>
          </a:prstGeom>
          <a:ln w="28575">
            <a:solidFill>
              <a:srgbClr val="8C368C"/>
            </a:solidFill>
          </a:ln>
        </p:spPr>
      </p:pic>
      <p:pic>
        <p:nvPicPr>
          <p:cNvPr id="34" name="Picture 33"/>
          <p:cNvPicPr>
            <a:picLocks noChangeAspect="1"/>
          </p:cNvPicPr>
          <p:nvPr/>
        </p:nvPicPr>
        <p:blipFill rotWithShape="1">
          <a:blip r:embed="rId10" cstate="print">
            <a:extLst>
              <a:ext uri="{28A0092B-C50C-407E-A947-70E740481C1C}">
                <a14:useLocalDpi xmlns:a14="http://schemas.microsoft.com/office/drawing/2010/main" val="0"/>
              </a:ext>
            </a:extLst>
          </a:blip>
          <a:srcRect l="50433" t="-16310" r="100" b="-1"/>
          <a:stretch/>
        </p:blipFill>
        <p:spPr>
          <a:xfrm>
            <a:off x="5271402" y="3756441"/>
            <a:ext cx="2597931" cy="2597931"/>
          </a:xfrm>
          <a:prstGeom prst="ellipse">
            <a:avLst/>
          </a:prstGeom>
        </p:spPr>
      </p:pic>
    </p:spTree>
    <p:extLst>
      <p:ext uri="{BB962C8B-B14F-4D97-AF65-F5344CB8AC3E}">
        <p14:creationId xmlns:p14="http://schemas.microsoft.com/office/powerpoint/2010/main" val="235142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500" fill="hold"/>
                                        <p:tgtEl>
                                          <p:spTgt spid="30"/>
                                        </p:tgtEl>
                                        <p:attrNameLst>
                                          <p:attrName>ppt_w</p:attrName>
                                        </p:attrNameLst>
                                      </p:cBhvr>
                                      <p:tavLst>
                                        <p:tav tm="0">
                                          <p:val>
                                            <p:fltVal val="0"/>
                                          </p:val>
                                        </p:tav>
                                        <p:tav tm="100000">
                                          <p:val>
                                            <p:strVal val="#ppt_w"/>
                                          </p:val>
                                        </p:tav>
                                      </p:tavLst>
                                    </p:anim>
                                    <p:anim calcmode="lin" valueType="num">
                                      <p:cBhvr>
                                        <p:cTn id="56" dur="500" fill="hold"/>
                                        <p:tgtEl>
                                          <p:spTgt spid="30"/>
                                        </p:tgtEl>
                                        <p:attrNameLst>
                                          <p:attrName>ppt_h</p:attrName>
                                        </p:attrNameLst>
                                      </p:cBhvr>
                                      <p:tavLst>
                                        <p:tav tm="0">
                                          <p:val>
                                            <p:fltVal val="0"/>
                                          </p:val>
                                        </p:tav>
                                        <p:tav tm="100000">
                                          <p:val>
                                            <p:strVal val="#ppt_h"/>
                                          </p:val>
                                        </p:tav>
                                      </p:tavLst>
                                    </p:anim>
                                    <p:animEffect transition="in" filter="fade">
                                      <p:cBhvr>
                                        <p:cTn id="57" dur="500"/>
                                        <p:tgtEl>
                                          <p:spTgt spid="30"/>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43701" y="-571920"/>
            <a:ext cx="9939465" cy="1907107"/>
            <a:chOff x="-443701" y="-571920"/>
            <a:chExt cx="9939465" cy="1907107"/>
          </a:xfrm>
        </p:grpSpPr>
        <p:sp>
          <p:nvSpPr>
            <p:cNvPr id="11" name="Rectangle 10"/>
            <p:cNvSpPr/>
            <p:nvPr/>
          </p:nvSpPr>
          <p:spPr>
            <a:xfrm>
              <a:off x="0" y="-17841"/>
              <a:ext cx="9144000" cy="135302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4340">
              <a:off x="-443701" y="-533804"/>
              <a:ext cx="3726684" cy="1108157"/>
            </a:xfrm>
            <a:prstGeom prst="rect">
              <a:avLst/>
            </a:prstGeom>
          </p:spPr>
        </p:pic>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46099">
              <a:off x="5769080" y="-571920"/>
              <a:ext cx="3726684" cy="1108157"/>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597" y="-477963"/>
              <a:ext cx="3726684" cy="1108157"/>
            </a:xfrm>
            <a:prstGeom prst="rect">
              <a:avLst/>
            </a:prstGeom>
          </p:spPr>
        </p:pic>
      </p:grpSp>
      <p:sp>
        <p:nvSpPr>
          <p:cNvPr id="21" name="Title 20"/>
          <p:cNvSpPr>
            <a:spLocks noGrp="1"/>
          </p:cNvSpPr>
          <p:nvPr>
            <p:ph type="title"/>
          </p:nvPr>
        </p:nvSpPr>
        <p:spPr/>
        <p:txBody>
          <a:bodyPr/>
          <a:lstStyle/>
          <a:p>
            <a:r>
              <a:rPr lang="en-GB" sz="3600" dirty="0">
                <a:solidFill>
                  <a:schemeClr val="bg1"/>
                </a:solidFill>
              </a:rPr>
              <a:t>Fireworks</a:t>
            </a:r>
            <a:endParaRPr lang="en-GB" sz="3600" dirty="0">
              <a:solidFill>
                <a:schemeClr val="bg1"/>
              </a:solidFill>
              <a:latin typeface="+mn-lt"/>
            </a:endParaRPr>
          </a:p>
        </p:txBody>
      </p:sp>
      <p:sp>
        <p:nvSpPr>
          <p:cNvPr id="5" name="Rectangle 4"/>
          <p:cNvSpPr/>
          <p:nvPr/>
        </p:nvSpPr>
        <p:spPr>
          <a:xfrm>
            <a:off x="755650" y="1538222"/>
            <a:ext cx="2756293" cy="2769989"/>
          </a:xfrm>
          <a:prstGeom prst="rect">
            <a:avLst/>
          </a:prstGeom>
        </p:spPr>
        <p:txBody>
          <a:bodyPr wrap="square" lIns="0" tIns="0" rIns="0" bIns="0">
            <a:spAutoFit/>
          </a:bodyPr>
          <a:lstStyle/>
          <a:p>
            <a:r>
              <a:rPr lang="en-GB" dirty="0"/>
              <a:t>Fireworks are very popular during Diwali. Towns and cities will put on firework displays, but people also have fireworks at home.</a:t>
            </a:r>
          </a:p>
          <a:p>
            <a:endParaRPr lang="en-GB" dirty="0"/>
          </a:p>
          <a:p>
            <a:r>
              <a:rPr lang="en-GB" dirty="0"/>
              <a:t>Fireworks are used to celebrate Diwali because </a:t>
            </a:r>
            <a:br>
              <a:rPr lang="en-GB" dirty="0"/>
            </a:br>
            <a:r>
              <a:rPr lang="en-GB" dirty="0"/>
              <a:t>it is the celebration of light over dark. </a:t>
            </a:r>
          </a:p>
        </p:txBody>
      </p:sp>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7835289" y="5579532"/>
            <a:ext cx="707344" cy="696700"/>
          </a:xfrm>
          <a:prstGeom prst="rect">
            <a:avLst/>
          </a:prstGeom>
        </p:spPr>
      </p:pic>
      <p:sp>
        <p:nvSpPr>
          <p:cNvPr id="22" name="TextBox 21">
            <a:hlinkClick r:id="rId3" action="ppaction://hlinksldjump"/>
          </p:cNvPr>
          <p:cNvSpPr txBox="1"/>
          <p:nvPr/>
        </p:nvSpPr>
        <p:spPr>
          <a:xfrm>
            <a:off x="7800543" y="5759400"/>
            <a:ext cx="776836" cy="338554"/>
          </a:xfrm>
          <a:prstGeom prst="rect">
            <a:avLst/>
          </a:prstGeom>
          <a:noFill/>
        </p:spPr>
        <p:txBody>
          <a:bodyPr wrap="square" rtlCol="0">
            <a:spAutoFit/>
          </a:bodyPr>
          <a:lstStyle/>
          <a:p>
            <a:pPr algn="ctr"/>
            <a:r>
              <a:rPr lang="en-GB" sz="1600" b="1" dirty="0"/>
              <a:t>Menu</a:t>
            </a:r>
          </a:p>
        </p:txBody>
      </p:sp>
      <p:sp>
        <p:nvSpPr>
          <p:cNvPr id="23" name="Rounded Rectangle 22"/>
          <p:cNvSpPr/>
          <p:nvPr/>
        </p:nvSpPr>
        <p:spPr>
          <a:xfrm>
            <a:off x="4725748" y="4477572"/>
            <a:ext cx="3670693" cy="953905"/>
          </a:xfrm>
          <a:prstGeom prst="round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288000" rIns="108000" bIns="108000" rtlCol="0" anchor="ctr"/>
          <a:lstStyle/>
          <a:p>
            <a:pPr algn="ctr"/>
            <a:r>
              <a:rPr lang="en-GB" dirty="0"/>
              <a:t>Have you ever been to a fireworks display?</a:t>
            </a: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9968" y="1606190"/>
            <a:ext cx="4682198" cy="3090908"/>
          </a:xfrm>
          <a:prstGeom prst="roundRect">
            <a:avLst>
              <a:gd name="adj" fmla="val 6040"/>
            </a:avLst>
          </a:prstGeom>
          <a:ln w="28575">
            <a:solidFill>
              <a:srgbClr val="8C368C"/>
            </a:solidFill>
          </a:ln>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0" r="49452"/>
          <a:stretch/>
        </p:blipFill>
        <p:spPr>
          <a:xfrm>
            <a:off x="2128205" y="4130014"/>
            <a:ext cx="2144390" cy="2144390"/>
          </a:xfrm>
          <a:prstGeom prst="ellipse">
            <a:avLst/>
          </a:prstGeom>
          <a:ln w="28575">
            <a:solidFill>
              <a:srgbClr val="8C368C"/>
            </a:solidFill>
          </a:ln>
        </p:spPr>
      </p:pic>
    </p:spTree>
    <p:extLst>
      <p:ext uri="{BB962C8B-B14F-4D97-AF65-F5344CB8AC3E}">
        <p14:creationId xmlns:p14="http://schemas.microsoft.com/office/powerpoint/2010/main" val="263722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4123853" y="3103075"/>
            <a:ext cx="896293" cy="651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43701" y="-571920"/>
            <a:ext cx="9939465" cy="1907107"/>
            <a:chOff x="-443701" y="-571920"/>
            <a:chExt cx="9939465" cy="1907107"/>
          </a:xfrm>
        </p:grpSpPr>
        <p:sp>
          <p:nvSpPr>
            <p:cNvPr id="8" name="Rectangle 7"/>
            <p:cNvSpPr/>
            <p:nvPr/>
          </p:nvSpPr>
          <p:spPr>
            <a:xfrm>
              <a:off x="0" y="-17841"/>
              <a:ext cx="9144000" cy="135302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4340">
              <a:off x="-443701" y="-533804"/>
              <a:ext cx="3726684" cy="1108157"/>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46099">
              <a:off x="5769080" y="-571920"/>
              <a:ext cx="3726684" cy="1108157"/>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597" y="-477963"/>
              <a:ext cx="3726684" cy="1108157"/>
            </a:xfrm>
            <a:prstGeom prst="rect">
              <a:avLst/>
            </a:prstGeom>
          </p:spPr>
        </p:pic>
      </p:grpSp>
      <p:sp>
        <p:nvSpPr>
          <p:cNvPr id="21" name="Title 20"/>
          <p:cNvSpPr>
            <a:spLocks noGrp="1"/>
          </p:cNvSpPr>
          <p:nvPr>
            <p:ph type="title"/>
          </p:nvPr>
        </p:nvSpPr>
        <p:spPr/>
        <p:txBody>
          <a:bodyPr/>
          <a:lstStyle/>
          <a:p>
            <a:r>
              <a:rPr lang="en-GB" sz="3600" dirty="0">
                <a:solidFill>
                  <a:schemeClr val="bg1"/>
                </a:solidFill>
                <a:latin typeface="+mn-lt"/>
              </a:rPr>
              <a:t>What Is Diwali?</a:t>
            </a:r>
          </a:p>
        </p:txBody>
      </p:sp>
      <p:sp>
        <p:nvSpPr>
          <p:cNvPr id="5" name="Rectangle 4"/>
          <p:cNvSpPr/>
          <p:nvPr/>
        </p:nvSpPr>
        <p:spPr>
          <a:xfrm>
            <a:off x="755650" y="1658836"/>
            <a:ext cx="3191661" cy="3265097"/>
          </a:xfrm>
          <a:prstGeom prst="rect">
            <a:avLst/>
          </a:prstGeom>
        </p:spPr>
        <p:txBody>
          <a:bodyPr wrap="square" lIns="108000" tIns="108000" rIns="108000" bIns="108000">
            <a:spAutoFit/>
          </a:bodyPr>
          <a:lstStyle/>
          <a:p>
            <a:r>
              <a:rPr lang="en-GB" dirty="0"/>
              <a:t>Diwali is a very special celebration for Hindu people.</a:t>
            </a:r>
          </a:p>
          <a:p>
            <a:endParaRPr lang="en-GB" dirty="0"/>
          </a:p>
          <a:p>
            <a:r>
              <a:rPr lang="en-GB" dirty="0"/>
              <a:t>It is also celebrated by Jains, Sikhs and some Buddhists.</a:t>
            </a:r>
          </a:p>
          <a:p>
            <a:endParaRPr lang="en-GB" dirty="0"/>
          </a:p>
          <a:p>
            <a:r>
              <a:rPr lang="en-GB" dirty="0"/>
              <a:t>It is a celebration of light over dark and good over evil.</a:t>
            </a:r>
          </a:p>
          <a:p>
            <a:endParaRPr lang="en-GB" dirty="0"/>
          </a:p>
          <a:p>
            <a:r>
              <a:rPr lang="en-GB" dirty="0"/>
              <a:t>It is also known as the ‘festival of lights’.</a:t>
            </a:r>
          </a:p>
        </p:txBody>
      </p:sp>
      <p:sp>
        <p:nvSpPr>
          <p:cNvPr id="2" name="Rounded Rectangle 1"/>
          <p:cNvSpPr/>
          <p:nvPr/>
        </p:nvSpPr>
        <p:spPr>
          <a:xfrm>
            <a:off x="755650" y="5413972"/>
            <a:ext cx="7632700" cy="678853"/>
          </a:xfrm>
          <a:prstGeom prst="round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t>Can you think of a time when you have celebrated something special?</a:t>
            </a:r>
          </a:p>
        </p:txBody>
      </p:sp>
      <p:sp>
        <p:nvSpPr>
          <p:cNvPr id="6" name="TextBox 21"/>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Light Festival - India</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Jram23</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587"/>
          <a:stretch/>
        </p:blipFill>
        <p:spPr>
          <a:xfrm>
            <a:off x="4029834" y="1811038"/>
            <a:ext cx="4326148" cy="2960692"/>
          </a:xfrm>
          <a:prstGeom prst="roundRect">
            <a:avLst>
              <a:gd name="adj" fmla="val 3548"/>
            </a:avLst>
          </a:prstGeom>
          <a:ln w="28575">
            <a:solidFill>
              <a:srgbClr val="8C368C"/>
            </a:solidFill>
          </a:ln>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fade">
                                      <p:cBhvr>
                                        <p:cTn id="10" dur="500"/>
                                        <p:tgtEl>
                                          <p:spTgt spid="5">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43701" y="-571920"/>
            <a:ext cx="9939465" cy="1907107"/>
            <a:chOff x="-443701" y="-571920"/>
            <a:chExt cx="9939465" cy="1907107"/>
          </a:xfrm>
        </p:grpSpPr>
        <p:sp>
          <p:nvSpPr>
            <p:cNvPr id="10" name="Rectangle 9"/>
            <p:cNvSpPr/>
            <p:nvPr/>
          </p:nvSpPr>
          <p:spPr>
            <a:xfrm>
              <a:off x="0" y="-17841"/>
              <a:ext cx="9144000" cy="135302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4340">
              <a:off x="-443701" y="-533804"/>
              <a:ext cx="3726684" cy="1108157"/>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46099">
              <a:off x="5769080" y="-571920"/>
              <a:ext cx="3726684" cy="1108157"/>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597" y="-477963"/>
              <a:ext cx="3726684" cy="1108157"/>
            </a:xfrm>
            <a:prstGeom prst="rect">
              <a:avLst/>
            </a:prstGeom>
          </p:spPr>
        </p:pic>
      </p:grpSp>
      <p:sp>
        <p:nvSpPr>
          <p:cNvPr id="21" name="Title 20"/>
          <p:cNvSpPr>
            <a:spLocks noGrp="1"/>
          </p:cNvSpPr>
          <p:nvPr>
            <p:ph type="title"/>
          </p:nvPr>
        </p:nvSpPr>
        <p:spPr/>
        <p:txBody>
          <a:bodyPr/>
          <a:lstStyle/>
          <a:p>
            <a:r>
              <a:rPr lang="en-GB" sz="3600" dirty="0">
                <a:solidFill>
                  <a:schemeClr val="bg1"/>
                </a:solidFill>
              </a:rPr>
              <a:t>When Is Diwali?</a:t>
            </a:r>
            <a:endParaRPr lang="en-GB" sz="3600" dirty="0">
              <a:solidFill>
                <a:schemeClr val="bg1"/>
              </a:solidFill>
              <a:latin typeface="+mn-lt"/>
            </a:endParaRPr>
          </a:p>
        </p:txBody>
      </p:sp>
      <p:sp>
        <p:nvSpPr>
          <p:cNvPr id="5" name="Rectangle 4"/>
          <p:cNvSpPr/>
          <p:nvPr/>
        </p:nvSpPr>
        <p:spPr>
          <a:xfrm>
            <a:off x="755650" y="1513946"/>
            <a:ext cx="3417998" cy="2434101"/>
          </a:xfrm>
          <a:prstGeom prst="rect">
            <a:avLst/>
          </a:prstGeom>
        </p:spPr>
        <p:txBody>
          <a:bodyPr wrap="square" lIns="108000" tIns="108000" rIns="108000" bIns="108000">
            <a:spAutoFit/>
          </a:bodyPr>
          <a:lstStyle/>
          <a:p>
            <a:r>
              <a:rPr lang="en-GB" dirty="0"/>
              <a:t>Diwali takes place every year. It lasts for five days.</a:t>
            </a:r>
          </a:p>
          <a:p>
            <a:endParaRPr lang="en-GB" dirty="0"/>
          </a:p>
          <a:p>
            <a:r>
              <a:rPr lang="en-GB" dirty="0"/>
              <a:t>It is the Hindu new year.</a:t>
            </a:r>
          </a:p>
          <a:p>
            <a:endParaRPr lang="en-GB" dirty="0"/>
          </a:p>
          <a:p>
            <a:r>
              <a:rPr lang="en-GB" dirty="0"/>
              <a:t>The dates change every year but it usually falls between October and November.</a:t>
            </a:r>
          </a:p>
        </p:txBody>
      </p:sp>
      <p:sp>
        <p:nvSpPr>
          <p:cNvPr id="7" name="Rounded Rectangle 6"/>
          <p:cNvSpPr/>
          <p:nvPr/>
        </p:nvSpPr>
        <p:spPr>
          <a:xfrm>
            <a:off x="755650" y="5413972"/>
            <a:ext cx="7632700" cy="678853"/>
          </a:xfrm>
          <a:prstGeom prst="round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t>Can you think of any other celebrations in October or November?</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48" t="13959" r="49505"/>
          <a:stretch/>
        </p:blipFill>
        <p:spPr>
          <a:xfrm>
            <a:off x="4296184" y="1663249"/>
            <a:ext cx="4037846" cy="3531502"/>
          </a:xfrm>
          <a:prstGeom prst="roundRect">
            <a:avLst>
              <a:gd name="adj" fmla="val 3548"/>
            </a:avLst>
          </a:prstGeom>
          <a:ln w="28575">
            <a:solidFill>
              <a:srgbClr val="8C368C"/>
            </a:solidFill>
          </a:ln>
        </p:spPr>
      </p:pic>
    </p:spTree>
    <p:extLst>
      <p:ext uri="{BB962C8B-B14F-4D97-AF65-F5344CB8AC3E}">
        <p14:creationId xmlns:p14="http://schemas.microsoft.com/office/powerpoint/2010/main" val="171186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200" y="479425"/>
            <a:ext cx="8220075" cy="993775"/>
          </a:xfrm>
        </p:spPr>
        <p:txBody>
          <a:bodyPr rtlCol="0"/>
          <a:lstStyle/>
          <a:p>
            <a:pPr eaLnBrk="1" fontAlgn="auto" hangingPunct="1">
              <a:spcAft>
                <a:spcPts val="0"/>
              </a:spcAft>
              <a:defRPr/>
            </a:pPr>
            <a:r>
              <a:rPr lang="en-GB" sz="3600" dirty="0">
                <a:latin typeface="+mn-lt"/>
              </a:rPr>
              <a:t>Rama and </a:t>
            </a:r>
            <a:r>
              <a:rPr lang="en-GB" sz="3600" dirty="0" err="1">
                <a:latin typeface="+mn-lt"/>
              </a:rPr>
              <a:t>Sita</a:t>
            </a:r>
            <a:endParaRPr lang="en-GB" sz="3600" dirty="0">
              <a:latin typeface="+mn-lt"/>
            </a:endParaRPr>
          </a:p>
        </p:txBody>
      </p:sp>
      <p:sp>
        <p:nvSpPr>
          <p:cNvPr id="11267" name="Rectangle 4"/>
          <p:cNvSpPr>
            <a:spLocks noChangeArrowheads="1"/>
          </p:cNvSpPr>
          <p:nvPr/>
        </p:nvSpPr>
        <p:spPr bwMode="auto">
          <a:xfrm>
            <a:off x="755650" y="1470025"/>
            <a:ext cx="76327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Twinkl" pitchFamily="2" charset="0"/>
                <a:cs typeface="Twinkl" pitchFamily="2" charset="0"/>
              </a:defRPr>
            </a:lvl9pPr>
          </a:lstStyle>
          <a:p>
            <a:pPr fontAlgn="base">
              <a:lnSpc>
                <a:spcPct val="100000"/>
              </a:lnSpc>
              <a:spcBef>
                <a:spcPct val="0"/>
              </a:spcBef>
              <a:spcAft>
                <a:spcPct val="0"/>
              </a:spcAft>
              <a:buFontTx/>
              <a:buNone/>
            </a:pPr>
            <a:r>
              <a:rPr lang="en-GB" altLang="en-US" sz="1700" smtClean="0">
                <a:ea typeface="MS PGothic" pitchFamily="34" charset="-128"/>
              </a:rPr>
              <a:t>During Diwali, the traditional Hindu story </a:t>
            </a:r>
          </a:p>
          <a:p>
            <a:pPr fontAlgn="base">
              <a:lnSpc>
                <a:spcPct val="100000"/>
              </a:lnSpc>
              <a:spcBef>
                <a:spcPct val="0"/>
              </a:spcBef>
              <a:spcAft>
                <a:spcPct val="0"/>
              </a:spcAft>
              <a:buFontTx/>
              <a:buNone/>
            </a:pPr>
            <a:r>
              <a:rPr lang="en-GB" altLang="en-US" sz="1700" smtClean="0">
                <a:ea typeface="MS PGothic" pitchFamily="34" charset="-128"/>
              </a:rPr>
              <a:t>of Rama and Sita is told. The story tells of </a:t>
            </a:r>
          </a:p>
          <a:p>
            <a:pPr fontAlgn="base">
              <a:lnSpc>
                <a:spcPct val="100000"/>
              </a:lnSpc>
              <a:spcBef>
                <a:spcPct val="0"/>
              </a:spcBef>
              <a:spcAft>
                <a:spcPct val="0"/>
              </a:spcAft>
              <a:buFontTx/>
              <a:buNone/>
            </a:pPr>
            <a:r>
              <a:rPr lang="en-GB" altLang="en-US" sz="1700" smtClean="0">
                <a:ea typeface="MS PGothic" pitchFamily="34" charset="-128"/>
              </a:rPr>
              <a:t>a famous warrior, Prince Rama, and his </a:t>
            </a:r>
          </a:p>
          <a:p>
            <a:pPr fontAlgn="base">
              <a:lnSpc>
                <a:spcPct val="100000"/>
              </a:lnSpc>
              <a:spcBef>
                <a:spcPct val="0"/>
              </a:spcBef>
              <a:spcAft>
                <a:spcPct val="0"/>
              </a:spcAft>
              <a:buFontTx/>
              <a:buNone/>
            </a:pPr>
            <a:r>
              <a:rPr lang="en-GB" altLang="en-US" sz="1700" smtClean="0">
                <a:ea typeface="MS PGothic" pitchFamily="34" charset="-128"/>
              </a:rPr>
              <a:t>beautiful wife, Sita, who were banished </a:t>
            </a:r>
          </a:p>
          <a:p>
            <a:pPr fontAlgn="base">
              <a:lnSpc>
                <a:spcPct val="100000"/>
              </a:lnSpc>
              <a:spcBef>
                <a:spcPct val="0"/>
              </a:spcBef>
              <a:spcAft>
                <a:spcPct val="0"/>
              </a:spcAft>
              <a:buFontTx/>
              <a:buNone/>
            </a:pPr>
            <a:r>
              <a:rPr lang="en-GB" altLang="en-US" sz="1700" smtClean="0">
                <a:ea typeface="MS PGothic" pitchFamily="34" charset="-128"/>
              </a:rPr>
              <a:t>from their home by the King. Living </a:t>
            </a:r>
          </a:p>
          <a:p>
            <a:pPr fontAlgn="base">
              <a:lnSpc>
                <a:spcPct val="100000"/>
              </a:lnSpc>
              <a:spcBef>
                <a:spcPct val="0"/>
              </a:spcBef>
              <a:spcAft>
                <a:spcPct val="0"/>
              </a:spcAft>
              <a:buFontTx/>
              <a:buNone/>
            </a:pPr>
            <a:r>
              <a:rPr lang="en-GB" altLang="en-US" sz="1700" smtClean="0">
                <a:ea typeface="MS PGothic" pitchFamily="34" charset="-128"/>
              </a:rPr>
              <a:t>nearby was a terrible demon king called </a:t>
            </a:r>
          </a:p>
          <a:p>
            <a:pPr fontAlgn="base">
              <a:lnSpc>
                <a:spcPct val="100000"/>
              </a:lnSpc>
              <a:spcBef>
                <a:spcPct val="0"/>
              </a:spcBef>
              <a:spcAft>
                <a:spcPct val="0"/>
              </a:spcAft>
              <a:buFontTx/>
              <a:buNone/>
            </a:pPr>
            <a:r>
              <a:rPr lang="en-GB" altLang="en-US" sz="1700" smtClean="0">
                <a:ea typeface="MS PGothic" pitchFamily="34" charset="-128"/>
              </a:rPr>
              <a:t>Ravana. He had ten heads and twenty </a:t>
            </a:r>
          </a:p>
          <a:p>
            <a:pPr fontAlgn="base">
              <a:lnSpc>
                <a:spcPct val="100000"/>
              </a:lnSpc>
              <a:spcBef>
                <a:spcPct val="0"/>
              </a:spcBef>
              <a:spcAft>
                <a:spcPct val="0"/>
              </a:spcAft>
              <a:buFontTx/>
              <a:buNone/>
            </a:pPr>
            <a:r>
              <a:rPr lang="en-GB" altLang="en-US" sz="1700" smtClean="0">
                <a:ea typeface="MS PGothic" pitchFamily="34" charset="-128"/>
              </a:rPr>
              <a:t>arms and was feared throughout the land. </a:t>
            </a:r>
          </a:p>
          <a:p>
            <a:pPr fontAlgn="base">
              <a:lnSpc>
                <a:spcPct val="100000"/>
              </a:lnSpc>
              <a:spcBef>
                <a:spcPct val="0"/>
              </a:spcBef>
              <a:spcAft>
                <a:spcPct val="0"/>
              </a:spcAft>
              <a:buFontTx/>
              <a:buNone/>
            </a:pPr>
            <a:r>
              <a:rPr lang="en-GB" altLang="en-US" sz="1700" smtClean="0">
                <a:ea typeface="MS PGothic" pitchFamily="34" charset="-128"/>
              </a:rPr>
              <a:t>When Sita was kidnapped by Ravana, </a:t>
            </a:r>
          </a:p>
          <a:p>
            <a:pPr fontAlgn="base">
              <a:lnSpc>
                <a:spcPct val="100000"/>
              </a:lnSpc>
              <a:spcBef>
                <a:spcPct val="0"/>
              </a:spcBef>
              <a:spcAft>
                <a:spcPct val="0"/>
              </a:spcAft>
              <a:buFontTx/>
              <a:buNone/>
            </a:pPr>
            <a:r>
              <a:rPr lang="en-GB" altLang="en-US" sz="1700" smtClean="0">
                <a:ea typeface="MS PGothic" pitchFamily="34" charset="-128"/>
              </a:rPr>
              <a:t>Prince Rama, with the help of many </a:t>
            </a:r>
          </a:p>
          <a:p>
            <a:pPr fontAlgn="base">
              <a:lnSpc>
                <a:spcPct val="100000"/>
              </a:lnSpc>
              <a:spcBef>
                <a:spcPct val="0"/>
              </a:spcBef>
              <a:spcAft>
                <a:spcPct val="0"/>
              </a:spcAft>
              <a:buFontTx/>
              <a:buNone/>
            </a:pPr>
            <a:r>
              <a:rPr lang="en-GB" altLang="en-US" sz="1700" smtClean="0">
                <a:ea typeface="MS PGothic" pitchFamily="34" charset="-128"/>
              </a:rPr>
              <a:t>animals, searched for his wife. He fought </a:t>
            </a:r>
          </a:p>
          <a:p>
            <a:pPr fontAlgn="base">
              <a:lnSpc>
                <a:spcPct val="100000"/>
              </a:lnSpc>
              <a:spcBef>
                <a:spcPct val="0"/>
              </a:spcBef>
              <a:spcAft>
                <a:spcPct val="0"/>
              </a:spcAft>
              <a:buFontTx/>
              <a:buNone/>
            </a:pPr>
            <a:r>
              <a:rPr lang="en-GB" altLang="en-US" sz="1700" smtClean="0">
                <a:ea typeface="MS PGothic" pitchFamily="34" charset="-128"/>
              </a:rPr>
              <a:t>a mighty battle and the whole world </a:t>
            </a:r>
          </a:p>
          <a:p>
            <a:pPr fontAlgn="base">
              <a:lnSpc>
                <a:spcPct val="100000"/>
              </a:lnSpc>
              <a:spcBef>
                <a:spcPct val="0"/>
              </a:spcBef>
              <a:spcAft>
                <a:spcPct val="0"/>
              </a:spcAft>
              <a:buFontTx/>
              <a:buNone/>
            </a:pPr>
            <a:r>
              <a:rPr lang="en-GB" altLang="en-US" sz="1700" smtClean="0">
                <a:ea typeface="MS PGothic" pitchFamily="34" charset="-128"/>
              </a:rPr>
              <a:t>rejoiced when Rama eventually killed the evil Ravana, using a magic arrow. </a:t>
            </a:r>
          </a:p>
        </p:txBody>
      </p:sp>
      <p:sp>
        <p:nvSpPr>
          <p:cNvPr id="11268" name="TextBox 7"/>
          <p:cNvSpPr txBox="1">
            <a:spLocks noChangeArrowheads="1"/>
          </p:cNvSpPr>
          <p:nvPr/>
        </p:nvSpPr>
        <p:spPr bwMode="auto">
          <a:xfrm>
            <a:off x="755650" y="5043488"/>
            <a:ext cx="7632700" cy="1003300"/>
          </a:xfrm>
          <a:prstGeom prst="rect">
            <a:avLst/>
          </a:prstGeom>
          <a:solidFill>
            <a:srgbClr val="CDB5D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Twinkl" pitchFamily="2" charset="0"/>
                <a:cs typeface="Twinkl" pitchFamily="2" charset="0"/>
              </a:defRPr>
            </a:lvl9pPr>
          </a:lstStyle>
          <a:p>
            <a:pPr fontAlgn="base">
              <a:lnSpc>
                <a:spcPct val="100000"/>
              </a:lnSpc>
              <a:spcBef>
                <a:spcPct val="0"/>
              </a:spcBef>
              <a:spcAft>
                <a:spcPct val="0"/>
              </a:spcAft>
              <a:buFontTx/>
              <a:buNone/>
            </a:pPr>
            <a:r>
              <a:rPr lang="en-GB" altLang="en-US" sz="1700" smtClean="0"/>
              <a:t>This story helps people to remember that light triumphs over dark and good triumphs over evil. Rama and Sita are believed to be the god Vishnu and goddess Lakshmi in human form.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l="15771" r="1312"/>
          <a:stretch>
            <a:fillRect/>
          </a:stretch>
        </p:blipFill>
        <p:spPr bwMode="auto">
          <a:xfrm>
            <a:off x="4884738" y="1536700"/>
            <a:ext cx="3503612"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367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43701" y="-571920"/>
            <a:ext cx="9939465" cy="1907107"/>
            <a:chOff x="-443701" y="-571920"/>
            <a:chExt cx="9939465" cy="1907107"/>
          </a:xfrm>
        </p:grpSpPr>
        <p:sp>
          <p:nvSpPr>
            <p:cNvPr id="25" name="Rectangle 24"/>
            <p:cNvSpPr/>
            <p:nvPr/>
          </p:nvSpPr>
          <p:spPr>
            <a:xfrm>
              <a:off x="0" y="-17841"/>
              <a:ext cx="9144000" cy="135302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4340">
              <a:off x="-443701" y="-533804"/>
              <a:ext cx="3726684" cy="1108157"/>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46099">
              <a:off x="5769080" y="-571920"/>
              <a:ext cx="3726684" cy="1108157"/>
            </a:xfrm>
            <a:prstGeom prst="rect">
              <a:avLst/>
            </a:prstGeom>
          </p:spPr>
        </p:pic>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597" y="-477963"/>
              <a:ext cx="3726684" cy="1108157"/>
            </a:xfrm>
            <a:prstGeom prst="rect">
              <a:avLst/>
            </a:prstGeom>
          </p:spPr>
        </p:pic>
      </p:grpSp>
      <p:sp>
        <p:nvSpPr>
          <p:cNvPr id="20" name="Rounded Rectangle 19"/>
          <p:cNvSpPr/>
          <p:nvPr/>
        </p:nvSpPr>
        <p:spPr>
          <a:xfrm>
            <a:off x="631178" y="2120113"/>
            <a:ext cx="7897827" cy="3972712"/>
          </a:xfrm>
          <a:prstGeom prst="roundRect">
            <a:avLst>
              <a:gd name="adj" fmla="val 4649"/>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solidFill>
                  <a:schemeClr val="bg1"/>
                </a:solidFill>
              </a:rPr>
              <a:t>How Is Diwali Celebrated?</a:t>
            </a:r>
            <a:endParaRPr lang="en-GB" sz="3600" dirty="0">
              <a:solidFill>
                <a:schemeClr val="bg1"/>
              </a:solidFill>
              <a:latin typeface="+mn-lt"/>
            </a:endParaRPr>
          </a:p>
        </p:txBody>
      </p:sp>
      <p:sp>
        <p:nvSpPr>
          <p:cNvPr id="5" name="Rectangle 4"/>
          <p:cNvSpPr/>
          <p:nvPr/>
        </p:nvSpPr>
        <p:spPr>
          <a:xfrm>
            <a:off x="755650" y="1447393"/>
            <a:ext cx="7632700" cy="553998"/>
          </a:xfrm>
          <a:prstGeom prst="rect">
            <a:avLst/>
          </a:prstGeom>
        </p:spPr>
        <p:txBody>
          <a:bodyPr wrap="square" lIns="0" tIns="0" rIns="0" bIns="0">
            <a:spAutoFit/>
          </a:bodyPr>
          <a:lstStyle/>
          <a:p>
            <a:pPr algn="ctr"/>
            <a:r>
              <a:rPr lang="en-GB" dirty="0"/>
              <a:t>Diwali is celebrated in lots of different ways. </a:t>
            </a:r>
            <a:br>
              <a:rPr lang="en-GB" dirty="0"/>
            </a:br>
            <a:r>
              <a:rPr lang="en-GB" dirty="0"/>
              <a:t>Click on the pictures below to find out more.</a:t>
            </a:r>
          </a:p>
        </p:txBody>
      </p:sp>
      <p:sp>
        <p:nvSpPr>
          <p:cNvPr id="6" name="Rectangle 5">
            <a:extLst>
              <a:ext uri="{FF2B5EF4-FFF2-40B4-BE49-F238E27FC236}">
                <a16:creationId xmlns:a16="http://schemas.microsoft.com/office/drawing/2014/main" xmlns="" id="{B544177A-3E1A-4A72-9EE6-3068F2CCB858}"/>
              </a:ext>
            </a:extLst>
          </p:cNvPr>
          <p:cNvSpPr/>
          <p:nvPr/>
        </p:nvSpPr>
        <p:spPr>
          <a:xfrm>
            <a:off x="564026" y="3761324"/>
            <a:ext cx="2639066" cy="276999"/>
          </a:xfrm>
          <a:prstGeom prst="rect">
            <a:avLst/>
          </a:prstGeom>
        </p:spPr>
        <p:txBody>
          <a:bodyPr wrap="square" lIns="0" tIns="0" rIns="0" bIns="0">
            <a:spAutoFit/>
          </a:bodyPr>
          <a:lstStyle/>
          <a:p>
            <a:pPr algn="ctr"/>
            <a:r>
              <a:rPr lang="en-GB" b="1" dirty="0">
                <a:solidFill>
                  <a:srgbClr val="E94E13"/>
                </a:solidFill>
              </a:rPr>
              <a:t>Cleaning and Tidying</a:t>
            </a:r>
          </a:p>
        </p:txBody>
      </p:sp>
      <p:sp>
        <p:nvSpPr>
          <p:cNvPr id="7" name="Rectangle 6">
            <a:extLst>
              <a:ext uri="{FF2B5EF4-FFF2-40B4-BE49-F238E27FC236}">
                <a16:creationId xmlns:a16="http://schemas.microsoft.com/office/drawing/2014/main" xmlns="" id="{B544177A-3E1A-4A72-9EE6-3068F2CCB858}"/>
              </a:ext>
            </a:extLst>
          </p:cNvPr>
          <p:cNvSpPr/>
          <p:nvPr/>
        </p:nvSpPr>
        <p:spPr>
          <a:xfrm>
            <a:off x="1173652" y="5722337"/>
            <a:ext cx="1419815" cy="276999"/>
          </a:xfrm>
          <a:prstGeom prst="rect">
            <a:avLst/>
          </a:prstGeom>
        </p:spPr>
        <p:txBody>
          <a:bodyPr wrap="square" lIns="0" tIns="0" rIns="0" bIns="0">
            <a:spAutoFit/>
          </a:bodyPr>
          <a:lstStyle/>
          <a:p>
            <a:pPr algn="ctr"/>
            <a:r>
              <a:rPr lang="en-GB" b="1" dirty="0">
                <a:solidFill>
                  <a:srgbClr val="01407D"/>
                </a:solidFill>
              </a:rPr>
              <a:t>Diya Lamps</a:t>
            </a:r>
          </a:p>
        </p:txBody>
      </p:sp>
      <p:sp>
        <p:nvSpPr>
          <p:cNvPr id="8" name="Rectangle 7">
            <a:extLst>
              <a:ext uri="{FF2B5EF4-FFF2-40B4-BE49-F238E27FC236}">
                <a16:creationId xmlns:a16="http://schemas.microsoft.com/office/drawing/2014/main" xmlns="" id="{B544177A-3E1A-4A72-9EE6-3068F2CCB858}"/>
              </a:ext>
            </a:extLst>
          </p:cNvPr>
          <p:cNvSpPr/>
          <p:nvPr/>
        </p:nvSpPr>
        <p:spPr>
          <a:xfrm>
            <a:off x="3872226" y="3761324"/>
            <a:ext cx="1419815" cy="276999"/>
          </a:xfrm>
          <a:prstGeom prst="rect">
            <a:avLst/>
          </a:prstGeom>
        </p:spPr>
        <p:txBody>
          <a:bodyPr wrap="square" lIns="0" tIns="0" rIns="0" bIns="0">
            <a:spAutoFit/>
          </a:bodyPr>
          <a:lstStyle/>
          <a:p>
            <a:pPr algn="ctr"/>
            <a:r>
              <a:rPr lang="en-GB" b="1" dirty="0">
                <a:solidFill>
                  <a:srgbClr val="01407D"/>
                </a:solidFill>
              </a:rPr>
              <a:t>Rangoli</a:t>
            </a:r>
          </a:p>
        </p:txBody>
      </p:sp>
      <p:sp>
        <p:nvSpPr>
          <p:cNvPr id="9" name="Rectangle 8">
            <a:extLst>
              <a:ext uri="{FF2B5EF4-FFF2-40B4-BE49-F238E27FC236}">
                <a16:creationId xmlns:a16="http://schemas.microsoft.com/office/drawing/2014/main" xmlns="" id="{B544177A-3E1A-4A72-9EE6-3068F2CCB858}"/>
              </a:ext>
            </a:extLst>
          </p:cNvPr>
          <p:cNvSpPr/>
          <p:nvPr/>
        </p:nvSpPr>
        <p:spPr>
          <a:xfrm>
            <a:off x="6252062" y="3761324"/>
            <a:ext cx="2064097" cy="276999"/>
          </a:xfrm>
          <a:prstGeom prst="rect">
            <a:avLst/>
          </a:prstGeom>
        </p:spPr>
        <p:txBody>
          <a:bodyPr wrap="square" lIns="0" tIns="0" rIns="0" bIns="0">
            <a:spAutoFit/>
          </a:bodyPr>
          <a:lstStyle/>
          <a:p>
            <a:pPr algn="ctr"/>
            <a:r>
              <a:rPr lang="en-GB" b="1" dirty="0">
                <a:solidFill>
                  <a:srgbClr val="E94E13"/>
                </a:solidFill>
              </a:rPr>
              <a:t>Visiting the Temple</a:t>
            </a:r>
          </a:p>
        </p:txBody>
      </p:sp>
      <p:sp>
        <p:nvSpPr>
          <p:cNvPr id="10" name="Rectangle 9">
            <a:extLst>
              <a:ext uri="{FF2B5EF4-FFF2-40B4-BE49-F238E27FC236}">
                <a16:creationId xmlns:a16="http://schemas.microsoft.com/office/drawing/2014/main" xmlns="" id="{B544177A-3E1A-4A72-9EE6-3068F2CCB858}"/>
              </a:ext>
            </a:extLst>
          </p:cNvPr>
          <p:cNvSpPr/>
          <p:nvPr/>
        </p:nvSpPr>
        <p:spPr>
          <a:xfrm>
            <a:off x="6574203" y="5722337"/>
            <a:ext cx="1419815" cy="276999"/>
          </a:xfrm>
          <a:prstGeom prst="rect">
            <a:avLst/>
          </a:prstGeom>
        </p:spPr>
        <p:txBody>
          <a:bodyPr wrap="square" lIns="0" tIns="0" rIns="0" bIns="0">
            <a:spAutoFit/>
          </a:bodyPr>
          <a:lstStyle/>
          <a:p>
            <a:pPr algn="ctr"/>
            <a:r>
              <a:rPr lang="en-GB" b="1" dirty="0">
                <a:solidFill>
                  <a:srgbClr val="01407D"/>
                </a:solidFill>
              </a:rPr>
              <a:t>Family Feast</a:t>
            </a:r>
          </a:p>
        </p:txBody>
      </p:sp>
      <p:sp>
        <p:nvSpPr>
          <p:cNvPr id="11" name="Rectangle 10">
            <a:extLst>
              <a:ext uri="{FF2B5EF4-FFF2-40B4-BE49-F238E27FC236}">
                <a16:creationId xmlns:a16="http://schemas.microsoft.com/office/drawing/2014/main" xmlns="" id="{B544177A-3E1A-4A72-9EE6-3068F2CCB858}"/>
              </a:ext>
            </a:extLst>
          </p:cNvPr>
          <p:cNvSpPr/>
          <p:nvPr/>
        </p:nvSpPr>
        <p:spPr>
          <a:xfrm>
            <a:off x="3872226" y="5722337"/>
            <a:ext cx="1419815" cy="276999"/>
          </a:xfrm>
          <a:prstGeom prst="rect">
            <a:avLst/>
          </a:prstGeom>
        </p:spPr>
        <p:txBody>
          <a:bodyPr wrap="square" lIns="0" tIns="0" rIns="0" bIns="0">
            <a:spAutoFit/>
          </a:bodyPr>
          <a:lstStyle/>
          <a:p>
            <a:pPr algn="ctr"/>
            <a:r>
              <a:rPr lang="en-GB" b="1" dirty="0">
                <a:solidFill>
                  <a:srgbClr val="E94E13"/>
                </a:solidFill>
              </a:rPr>
              <a:t>Fireworks</a:t>
            </a:r>
          </a:p>
        </p:txBody>
      </p:sp>
      <p:pic>
        <p:nvPicPr>
          <p:cNvPr id="2" name="Picture 1">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9998" t="31769" r="57132" b="3280"/>
          <a:stretch/>
        </p:blipFill>
        <p:spPr>
          <a:xfrm>
            <a:off x="1163559" y="2252111"/>
            <a:ext cx="1440000" cy="1440000"/>
          </a:xfrm>
          <a:prstGeom prst="ellipse">
            <a:avLst/>
          </a:prstGeom>
          <a:ln w="28575">
            <a:solidFill>
              <a:srgbClr val="8C368C"/>
            </a:solidFill>
          </a:ln>
        </p:spPr>
      </p:pic>
      <p:pic>
        <p:nvPicPr>
          <p:cNvPr id="12" name="Picture 11">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2692" t="-14387" r="56781" b="16656"/>
          <a:stretch/>
        </p:blipFill>
        <p:spPr>
          <a:xfrm>
            <a:off x="3863835" y="2252111"/>
            <a:ext cx="1440000" cy="1440000"/>
          </a:xfrm>
          <a:prstGeom prst="ellipse">
            <a:avLst/>
          </a:prstGeom>
          <a:solidFill>
            <a:schemeClr val="bg1"/>
          </a:solidFill>
          <a:ln w="28575">
            <a:solidFill>
              <a:srgbClr val="8C368C"/>
            </a:solidFill>
          </a:ln>
        </p:spPr>
      </p:pic>
      <p:pic>
        <p:nvPicPr>
          <p:cNvPr id="13" name="Picture 1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52684" t="6505"/>
          <a:stretch/>
        </p:blipFill>
        <p:spPr>
          <a:xfrm>
            <a:off x="6564110" y="2252111"/>
            <a:ext cx="1440000" cy="1440000"/>
          </a:xfrm>
          <a:prstGeom prst="ellipse">
            <a:avLst/>
          </a:prstGeom>
          <a:ln w="28575">
            <a:solidFill>
              <a:srgbClr val="8C368C"/>
            </a:solidFill>
          </a:ln>
        </p:spPr>
      </p:pic>
      <p:pic>
        <p:nvPicPr>
          <p:cNvPr id="16" name="Picture 1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6563" t="15942" r="897"/>
          <a:stretch/>
        </p:blipFill>
        <p:spPr>
          <a:xfrm>
            <a:off x="1163559" y="4188848"/>
            <a:ext cx="1440000" cy="1440000"/>
          </a:xfrm>
          <a:prstGeom prst="ellipse">
            <a:avLst/>
          </a:prstGeom>
          <a:ln w="28575">
            <a:solidFill>
              <a:srgbClr val="8C368C"/>
            </a:solidFill>
          </a:ln>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0" r="49452"/>
          <a:stretch/>
        </p:blipFill>
        <p:spPr>
          <a:xfrm>
            <a:off x="3862133" y="4188848"/>
            <a:ext cx="1440000" cy="1440000"/>
          </a:xfrm>
          <a:prstGeom prst="ellipse">
            <a:avLst/>
          </a:prstGeom>
          <a:ln w="28575">
            <a:solidFill>
              <a:srgbClr val="8C368C"/>
            </a:solidFill>
          </a:ln>
        </p:spPr>
      </p:pic>
      <p:pic>
        <p:nvPicPr>
          <p:cNvPr id="18" name="Picture 17">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49650" t="-17387" r="426" b="1"/>
          <a:stretch/>
        </p:blipFill>
        <p:spPr>
          <a:xfrm>
            <a:off x="6564110" y="4188848"/>
            <a:ext cx="1440000" cy="1440000"/>
          </a:xfrm>
          <a:prstGeom prst="ellipse">
            <a:avLst/>
          </a:prstGeom>
          <a:solidFill>
            <a:schemeClr val="bg1"/>
          </a:solidFill>
          <a:ln w="28575">
            <a:solidFill>
              <a:srgbClr val="8C368C"/>
            </a:solidFill>
          </a:ln>
        </p:spPr>
      </p:pic>
    </p:spTree>
    <p:extLst>
      <p:ext uri="{BB962C8B-B14F-4D97-AF65-F5344CB8AC3E}">
        <p14:creationId xmlns:p14="http://schemas.microsoft.com/office/powerpoint/2010/main" val="246399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3701" y="-571920"/>
            <a:ext cx="9939465" cy="1907107"/>
            <a:chOff x="-443701" y="-571920"/>
            <a:chExt cx="9939465" cy="1907107"/>
          </a:xfrm>
        </p:grpSpPr>
        <p:sp>
          <p:nvSpPr>
            <p:cNvPr id="16" name="Rectangle 15"/>
            <p:cNvSpPr/>
            <p:nvPr/>
          </p:nvSpPr>
          <p:spPr>
            <a:xfrm>
              <a:off x="0" y="-17841"/>
              <a:ext cx="9144000" cy="135302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4340">
              <a:off x="-443701" y="-533804"/>
              <a:ext cx="3726684" cy="1108157"/>
            </a:xfrm>
            <a:prstGeom prst="rect">
              <a:avLst/>
            </a:prstGeom>
          </p:spPr>
        </p:pic>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46099">
              <a:off x="5769080" y="-571920"/>
              <a:ext cx="3726684" cy="1108157"/>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597" y="-477963"/>
              <a:ext cx="3726684" cy="1108157"/>
            </a:xfrm>
            <a:prstGeom prst="rect">
              <a:avLst/>
            </a:prstGeom>
          </p:spPr>
        </p:pic>
      </p:grpSp>
      <p:sp>
        <p:nvSpPr>
          <p:cNvPr id="21" name="Title 20"/>
          <p:cNvSpPr>
            <a:spLocks noGrp="1"/>
          </p:cNvSpPr>
          <p:nvPr>
            <p:ph type="title"/>
          </p:nvPr>
        </p:nvSpPr>
        <p:spPr/>
        <p:txBody>
          <a:bodyPr/>
          <a:lstStyle/>
          <a:p>
            <a:r>
              <a:rPr lang="en-GB" sz="3600" dirty="0">
                <a:solidFill>
                  <a:schemeClr val="bg1"/>
                </a:solidFill>
              </a:rPr>
              <a:t>Cleaning and Tidying</a:t>
            </a:r>
            <a:endParaRPr lang="en-GB" sz="3600" dirty="0">
              <a:solidFill>
                <a:schemeClr val="bg1"/>
              </a:solidFill>
              <a:latin typeface="+mn-lt"/>
            </a:endParaRPr>
          </a:p>
        </p:txBody>
      </p:sp>
      <p:sp>
        <p:nvSpPr>
          <p:cNvPr id="5" name="Rectangle 4"/>
          <p:cNvSpPr/>
          <p:nvPr/>
        </p:nvSpPr>
        <p:spPr>
          <a:xfrm>
            <a:off x="755650" y="1924988"/>
            <a:ext cx="2869582" cy="3323987"/>
          </a:xfrm>
          <a:prstGeom prst="rect">
            <a:avLst/>
          </a:prstGeom>
        </p:spPr>
        <p:txBody>
          <a:bodyPr wrap="square" lIns="0" tIns="0" rIns="0" bIns="0">
            <a:spAutoFit/>
          </a:bodyPr>
          <a:lstStyle/>
          <a:p>
            <a:r>
              <a:rPr lang="en-GB" dirty="0"/>
              <a:t>Cleaning and tidying is a big part of Diwali. Hindu people believe the </a:t>
            </a:r>
            <a:r>
              <a:rPr lang="en-GB" dirty="0" smtClean="0"/>
              <a:t>goddess of wealth, </a:t>
            </a:r>
            <a:r>
              <a:rPr lang="en-GB" dirty="0"/>
              <a:t>Lakshmi visits clean homes.</a:t>
            </a:r>
          </a:p>
          <a:p>
            <a:endParaRPr lang="en-GB" dirty="0"/>
          </a:p>
          <a:p>
            <a:r>
              <a:rPr lang="en-GB" dirty="0"/>
              <a:t>Lots of friends and family will also visit each other during Diwali. Hindu people will make sure their home is neat and tidy so that their guests feel welcome.</a:t>
            </a:r>
          </a:p>
        </p:txBody>
      </p:sp>
      <p:sp>
        <p:nvSpPr>
          <p:cNvPr id="12" name="Rectangle 11"/>
          <p:cNvSpPr/>
          <p:nvPr/>
        </p:nvSpPr>
        <p:spPr>
          <a:xfrm>
            <a:off x="755650" y="5205402"/>
            <a:ext cx="6219685" cy="553998"/>
          </a:xfrm>
          <a:prstGeom prst="rect">
            <a:avLst/>
          </a:prstGeom>
        </p:spPr>
        <p:txBody>
          <a:bodyPr wrap="square" lIns="0" tIns="0" rIns="0" bIns="0">
            <a:spAutoFit/>
          </a:bodyPr>
          <a:lstStyle/>
          <a:p>
            <a:r>
              <a:rPr lang="en-GB" dirty="0"/>
              <a:t>Sometimes, they will give away things they no longer need, like old toys and clothes, and replace them with new things.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804" r="8003"/>
          <a:stretch/>
        </p:blipFill>
        <p:spPr>
          <a:xfrm>
            <a:off x="4112644" y="2027181"/>
            <a:ext cx="3396520" cy="2842599"/>
          </a:xfrm>
          <a:prstGeom prst="roundRect">
            <a:avLst>
              <a:gd name="adj" fmla="val 6040"/>
            </a:avLst>
          </a:prstGeom>
          <a:ln w="28575">
            <a:solidFill>
              <a:srgbClr val="8C368C"/>
            </a:solidFill>
          </a:ln>
        </p:spPr>
      </p:pic>
      <p:pic>
        <p:nvPicPr>
          <p:cNvPr id="22" name="Picture 2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00000">
            <a:off x="7835289" y="5579532"/>
            <a:ext cx="707344" cy="696700"/>
          </a:xfrm>
          <a:prstGeom prst="rect">
            <a:avLst/>
          </a:prstGeom>
        </p:spPr>
      </p:pic>
      <p:sp>
        <p:nvSpPr>
          <p:cNvPr id="23" name="TextBox 22">
            <a:hlinkClick r:id="rId4" action="ppaction://hlinksldjump"/>
          </p:cNvPr>
          <p:cNvSpPr txBox="1"/>
          <p:nvPr/>
        </p:nvSpPr>
        <p:spPr>
          <a:xfrm>
            <a:off x="7800543" y="5759400"/>
            <a:ext cx="776836" cy="338554"/>
          </a:xfrm>
          <a:prstGeom prst="rect">
            <a:avLst/>
          </a:prstGeom>
          <a:noFill/>
        </p:spPr>
        <p:txBody>
          <a:bodyPr wrap="square" rtlCol="0">
            <a:spAutoFit/>
          </a:bodyPr>
          <a:lstStyle/>
          <a:p>
            <a:pPr algn="ctr"/>
            <a:r>
              <a:rPr lang="en-GB" sz="1600" b="1" dirty="0"/>
              <a:t>Menu</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88212" y="934988"/>
            <a:ext cx="1855788"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23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3701" y="-571920"/>
            <a:ext cx="9939465" cy="1907107"/>
            <a:chOff x="-443701" y="-571920"/>
            <a:chExt cx="9939465" cy="1907107"/>
          </a:xfrm>
        </p:grpSpPr>
        <p:sp>
          <p:nvSpPr>
            <p:cNvPr id="7" name="Rectangle 6"/>
            <p:cNvSpPr/>
            <p:nvPr/>
          </p:nvSpPr>
          <p:spPr>
            <a:xfrm>
              <a:off x="0" y="-17841"/>
              <a:ext cx="9144000" cy="135302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4340">
              <a:off x="-443701" y="-533804"/>
              <a:ext cx="3726684" cy="1108157"/>
            </a:xfrm>
            <a:prstGeom prst="rect">
              <a:avLst/>
            </a:prstGeom>
          </p:spPr>
        </p:pic>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46099">
              <a:off x="5769080" y="-571920"/>
              <a:ext cx="3726684" cy="1108157"/>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597" y="-477963"/>
              <a:ext cx="3726684" cy="1108157"/>
            </a:xfrm>
            <a:prstGeom prst="rect">
              <a:avLst/>
            </a:prstGeom>
          </p:spPr>
        </p:pic>
      </p:grpSp>
      <p:sp>
        <p:nvSpPr>
          <p:cNvPr id="21" name="Title 20"/>
          <p:cNvSpPr>
            <a:spLocks noGrp="1"/>
          </p:cNvSpPr>
          <p:nvPr>
            <p:ph type="title"/>
          </p:nvPr>
        </p:nvSpPr>
        <p:spPr/>
        <p:txBody>
          <a:bodyPr/>
          <a:lstStyle/>
          <a:p>
            <a:r>
              <a:rPr lang="en-GB" sz="3600" dirty="0">
                <a:solidFill>
                  <a:schemeClr val="bg1"/>
                </a:solidFill>
              </a:rPr>
              <a:t>Diya Lamps</a:t>
            </a:r>
            <a:endParaRPr lang="en-GB" sz="3600" dirty="0">
              <a:solidFill>
                <a:schemeClr val="bg1"/>
              </a:solidFill>
              <a:latin typeface="+mn-lt"/>
            </a:endParaRPr>
          </a:p>
        </p:txBody>
      </p:sp>
      <p:sp>
        <p:nvSpPr>
          <p:cNvPr id="5" name="Rectangle 4"/>
          <p:cNvSpPr/>
          <p:nvPr/>
        </p:nvSpPr>
        <p:spPr>
          <a:xfrm>
            <a:off x="755650" y="1513945"/>
            <a:ext cx="2667281" cy="2215991"/>
          </a:xfrm>
          <a:prstGeom prst="rect">
            <a:avLst/>
          </a:prstGeom>
        </p:spPr>
        <p:txBody>
          <a:bodyPr wrap="square" lIns="0" tIns="0" rIns="0" bIns="0">
            <a:spAutoFit/>
          </a:bodyPr>
          <a:lstStyle/>
          <a:p>
            <a:r>
              <a:rPr lang="en-GB" dirty="0"/>
              <a:t>Each Diwali, people light hundreds of lamps, called </a:t>
            </a:r>
            <a:r>
              <a:rPr lang="en-GB" b="1" dirty="0" err="1"/>
              <a:t>diyas</a:t>
            </a:r>
            <a:r>
              <a:rPr lang="en-GB" dirty="0"/>
              <a:t>. They can be found in houses, shops and in the streets.</a:t>
            </a:r>
          </a:p>
          <a:p>
            <a:endParaRPr lang="en-GB" dirty="0"/>
          </a:p>
          <a:p>
            <a:r>
              <a:rPr lang="en-GB" dirty="0" err="1"/>
              <a:t>Diyas</a:t>
            </a:r>
            <a:r>
              <a:rPr lang="en-GB" dirty="0"/>
              <a:t> are usually made out of clay.</a:t>
            </a:r>
          </a:p>
        </p:txBody>
      </p:sp>
      <p:sp>
        <p:nvSpPr>
          <p:cNvPr id="12" name="Rectangle 11"/>
          <p:cNvSpPr/>
          <p:nvPr/>
        </p:nvSpPr>
        <p:spPr>
          <a:xfrm>
            <a:off x="3707425" y="5096885"/>
            <a:ext cx="3354623" cy="830997"/>
          </a:xfrm>
          <a:prstGeom prst="rect">
            <a:avLst/>
          </a:prstGeom>
        </p:spPr>
        <p:txBody>
          <a:bodyPr wrap="square" lIns="0" tIns="0" rIns="0" bIns="0">
            <a:spAutoFit/>
          </a:bodyPr>
          <a:lstStyle/>
          <a:p>
            <a:r>
              <a:rPr lang="en-GB" dirty="0"/>
              <a:t>Hindu people believe these lights will welcome the goddess Lakshmi into their homes.</a:t>
            </a:r>
          </a:p>
        </p:txBody>
      </p:sp>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7835289" y="5579532"/>
            <a:ext cx="707344" cy="696700"/>
          </a:xfrm>
          <a:prstGeom prst="rect">
            <a:avLst/>
          </a:prstGeom>
        </p:spPr>
      </p:pic>
      <p:sp>
        <p:nvSpPr>
          <p:cNvPr id="13" name="TextBox 12">
            <a:hlinkClick r:id="rId3" action="ppaction://hlinksldjump"/>
          </p:cNvPr>
          <p:cNvSpPr txBox="1"/>
          <p:nvPr/>
        </p:nvSpPr>
        <p:spPr>
          <a:xfrm>
            <a:off x="7800543" y="5759400"/>
            <a:ext cx="776836" cy="338554"/>
          </a:xfrm>
          <a:prstGeom prst="rect">
            <a:avLst/>
          </a:prstGeom>
          <a:noFill/>
        </p:spPr>
        <p:txBody>
          <a:bodyPr wrap="square" rtlCol="0">
            <a:spAutoFit/>
          </a:bodyPr>
          <a:lstStyle/>
          <a:p>
            <a:pPr algn="ctr"/>
            <a:r>
              <a:rPr lang="en-GB" sz="1600" b="1" dirty="0"/>
              <a:t>Menu</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7229" y="1571718"/>
            <a:ext cx="4821121" cy="3214081"/>
          </a:xfrm>
          <a:prstGeom prst="roundRect">
            <a:avLst>
              <a:gd name="adj" fmla="val 6040"/>
            </a:avLst>
          </a:prstGeom>
          <a:ln w="28575">
            <a:solidFill>
              <a:srgbClr val="8C368C"/>
            </a:solid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750" y="3729936"/>
            <a:ext cx="2370000" cy="2227338"/>
          </a:xfrm>
          <a:prstGeom prst="rect">
            <a:avLst/>
          </a:prstGeom>
        </p:spPr>
      </p:pic>
    </p:spTree>
    <p:extLst>
      <p:ext uri="{BB962C8B-B14F-4D97-AF65-F5344CB8AC3E}">
        <p14:creationId xmlns:p14="http://schemas.microsoft.com/office/powerpoint/2010/main" val="311614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5227455" y="4199418"/>
            <a:ext cx="3160893" cy="953905"/>
          </a:xfrm>
          <a:prstGeom prst="roundRect">
            <a:avLst/>
          </a:prstGeom>
          <a:solidFill>
            <a:srgbClr val="A873B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288000" rIns="108000" bIns="108000" rtlCol="0" anchor="ctr"/>
          <a:lstStyle/>
          <a:p>
            <a:pPr algn="ctr"/>
            <a:r>
              <a:rPr lang="en-GB" dirty="0"/>
              <a:t>What colours can you see?</a:t>
            </a:r>
          </a:p>
        </p:txBody>
      </p:sp>
      <p:grpSp>
        <p:nvGrpSpPr>
          <p:cNvPr id="7" name="Group 6"/>
          <p:cNvGrpSpPr/>
          <p:nvPr/>
        </p:nvGrpSpPr>
        <p:grpSpPr>
          <a:xfrm>
            <a:off x="-443701" y="-571920"/>
            <a:ext cx="9939465" cy="1907107"/>
            <a:chOff x="-443701" y="-571920"/>
            <a:chExt cx="9939465" cy="1907107"/>
          </a:xfrm>
        </p:grpSpPr>
        <p:sp>
          <p:nvSpPr>
            <p:cNvPr id="8" name="Rectangle 7"/>
            <p:cNvSpPr/>
            <p:nvPr/>
          </p:nvSpPr>
          <p:spPr>
            <a:xfrm>
              <a:off x="0" y="-17841"/>
              <a:ext cx="9144000" cy="135302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4340">
              <a:off x="-443701" y="-533804"/>
              <a:ext cx="3726684" cy="1108157"/>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46099">
              <a:off x="5769080" y="-571920"/>
              <a:ext cx="3726684" cy="1108157"/>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597" y="-477963"/>
              <a:ext cx="3726684" cy="1108157"/>
            </a:xfrm>
            <a:prstGeom prst="rect">
              <a:avLst/>
            </a:prstGeom>
          </p:spPr>
        </p:pic>
      </p:grpSp>
      <p:sp>
        <p:nvSpPr>
          <p:cNvPr id="21" name="Title 20"/>
          <p:cNvSpPr>
            <a:spLocks noGrp="1"/>
          </p:cNvSpPr>
          <p:nvPr>
            <p:ph type="title"/>
          </p:nvPr>
        </p:nvSpPr>
        <p:spPr/>
        <p:txBody>
          <a:bodyPr/>
          <a:lstStyle/>
          <a:p>
            <a:r>
              <a:rPr lang="en-GB" sz="3600" dirty="0" err="1">
                <a:solidFill>
                  <a:schemeClr val="bg1"/>
                </a:solidFill>
              </a:rPr>
              <a:t>Rangoli</a:t>
            </a:r>
            <a:endParaRPr lang="en-GB" sz="3600" dirty="0">
              <a:solidFill>
                <a:schemeClr val="bg1"/>
              </a:solidFill>
              <a:latin typeface="+mn-lt"/>
            </a:endParaRPr>
          </a:p>
        </p:txBody>
      </p:sp>
      <p:sp>
        <p:nvSpPr>
          <p:cNvPr id="5" name="Rectangle 4"/>
          <p:cNvSpPr/>
          <p:nvPr/>
        </p:nvSpPr>
        <p:spPr>
          <a:xfrm>
            <a:off x="755650" y="1580690"/>
            <a:ext cx="3654509" cy="1661993"/>
          </a:xfrm>
          <a:prstGeom prst="rect">
            <a:avLst/>
          </a:prstGeom>
        </p:spPr>
        <p:txBody>
          <a:bodyPr wrap="square" lIns="0" tIns="0" rIns="0" bIns="0">
            <a:spAutoFit/>
          </a:bodyPr>
          <a:lstStyle/>
          <a:p>
            <a:r>
              <a:rPr lang="en-GB" dirty="0" err="1"/>
              <a:t>Rangoli</a:t>
            </a:r>
            <a:r>
              <a:rPr lang="en-GB" dirty="0"/>
              <a:t> patterns are thought to bring good luck.</a:t>
            </a:r>
          </a:p>
          <a:p>
            <a:endParaRPr lang="en-GB" dirty="0"/>
          </a:p>
          <a:p>
            <a:r>
              <a:rPr lang="en-GB" dirty="0"/>
              <a:t>People make </a:t>
            </a:r>
            <a:r>
              <a:rPr lang="en-GB" dirty="0" err="1"/>
              <a:t>rangoli</a:t>
            </a:r>
            <a:r>
              <a:rPr lang="en-GB" dirty="0"/>
              <a:t> patterns at the entrance to their homes. This is to welcome the goddess Lakshmi.</a:t>
            </a:r>
          </a:p>
        </p:txBody>
      </p:sp>
      <p:sp>
        <p:nvSpPr>
          <p:cNvPr id="12" name="Rectangle 11"/>
          <p:cNvSpPr/>
          <p:nvPr/>
        </p:nvSpPr>
        <p:spPr>
          <a:xfrm>
            <a:off x="755649" y="5293647"/>
            <a:ext cx="5671631" cy="830997"/>
          </a:xfrm>
          <a:prstGeom prst="rect">
            <a:avLst/>
          </a:prstGeom>
        </p:spPr>
        <p:txBody>
          <a:bodyPr wrap="square" lIns="0" tIns="0" rIns="0" bIns="0">
            <a:spAutoFit/>
          </a:bodyPr>
          <a:lstStyle/>
          <a:p>
            <a:r>
              <a:rPr lang="en-GB" dirty="0" err="1"/>
              <a:t>Rangoli</a:t>
            </a:r>
            <a:r>
              <a:rPr lang="en-GB" dirty="0"/>
              <a:t> can be made using lots of different things. Some people make them with flowers. They can also be made using coloured rice or powders.</a:t>
            </a:r>
          </a:p>
        </p:txBody>
      </p:sp>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7835289" y="5579532"/>
            <a:ext cx="707344" cy="696700"/>
          </a:xfrm>
          <a:prstGeom prst="rect">
            <a:avLst/>
          </a:prstGeom>
        </p:spPr>
      </p:pic>
      <p:sp>
        <p:nvSpPr>
          <p:cNvPr id="14" name="TextBox 13">
            <a:hlinkClick r:id="rId3" action="ppaction://hlinksldjump"/>
          </p:cNvPr>
          <p:cNvSpPr txBox="1"/>
          <p:nvPr/>
        </p:nvSpPr>
        <p:spPr>
          <a:xfrm>
            <a:off x="7800543" y="5759400"/>
            <a:ext cx="776836" cy="338554"/>
          </a:xfrm>
          <a:prstGeom prst="rect">
            <a:avLst/>
          </a:prstGeom>
          <a:noFill/>
        </p:spPr>
        <p:txBody>
          <a:bodyPr wrap="square" rtlCol="0">
            <a:spAutoFit/>
          </a:bodyPr>
          <a:lstStyle/>
          <a:p>
            <a:pPr algn="ctr"/>
            <a:r>
              <a:rPr lang="en-GB" sz="1600" b="1" dirty="0"/>
              <a:t>Menu</a:t>
            </a: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4399" r="6161"/>
          <a:stretch/>
        </p:blipFill>
        <p:spPr>
          <a:xfrm>
            <a:off x="4498341" y="1569748"/>
            <a:ext cx="3864987" cy="2880892"/>
          </a:xfrm>
          <a:prstGeom prst="roundRect">
            <a:avLst>
              <a:gd name="adj" fmla="val 6040"/>
            </a:avLst>
          </a:prstGeom>
          <a:ln w="28575">
            <a:solidFill>
              <a:srgbClr val="8C368C"/>
            </a:solidFill>
          </a:ln>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7208" r="1499" b="5468"/>
          <a:stretch/>
        </p:blipFill>
        <p:spPr>
          <a:xfrm>
            <a:off x="1170614" y="3457233"/>
            <a:ext cx="2678923" cy="1661823"/>
          </a:xfrm>
          <a:prstGeom prst="roundRect">
            <a:avLst>
              <a:gd name="adj" fmla="val 6040"/>
            </a:avLst>
          </a:prstGeom>
          <a:ln w="28575">
            <a:solidFill>
              <a:srgbClr val="8C368C"/>
            </a:solidFill>
          </a:ln>
        </p:spPr>
      </p:pic>
    </p:spTree>
    <p:extLst>
      <p:ext uri="{BB962C8B-B14F-4D97-AF65-F5344CB8AC3E}">
        <p14:creationId xmlns:p14="http://schemas.microsoft.com/office/powerpoint/2010/main" val="70085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43701" y="-571920"/>
            <a:ext cx="9939465" cy="1907107"/>
            <a:chOff x="-443701" y="-571920"/>
            <a:chExt cx="9939465" cy="1907107"/>
          </a:xfrm>
        </p:grpSpPr>
        <p:sp>
          <p:nvSpPr>
            <p:cNvPr id="8" name="Rectangle 7"/>
            <p:cNvSpPr/>
            <p:nvPr/>
          </p:nvSpPr>
          <p:spPr>
            <a:xfrm>
              <a:off x="0" y="-17841"/>
              <a:ext cx="9144000" cy="1353028"/>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4340">
              <a:off x="-443701" y="-533804"/>
              <a:ext cx="3726684" cy="1108157"/>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46099">
              <a:off x="5769080" y="-571920"/>
              <a:ext cx="3726684" cy="1108157"/>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597" y="-477963"/>
              <a:ext cx="3726684" cy="1108157"/>
            </a:xfrm>
            <a:prstGeom prst="rect">
              <a:avLst/>
            </a:prstGeom>
          </p:spPr>
        </p:pic>
      </p:grpSp>
      <p:sp>
        <p:nvSpPr>
          <p:cNvPr id="21" name="Title 20"/>
          <p:cNvSpPr>
            <a:spLocks noGrp="1"/>
          </p:cNvSpPr>
          <p:nvPr>
            <p:ph type="title"/>
          </p:nvPr>
        </p:nvSpPr>
        <p:spPr/>
        <p:txBody>
          <a:bodyPr/>
          <a:lstStyle/>
          <a:p>
            <a:r>
              <a:rPr lang="en-GB" sz="3600" dirty="0">
                <a:solidFill>
                  <a:schemeClr val="bg1"/>
                </a:solidFill>
                <a:latin typeface="+mn-lt"/>
              </a:rPr>
              <a:t>Visiting the Temple</a:t>
            </a:r>
          </a:p>
        </p:txBody>
      </p:sp>
      <p:sp>
        <p:nvSpPr>
          <p:cNvPr id="5" name="Rectangle 4"/>
          <p:cNvSpPr/>
          <p:nvPr/>
        </p:nvSpPr>
        <p:spPr>
          <a:xfrm>
            <a:off x="755650" y="1513946"/>
            <a:ext cx="3322735" cy="2215991"/>
          </a:xfrm>
          <a:prstGeom prst="rect">
            <a:avLst/>
          </a:prstGeom>
        </p:spPr>
        <p:txBody>
          <a:bodyPr wrap="square" lIns="0" tIns="0" rIns="0" bIns="0">
            <a:spAutoFit/>
          </a:bodyPr>
          <a:lstStyle/>
          <a:p>
            <a:r>
              <a:rPr lang="en-GB" dirty="0"/>
              <a:t>Visiting the temple is a very important part of Diwali. Hindu people will get up very early and put on special new clothes.</a:t>
            </a:r>
          </a:p>
          <a:p>
            <a:endParaRPr lang="en-GB" dirty="0"/>
          </a:p>
          <a:p>
            <a:r>
              <a:rPr lang="en-GB" dirty="0"/>
              <a:t>They will often take food and sweets to the temple to offer to the goddess Lakshmi.</a:t>
            </a:r>
          </a:p>
        </p:txBody>
      </p:sp>
      <p:sp>
        <p:nvSpPr>
          <p:cNvPr id="12" name="Rectangle 11"/>
          <p:cNvSpPr/>
          <p:nvPr/>
        </p:nvSpPr>
        <p:spPr>
          <a:xfrm>
            <a:off x="755650" y="3976545"/>
            <a:ext cx="3322735" cy="1107996"/>
          </a:xfrm>
          <a:prstGeom prst="rect">
            <a:avLst/>
          </a:prstGeom>
        </p:spPr>
        <p:txBody>
          <a:bodyPr wrap="square" lIns="0" tIns="0" rIns="0" bIns="0">
            <a:spAutoFit/>
          </a:bodyPr>
          <a:lstStyle/>
          <a:p>
            <a:r>
              <a:rPr lang="en-GB" dirty="0"/>
              <a:t>Inside, they will pray to the goddess. Then, everyone from the town will help to decorate the temple.</a:t>
            </a:r>
          </a:p>
        </p:txBody>
      </p:sp>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00000">
            <a:off x="7835289" y="5579532"/>
            <a:ext cx="707344" cy="696700"/>
          </a:xfrm>
          <a:prstGeom prst="rect">
            <a:avLst/>
          </a:prstGeom>
        </p:spPr>
      </p:pic>
      <p:sp>
        <p:nvSpPr>
          <p:cNvPr id="14" name="TextBox 13">
            <a:hlinkClick r:id="rId3" action="ppaction://hlinksldjump"/>
          </p:cNvPr>
          <p:cNvSpPr txBox="1"/>
          <p:nvPr/>
        </p:nvSpPr>
        <p:spPr>
          <a:xfrm>
            <a:off x="7800543" y="5759400"/>
            <a:ext cx="776836" cy="338554"/>
          </a:xfrm>
          <a:prstGeom prst="rect">
            <a:avLst/>
          </a:prstGeom>
          <a:noFill/>
        </p:spPr>
        <p:txBody>
          <a:bodyPr wrap="square" rtlCol="0">
            <a:spAutoFit/>
          </a:bodyPr>
          <a:lstStyle/>
          <a:p>
            <a:pPr algn="ctr"/>
            <a:r>
              <a:rPr lang="en-GB" sz="1600" b="1" dirty="0"/>
              <a:t>Menu</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530" y="1649035"/>
            <a:ext cx="4112820" cy="3090908"/>
          </a:xfrm>
          <a:prstGeom prst="roundRect">
            <a:avLst>
              <a:gd name="adj" fmla="val 6040"/>
            </a:avLst>
          </a:prstGeom>
          <a:ln w="28575">
            <a:solidFill>
              <a:srgbClr val="8C368C"/>
            </a:solidFill>
          </a:ln>
        </p:spPr>
      </p:pic>
      <p:pic>
        <p:nvPicPr>
          <p:cNvPr id="16" name="Picture 1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52684" t="6505"/>
          <a:stretch/>
        </p:blipFill>
        <p:spPr>
          <a:xfrm>
            <a:off x="5334104" y="4224042"/>
            <a:ext cx="1979487" cy="1979487"/>
          </a:xfrm>
          <a:prstGeom prst="ellipse">
            <a:avLst/>
          </a:prstGeom>
          <a:ln w="28575">
            <a:solidFill>
              <a:srgbClr val="8C368C"/>
            </a:solidFill>
          </a:ln>
        </p:spPr>
      </p:pic>
    </p:spTree>
    <p:extLst>
      <p:ext uri="{BB962C8B-B14F-4D97-AF65-F5344CB8AC3E}">
        <p14:creationId xmlns:p14="http://schemas.microsoft.com/office/powerpoint/2010/main" val="158294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34442D15-F5BB-4F73-9606-C8812E688AB8}" vid="{28CC8FB8-836C-49DA-A823-EC8BE3E52052}"/>
    </a:ext>
  </a:extLst>
</a:theme>
</file>

<file path=ppt/theme/theme2.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Guidance.pptx" id="{DCB5FAEE-CC91-4608-92BD-1007FC9F45E5}" vid="{49F44A1D-5DD0-448D-A9E8-9C9190F1A6E6}"/>
    </a:ext>
  </a:extLst>
</a:theme>
</file>

<file path=ppt/theme/theme3.xml><?xml version="1.0" encoding="utf-8"?>
<a:theme xmlns:a="http://schemas.openxmlformats.org/drawingml/2006/main" name="2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 id="{1A02F134-1E0F-46F1-8366-AE0E981ECB8A}" vid="{21996438-2B25-4C91-8451-190E7D1A29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440</TotalTime>
  <Words>763</Words>
  <Application>Microsoft Office PowerPoint</Application>
  <PresentationFormat>On-screen Show (4:3)</PresentationFormat>
  <Paragraphs>92</Paragraphs>
  <Slides>13</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Twinkl</vt:lpstr>
      <vt:lpstr>Tuffy</vt:lpstr>
      <vt:lpstr>Sassoon Infant Rg</vt:lpstr>
      <vt:lpstr>Twinkl SemiBold</vt:lpstr>
      <vt:lpstr>MS PGothic</vt:lpstr>
      <vt:lpstr>Tuffy-TTF</vt:lpstr>
      <vt:lpstr>Calibri</vt:lpstr>
      <vt:lpstr>Office Theme</vt:lpstr>
      <vt:lpstr>1_Office Theme</vt:lpstr>
      <vt:lpstr>2_Office Theme</vt:lpstr>
      <vt:lpstr>PowerPoint Presentation</vt:lpstr>
      <vt:lpstr>What Is Diwali?</vt:lpstr>
      <vt:lpstr>When Is Diwali?</vt:lpstr>
      <vt:lpstr>Rama and Sita</vt:lpstr>
      <vt:lpstr>How Is Diwali Celebrated?</vt:lpstr>
      <vt:lpstr>Cleaning and Tidying</vt:lpstr>
      <vt:lpstr>Diya Lamps</vt:lpstr>
      <vt:lpstr>Rangoli</vt:lpstr>
      <vt:lpstr>Visiting the Temple</vt:lpstr>
      <vt:lpstr>What Is Puja?</vt:lpstr>
      <vt:lpstr>Family Feast</vt:lpstr>
      <vt:lpstr>Fireworks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M Weinstein</cp:lastModifiedBy>
  <cp:revision>25</cp:revision>
  <dcterms:created xsi:type="dcterms:W3CDTF">2019-08-21T15:09:16Z</dcterms:created>
  <dcterms:modified xsi:type="dcterms:W3CDTF">2020-10-24T15:42:02Z</dcterms:modified>
</cp:coreProperties>
</file>