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83" r:id="rId5"/>
    <p:sldMasterId id="2147483693" r:id="rId6"/>
  </p:sldMasterIdLst>
  <p:notesMasterIdLst>
    <p:notesMasterId r:id="rId29"/>
  </p:notesMasterIdLst>
  <p:handoutMasterIdLst>
    <p:handoutMasterId r:id="rId30"/>
  </p:handoutMasterIdLst>
  <p:sldIdLst>
    <p:sldId id="268" r:id="rId7"/>
    <p:sldId id="270" r:id="rId8"/>
    <p:sldId id="274" r:id="rId9"/>
    <p:sldId id="294" r:id="rId10"/>
    <p:sldId id="276" r:id="rId11"/>
    <p:sldId id="293" r:id="rId12"/>
    <p:sldId id="305" r:id="rId13"/>
    <p:sldId id="319" r:id="rId14"/>
    <p:sldId id="286" r:id="rId15"/>
    <p:sldId id="288" r:id="rId16"/>
    <p:sldId id="320" r:id="rId17"/>
    <p:sldId id="322" r:id="rId18"/>
    <p:sldId id="277" r:id="rId19"/>
    <p:sldId id="321" r:id="rId20"/>
    <p:sldId id="317" r:id="rId21"/>
    <p:sldId id="306" r:id="rId22"/>
    <p:sldId id="313" r:id="rId23"/>
    <p:sldId id="280" r:id="rId24"/>
    <p:sldId id="314" r:id="rId25"/>
    <p:sldId id="315" r:id="rId26"/>
    <p:sldId id="291" r:id="rId27"/>
    <p:sldId id="31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Croft" initials="CC" lastIdx="58" clrIdx="0">
    <p:extLst/>
  </p:cmAuthor>
  <p:cmAuthor id="2" name="Jennifer Ferguson" initials="JF" lastIdx="4" clrIdx="1">
    <p:extLst/>
  </p:cmAuthor>
  <p:cmAuthor id="3" name="Caroline Chalke" initials="CC" lastIdx="8"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CCFF"/>
    <a:srgbClr val="A0A522"/>
    <a:srgbClr val="17428B"/>
    <a:srgbClr val="1999D4"/>
    <a:srgbClr val="E28700"/>
    <a:srgbClr val="7BCB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70685" autoAdjust="0"/>
  </p:normalViewPr>
  <p:slideViewPr>
    <p:cSldViewPr snapToGrid="0">
      <p:cViewPr varScale="1">
        <p:scale>
          <a:sx n="51" d="100"/>
          <a:sy n="51" d="100"/>
        </p:scale>
        <p:origin x="-1914" y="-84"/>
      </p:cViewPr>
      <p:guideLst>
        <p:guide orient="horz" pos="2160"/>
        <p:guide pos="2880"/>
      </p:guideLst>
    </p:cSldViewPr>
  </p:slideViewPr>
  <p:notesTextViewPr>
    <p:cViewPr>
      <p:scale>
        <a:sx n="1" d="1"/>
        <a:sy n="1" d="1"/>
      </p:scale>
      <p:origin x="0" y="0"/>
    </p:cViewPr>
  </p:notesTextViewPr>
  <p:notesViewPr>
    <p:cSldViewPr snapToGrid="0">
      <p:cViewPr varScale="1">
        <p:scale>
          <a:sx n="80" d="100"/>
          <a:sy n="80" d="100"/>
        </p:scale>
        <p:origin x="305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BFEB15-5B65-4CB3-B5FB-6A89DF629843}"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61B44DCE-4AC7-49DA-8F22-CC74D92ED5CA}">
      <dgm:prSet phldrT="[Text]"/>
      <dgm:spPr>
        <a:solidFill>
          <a:srgbClr val="1999D4"/>
        </a:solidFill>
      </dgm:spPr>
      <dgm:t>
        <a:bodyPr/>
        <a:lstStyle/>
        <a:p>
          <a:r>
            <a:rPr lang="en-GB" dirty="0" smtClean="0"/>
            <a:t>Each child is different and some may take a little longer to settle</a:t>
          </a:r>
          <a:endParaRPr lang="en-US" dirty="0"/>
        </a:p>
      </dgm:t>
    </dgm:pt>
    <dgm:pt modelId="{6F0DB7B1-1864-4A16-AC68-88E08DC45442}" type="parTrans" cxnId="{985D2BF8-7821-4A6F-9748-358804D1A874}">
      <dgm:prSet/>
      <dgm:spPr/>
      <dgm:t>
        <a:bodyPr/>
        <a:lstStyle/>
        <a:p>
          <a:endParaRPr lang="en-US"/>
        </a:p>
      </dgm:t>
    </dgm:pt>
    <dgm:pt modelId="{DC4853F6-803E-4095-9DAC-49DDFF8E7CE8}" type="sibTrans" cxnId="{985D2BF8-7821-4A6F-9748-358804D1A874}">
      <dgm:prSet/>
      <dgm:spPr/>
      <dgm:t>
        <a:bodyPr/>
        <a:lstStyle/>
        <a:p>
          <a:endParaRPr lang="en-US"/>
        </a:p>
      </dgm:t>
    </dgm:pt>
    <dgm:pt modelId="{3E0F9BB6-19EC-42B5-A98D-52F6003F620D}">
      <dgm:prSet phldrT="[Text]"/>
      <dgm:spPr>
        <a:solidFill>
          <a:srgbClr val="1999D4"/>
        </a:solidFill>
      </dgm:spPr>
      <dgm:t>
        <a:bodyPr/>
        <a:lstStyle/>
        <a:p>
          <a:r>
            <a:rPr lang="en-GB" dirty="0" smtClean="0"/>
            <a:t>Our transition processes are based on the best interests and needs of your child</a:t>
          </a:r>
          <a:endParaRPr lang="en-US" dirty="0"/>
        </a:p>
      </dgm:t>
    </dgm:pt>
    <dgm:pt modelId="{05380AD1-7A12-4EFB-BCA1-F113CB9543F5}" type="parTrans" cxnId="{90C2D2DF-6D88-4F51-8F7B-2A47AE9B9988}">
      <dgm:prSet/>
      <dgm:spPr/>
      <dgm:t>
        <a:bodyPr/>
        <a:lstStyle/>
        <a:p>
          <a:endParaRPr lang="en-US"/>
        </a:p>
      </dgm:t>
    </dgm:pt>
    <dgm:pt modelId="{45002A95-C390-452F-9931-FA81BE782464}" type="sibTrans" cxnId="{90C2D2DF-6D88-4F51-8F7B-2A47AE9B9988}">
      <dgm:prSet/>
      <dgm:spPr/>
      <dgm:t>
        <a:bodyPr/>
        <a:lstStyle/>
        <a:p>
          <a:endParaRPr lang="en-US"/>
        </a:p>
      </dgm:t>
    </dgm:pt>
    <dgm:pt modelId="{AD445C14-85C4-4737-8E60-77FEB86F6F8B}">
      <dgm:prSet phldrT="[Text]"/>
      <dgm:spPr>
        <a:solidFill>
          <a:srgbClr val="1999D4"/>
        </a:solidFill>
      </dgm:spPr>
      <dgm:t>
        <a:bodyPr/>
        <a:lstStyle/>
        <a:p>
          <a:r>
            <a:rPr lang="en-GB" dirty="0" smtClean="0"/>
            <a:t>We will work with you to help your child to settle and be confident in their new surroundings  </a:t>
          </a:r>
          <a:endParaRPr lang="en-US" dirty="0"/>
        </a:p>
      </dgm:t>
    </dgm:pt>
    <dgm:pt modelId="{77153EC6-8ECC-4563-A230-ADF2363CE6D4}" type="parTrans" cxnId="{5EA43722-C980-46C7-8D40-745822287A77}">
      <dgm:prSet/>
      <dgm:spPr/>
      <dgm:t>
        <a:bodyPr/>
        <a:lstStyle/>
        <a:p>
          <a:endParaRPr lang="en-US"/>
        </a:p>
      </dgm:t>
    </dgm:pt>
    <dgm:pt modelId="{F792499E-11E1-4B25-B579-8C71AA339842}" type="sibTrans" cxnId="{5EA43722-C980-46C7-8D40-745822287A77}">
      <dgm:prSet/>
      <dgm:spPr/>
      <dgm:t>
        <a:bodyPr/>
        <a:lstStyle/>
        <a:p>
          <a:endParaRPr lang="en-US"/>
        </a:p>
      </dgm:t>
    </dgm:pt>
    <dgm:pt modelId="{C3DCFEF8-BF68-4731-A9E8-06D4C1EFB477}" type="pres">
      <dgm:prSet presAssocID="{C6BFEB15-5B65-4CB3-B5FB-6A89DF629843}" presName="linearFlow" presStyleCnt="0">
        <dgm:presLayoutVars>
          <dgm:dir/>
          <dgm:resizeHandles val="exact"/>
        </dgm:presLayoutVars>
      </dgm:prSet>
      <dgm:spPr/>
    </dgm:pt>
    <dgm:pt modelId="{3E7A4382-6375-48EF-A59A-F6D6634CD9C1}" type="pres">
      <dgm:prSet presAssocID="{61B44DCE-4AC7-49DA-8F22-CC74D92ED5CA}" presName="comp" presStyleCnt="0"/>
      <dgm:spPr/>
    </dgm:pt>
    <dgm:pt modelId="{B67F139D-6207-4BDB-882F-8A37BCAAF82D}" type="pres">
      <dgm:prSet presAssocID="{61B44DCE-4AC7-49DA-8F22-CC74D92ED5CA}" presName="rect2" presStyleLbl="node1" presStyleIdx="0" presStyleCnt="3" custScaleX="106233" custLinFactNeighborX="19576">
        <dgm:presLayoutVars>
          <dgm:bulletEnabled val="1"/>
        </dgm:presLayoutVars>
      </dgm:prSet>
      <dgm:spPr/>
      <dgm:t>
        <a:bodyPr/>
        <a:lstStyle/>
        <a:p>
          <a:endParaRPr lang="en-US"/>
        </a:p>
      </dgm:t>
    </dgm:pt>
    <dgm:pt modelId="{DE466A99-45D4-49ED-9E95-A12A90376C5E}" type="pres">
      <dgm:prSet presAssocID="{61B44DCE-4AC7-49DA-8F22-CC74D92ED5CA}" presName="rect1" presStyleLbl="lnNode1" presStyleIdx="0" presStyleCnt="3" custScaleX="161545"/>
      <dgm:spPr>
        <a:blipFill rotWithShape="1">
          <a:blip xmlns:r="http://schemas.openxmlformats.org/officeDocument/2006/relationships" r:embed="rId1"/>
          <a:stretch>
            <a:fillRect/>
          </a:stretch>
        </a:blipFill>
      </dgm:spPr>
      <dgm:t>
        <a:bodyPr/>
        <a:lstStyle/>
        <a:p>
          <a:endParaRPr lang="en-GB"/>
        </a:p>
      </dgm:t>
    </dgm:pt>
    <dgm:pt modelId="{C1C3D9DF-0653-43E7-8473-F810F253A7A8}" type="pres">
      <dgm:prSet presAssocID="{DC4853F6-803E-4095-9DAC-49DDFF8E7CE8}" presName="sibTrans" presStyleCnt="0"/>
      <dgm:spPr/>
    </dgm:pt>
    <dgm:pt modelId="{BD0B79DC-4EE5-42F1-BF89-46DDB616FCAB}" type="pres">
      <dgm:prSet presAssocID="{3E0F9BB6-19EC-42B5-A98D-52F6003F620D}" presName="comp" presStyleCnt="0"/>
      <dgm:spPr/>
    </dgm:pt>
    <dgm:pt modelId="{DF89CAC7-FF7C-4B69-91AB-D30A7FD88FC6}" type="pres">
      <dgm:prSet presAssocID="{3E0F9BB6-19EC-42B5-A98D-52F6003F620D}" presName="rect2" presStyleLbl="node1" presStyleIdx="1" presStyleCnt="3" custScaleX="119273" custLinFactNeighborX="-2187" custLinFactNeighborY="-5642">
        <dgm:presLayoutVars>
          <dgm:bulletEnabled val="1"/>
        </dgm:presLayoutVars>
      </dgm:prSet>
      <dgm:spPr/>
      <dgm:t>
        <a:bodyPr/>
        <a:lstStyle/>
        <a:p>
          <a:endParaRPr lang="en-US"/>
        </a:p>
      </dgm:t>
    </dgm:pt>
    <dgm:pt modelId="{DD9CD568-26A2-457F-9C3B-B039F16FC8FE}" type="pres">
      <dgm:prSet presAssocID="{3E0F9BB6-19EC-42B5-A98D-52F6003F620D}" presName="rect1" presStyleLbl="lnNode1" presStyleIdx="1" presStyleCnt="3" custScaleX="147479" custLinFactNeighborX="39074" custLinFactNeighborY="-6448"/>
      <dgm:spPr>
        <a:blipFill rotWithShape="1">
          <a:blip xmlns:r="http://schemas.openxmlformats.org/officeDocument/2006/relationships" r:embed="rId2"/>
          <a:stretch>
            <a:fillRect/>
          </a:stretch>
        </a:blipFill>
      </dgm:spPr>
      <dgm:t>
        <a:bodyPr/>
        <a:lstStyle/>
        <a:p>
          <a:endParaRPr lang="en-GB"/>
        </a:p>
      </dgm:t>
    </dgm:pt>
    <dgm:pt modelId="{0F4B887D-01DC-44B0-883A-2448AC93C3F7}" type="pres">
      <dgm:prSet presAssocID="{45002A95-C390-452F-9931-FA81BE782464}" presName="sibTrans" presStyleCnt="0"/>
      <dgm:spPr/>
    </dgm:pt>
    <dgm:pt modelId="{B5AF7497-69DC-440A-995E-4838676CC9D5}" type="pres">
      <dgm:prSet presAssocID="{AD445C14-85C4-4737-8E60-77FEB86F6F8B}" presName="comp" presStyleCnt="0"/>
      <dgm:spPr/>
    </dgm:pt>
    <dgm:pt modelId="{68F40883-2D00-4F90-9CE2-59B55B1D298D}" type="pres">
      <dgm:prSet presAssocID="{AD445C14-85C4-4737-8E60-77FEB86F6F8B}" presName="rect2" presStyleLbl="node1" presStyleIdx="2" presStyleCnt="3" custLinFactNeighborX="21140" custLinFactNeighborY="-6448">
        <dgm:presLayoutVars>
          <dgm:bulletEnabled val="1"/>
        </dgm:presLayoutVars>
      </dgm:prSet>
      <dgm:spPr/>
      <dgm:t>
        <a:bodyPr/>
        <a:lstStyle/>
        <a:p>
          <a:endParaRPr lang="en-US"/>
        </a:p>
      </dgm:t>
    </dgm:pt>
    <dgm:pt modelId="{8B0FFF0E-0A8B-4C8E-A443-24CDFE4228B2}" type="pres">
      <dgm:prSet presAssocID="{AD445C14-85C4-4737-8E60-77FEB86F6F8B}" presName="rect1" presStyleLbl="lnNode1" presStyleIdx="2" presStyleCnt="3" custScaleX="168218" custLinFactNeighborY="-5642"/>
      <dgm:spPr>
        <a:blipFill rotWithShape="1">
          <a:blip xmlns:r="http://schemas.openxmlformats.org/officeDocument/2006/relationships" r:embed="rId3"/>
          <a:stretch>
            <a:fillRect/>
          </a:stretch>
        </a:blipFill>
      </dgm:spPr>
    </dgm:pt>
  </dgm:ptLst>
  <dgm:cxnLst>
    <dgm:cxn modelId="{90C2D2DF-6D88-4F51-8F7B-2A47AE9B9988}" srcId="{C6BFEB15-5B65-4CB3-B5FB-6A89DF629843}" destId="{3E0F9BB6-19EC-42B5-A98D-52F6003F620D}" srcOrd="1" destOrd="0" parTransId="{05380AD1-7A12-4EFB-BCA1-F113CB9543F5}" sibTransId="{45002A95-C390-452F-9931-FA81BE782464}"/>
    <dgm:cxn modelId="{985D2BF8-7821-4A6F-9748-358804D1A874}" srcId="{C6BFEB15-5B65-4CB3-B5FB-6A89DF629843}" destId="{61B44DCE-4AC7-49DA-8F22-CC74D92ED5CA}" srcOrd="0" destOrd="0" parTransId="{6F0DB7B1-1864-4A16-AC68-88E08DC45442}" sibTransId="{DC4853F6-803E-4095-9DAC-49DDFF8E7CE8}"/>
    <dgm:cxn modelId="{0757E63E-56B9-4FAC-9C23-BD78302C81F9}" type="presOf" srcId="{3E0F9BB6-19EC-42B5-A98D-52F6003F620D}" destId="{DF89CAC7-FF7C-4B69-91AB-D30A7FD88FC6}" srcOrd="0" destOrd="0" presId="urn:microsoft.com/office/officeart/2008/layout/AlternatingPictureBlocks"/>
    <dgm:cxn modelId="{60D1791B-D265-416C-B2BC-0DF48552591C}" type="presOf" srcId="{AD445C14-85C4-4737-8E60-77FEB86F6F8B}" destId="{68F40883-2D00-4F90-9CE2-59B55B1D298D}" srcOrd="0" destOrd="0" presId="urn:microsoft.com/office/officeart/2008/layout/AlternatingPictureBlocks"/>
    <dgm:cxn modelId="{BACA86D0-1357-4E3D-884F-8A2F25803392}" type="presOf" srcId="{C6BFEB15-5B65-4CB3-B5FB-6A89DF629843}" destId="{C3DCFEF8-BF68-4731-A9E8-06D4C1EFB477}" srcOrd="0" destOrd="0" presId="urn:microsoft.com/office/officeart/2008/layout/AlternatingPictureBlocks"/>
    <dgm:cxn modelId="{5EA43722-C980-46C7-8D40-745822287A77}" srcId="{C6BFEB15-5B65-4CB3-B5FB-6A89DF629843}" destId="{AD445C14-85C4-4737-8E60-77FEB86F6F8B}" srcOrd="2" destOrd="0" parTransId="{77153EC6-8ECC-4563-A230-ADF2363CE6D4}" sibTransId="{F792499E-11E1-4B25-B579-8C71AA339842}"/>
    <dgm:cxn modelId="{FEBF93F6-7EF6-4307-8C7D-63CDB24AE1B6}" type="presOf" srcId="{61B44DCE-4AC7-49DA-8F22-CC74D92ED5CA}" destId="{B67F139D-6207-4BDB-882F-8A37BCAAF82D}" srcOrd="0" destOrd="0" presId="urn:microsoft.com/office/officeart/2008/layout/AlternatingPictureBlocks"/>
    <dgm:cxn modelId="{7CC7C5F5-D7B9-41D8-887D-9C66135CF0B8}" type="presParOf" srcId="{C3DCFEF8-BF68-4731-A9E8-06D4C1EFB477}" destId="{3E7A4382-6375-48EF-A59A-F6D6634CD9C1}" srcOrd="0" destOrd="0" presId="urn:microsoft.com/office/officeart/2008/layout/AlternatingPictureBlocks"/>
    <dgm:cxn modelId="{88DB1A6C-28F0-4DC1-8641-8E4B048DCCE0}" type="presParOf" srcId="{3E7A4382-6375-48EF-A59A-F6D6634CD9C1}" destId="{B67F139D-6207-4BDB-882F-8A37BCAAF82D}" srcOrd="0" destOrd="0" presId="urn:microsoft.com/office/officeart/2008/layout/AlternatingPictureBlocks"/>
    <dgm:cxn modelId="{3FC60CE3-0CFC-46DD-BB9C-8C088D96F4D8}" type="presParOf" srcId="{3E7A4382-6375-48EF-A59A-F6D6634CD9C1}" destId="{DE466A99-45D4-49ED-9E95-A12A90376C5E}" srcOrd="1" destOrd="0" presId="urn:microsoft.com/office/officeart/2008/layout/AlternatingPictureBlocks"/>
    <dgm:cxn modelId="{462ED970-E0E3-415D-860E-133D26A72D71}" type="presParOf" srcId="{C3DCFEF8-BF68-4731-A9E8-06D4C1EFB477}" destId="{C1C3D9DF-0653-43E7-8473-F810F253A7A8}" srcOrd="1" destOrd="0" presId="urn:microsoft.com/office/officeart/2008/layout/AlternatingPictureBlocks"/>
    <dgm:cxn modelId="{AC2F7123-5B7B-4315-9965-88334BA39189}" type="presParOf" srcId="{C3DCFEF8-BF68-4731-A9E8-06D4C1EFB477}" destId="{BD0B79DC-4EE5-42F1-BF89-46DDB616FCAB}" srcOrd="2" destOrd="0" presId="urn:microsoft.com/office/officeart/2008/layout/AlternatingPictureBlocks"/>
    <dgm:cxn modelId="{3D810FC6-6D0E-4648-9546-DBF1E91C64F5}" type="presParOf" srcId="{BD0B79DC-4EE5-42F1-BF89-46DDB616FCAB}" destId="{DF89CAC7-FF7C-4B69-91AB-D30A7FD88FC6}" srcOrd="0" destOrd="0" presId="urn:microsoft.com/office/officeart/2008/layout/AlternatingPictureBlocks"/>
    <dgm:cxn modelId="{509794C4-32E8-4687-87F3-47911FC86AFB}" type="presParOf" srcId="{BD0B79DC-4EE5-42F1-BF89-46DDB616FCAB}" destId="{DD9CD568-26A2-457F-9C3B-B039F16FC8FE}" srcOrd="1" destOrd="0" presId="urn:microsoft.com/office/officeart/2008/layout/AlternatingPictureBlocks"/>
    <dgm:cxn modelId="{93446940-FBA2-45D1-9060-7837F358A2FB}" type="presParOf" srcId="{C3DCFEF8-BF68-4731-A9E8-06D4C1EFB477}" destId="{0F4B887D-01DC-44B0-883A-2448AC93C3F7}" srcOrd="3" destOrd="0" presId="urn:microsoft.com/office/officeart/2008/layout/AlternatingPictureBlocks"/>
    <dgm:cxn modelId="{E3E2EF4C-A560-4E1E-9BAE-7B9C2F28188B}" type="presParOf" srcId="{C3DCFEF8-BF68-4731-A9E8-06D4C1EFB477}" destId="{B5AF7497-69DC-440A-995E-4838676CC9D5}" srcOrd="4" destOrd="0" presId="urn:microsoft.com/office/officeart/2008/layout/AlternatingPictureBlocks"/>
    <dgm:cxn modelId="{59D0EDC9-9D8A-4091-9A2A-BBD7C56B6AB9}" type="presParOf" srcId="{B5AF7497-69DC-440A-995E-4838676CC9D5}" destId="{68F40883-2D00-4F90-9CE2-59B55B1D298D}" srcOrd="0" destOrd="0" presId="urn:microsoft.com/office/officeart/2008/layout/AlternatingPictureBlocks"/>
    <dgm:cxn modelId="{B79FA038-7A0E-4403-9F41-4E978D4A4EF4}" type="presParOf" srcId="{B5AF7497-69DC-440A-995E-4838676CC9D5}" destId="{8B0FFF0E-0A8B-4C8E-A443-24CDFE4228B2}"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139D-6207-4BDB-882F-8A37BCAAF82D}">
      <dsp:nvSpPr>
        <dsp:cNvPr id="0" name=""/>
        <dsp:cNvSpPr/>
      </dsp:nvSpPr>
      <dsp:spPr>
        <a:xfrm>
          <a:off x="3617701" y="3294"/>
          <a:ext cx="3131469" cy="1333214"/>
        </a:xfrm>
        <a:prstGeom prst="rect">
          <a:avLst/>
        </a:prstGeom>
        <a:solidFill>
          <a:srgbClr val="1999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Each child is different and some may take a little longer to settle</a:t>
          </a:r>
          <a:endParaRPr lang="en-US" sz="2000" kern="1200" dirty="0"/>
        </a:p>
      </dsp:txBody>
      <dsp:txXfrm>
        <a:off x="3617701" y="3294"/>
        <a:ext cx="3131469" cy="1333214"/>
      </dsp:txXfrm>
    </dsp:sp>
    <dsp:sp modelId="{DE466A99-45D4-49ED-9E95-A12A90376C5E}">
      <dsp:nvSpPr>
        <dsp:cNvPr id="0" name=""/>
        <dsp:cNvSpPr/>
      </dsp:nvSpPr>
      <dsp:spPr>
        <a:xfrm>
          <a:off x="1274487" y="3294"/>
          <a:ext cx="2132203" cy="1333214"/>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89CAC7-FF7C-4B69-91AB-D30A7FD88FC6}">
      <dsp:nvSpPr>
        <dsp:cNvPr id="0" name=""/>
        <dsp:cNvSpPr/>
      </dsp:nvSpPr>
      <dsp:spPr>
        <a:xfrm>
          <a:off x="1160337" y="1481269"/>
          <a:ext cx="3515854" cy="1333214"/>
        </a:xfrm>
        <a:prstGeom prst="rect">
          <a:avLst/>
        </a:prstGeom>
        <a:solidFill>
          <a:srgbClr val="1999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Our transition processes are based on the best interests and needs of your child</a:t>
          </a:r>
          <a:endParaRPr lang="en-US" sz="2000" kern="1200" dirty="0"/>
        </a:p>
      </dsp:txBody>
      <dsp:txXfrm>
        <a:off x="1160337" y="1481269"/>
        <a:ext cx="3515854" cy="1333214"/>
      </dsp:txXfrm>
    </dsp:sp>
    <dsp:sp modelId="{DD9CD568-26A2-457F-9C3B-B039F16FC8FE}">
      <dsp:nvSpPr>
        <dsp:cNvPr id="0" name=""/>
        <dsp:cNvSpPr/>
      </dsp:nvSpPr>
      <dsp:spPr>
        <a:xfrm>
          <a:off x="4790986" y="1470523"/>
          <a:ext cx="1946549" cy="1333214"/>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F40883-2D00-4F90-9CE2-59B55B1D298D}">
      <dsp:nvSpPr>
        <dsp:cNvPr id="0" name=""/>
        <dsp:cNvSpPr/>
      </dsp:nvSpPr>
      <dsp:spPr>
        <a:xfrm>
          <a:off x="3823622" y="3023718"/>
          <a:ext cx="2947737" cy="1333214"/>
        </a:xfrm>
        <a:prstGeom prst="rect">
          <a:avLst/>
        </a:prstGeom>
        <a:solidFill>
          <a:srgbClr val="1999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We will work with you to help your child to settle and be confident in their new surroundings  </a:t>
          </a:r>
          <a:endParaRPr lang="en-US" sz="2000" kern="1200" dirty="0"/>
        </a:p>
      </dsp:txBody>
      <dsp:txXfrm>
        <a:off x="3823622" y="3023718"/>
        <a:ext cx="2947737" cy="1333214"/>
      </dsp:txXfrm>
    </dsp:sp>
    <dsp:sp modelId="{8B0FFF0E-0A8B-4C8E-A443-24CDFE4228B2}">
      <dsp:nvSpPr>
        <dsp:cNvPr id="0" name=""/>
        <dsp:cNvSpPr/>
      </dsp:nvSpPr>
      <dsp:spPr>
        <a:xfrm>
          <a:off x="1298401" y="3034464"/>
          <a:ext cx="2220279" cy="1333214"/>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6337E6-6BEA-4891-BA4C-03122E4F3692}" type="datetimeFigureOut">
              <a:rPr lang="en-GB" smtClean="0"/>
              <a:t>17/09/2020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43F079-8787-42C7-A1E2-F3AB77833DF5}" type="slidenum">
              <a:rPr lang="en-GB" smtClean="0"/>
              <a:t>‹#›</a:t>
            </a:fld>
            <a:endParaRPr lang="en-GB"/>
          </a:p>
        </p:txBody>
      </p:sp>
    </p:spTree>
    <p:extLst>
      <p:ext uri="{BB962C8B-B14F-4D97-AF65-F5344CB8AC3E}">
        <p14:creationId xmlns:p14="http://schemas.microsoft.com/office/powerpoint/2010/main" val="1040537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E73F2-55BE-4DED-BD00-A7CC6FAF8851}" type="datetimeFigureOut">
              <a:rPr lang="en-GB" smtClean="0"/>
              <a:t>17/09/2020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FBC5D-9444-4997-B900-DD869E0474B9}" type="slidenum">
              <a:rPr lang="en-GB" smtClean="0"/>
              <a:t>‹#›</a:t>
            </a:fld>
            <a:endParaRPr lang="en-GB"/>
          </a:p>
        </p:txBody>
      </p:sp>
    </p:spTree>
    <p:extLst>
      <p:ext uri="{BB962C8B-B14F-4D97-AF65-F5344CB8AC3E}">
        <p14:creationId xmlns:p14="http://schemas.microsoft.com/office/powerpoint/2010/main" val="297426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10"/>
          </p:nvPr>
        </p:nvSpPr>
        <p:spPr/>
        <p:txBody>
          <a:bodyPr/>
          <a:lstStyle/>
          <a:p>
            <a:fld id="{53DFBC5D-9444-4997-B900-DD869E0474B9}" type="slidenum">
              <a:rPr lang="en-GB" smtClean="0"/>
              <a:t>1</a:t>
            </a:fld>
            <a:endParaRPr lang="en-GB"/>
          </a:p>
        </p:txBody>
      </p:sp>
    </p:spTree>
    <p:extLst>
      <p:ext uri="{BB962C8B-B14F-4D97-AF65-F5344CB8AC3E}">
        <p14:creationId xmlns:p14="http://schemas.microsoft.com/office/powerpoint/2010/main" val="95223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3DFBC5D-9444-4997-B900-DD869E0474B9}" type="slidenum">
              <a:rPr lang="en-GB" smtClean="0"/>
              <a:t>10</a:t>
            </a:fld>
            <a:endParaRPr lang="en-GB"/>
          </a:p>
        </p:txBody>
      </p:sp>
    </p:spTree>
    <p:extLst>
      <p:ext uri="{BB962C8B-B14F-4D97-AF65-F5344CB8AC3E}">
        <p14:creationId xmlns:p14="http://schemas.microsoft.com/office/powerpoint/2010/main" val="1802065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cs typeface="Calibri"/>
            </a:endParaRPr>
          </a:p>
        </p:txBody>
      </p:sp>
      <p:sp>
        <p:nvSpPr>
          <p:cNvPr id="4" name="Slide Number Placeholder 3"/>
          <p:cNvSpPr>
            <a:spLocks noGrp="1"/>
          </p:cNvSpPr>
          <p:nvPr>
            <p:ph type="sldNum" sz="quarter" idx="10"/>
          </p:nvPr>
        </p:nvSpPr>
        <p:spPr/>
        <p:txBody>
          <a:bodyPr/>
          <a:lstStyle/>
          <a:p>
            <a:fld id="{53DFBC5D-9444-4997-B900-DD869E0474B9}" type="slidenum">
              <a:rPr lang="en-GB" smtClean="0"/>
              <a:t>13</a:t>
            </a:fld>
            <a:endParaRPr lang="en-GB"/>
          </a:p>
        </p:txBody>
      </p:sp>
    </p:spTree>
    <p:extLst>
      <p:ext uri="{BB962C8B-B14F-4D97-AF65-F5344CB8AC3E}">
        <p14:creationId xmlns:p14="http://schemas.microsoft.com/office/powerpoint/2010/main" val="1774444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1463" y="153988"/>
            <a:ext cx="3543300" cy="2657475"/>
          </a:xfrm>
        </p:spPr>
      </p:sp>
      <p:sp>
        <p:nvSpPr>
          <p:cNvPr id="3" name="Notes Placeholder 2"/>
          <p:cNvSpPr>
            <a:spLocks noGrp="1"/>
          </p:cNvSpPr>
          <p:nvPr>
            <p:ph type="body" idx="1"/>
          </p:nvPr>
        </p:nvSpPr>
        <p:spPr>
          <a:xfrm>
            <a:off x="327660" y="2895600"/>
            <a:ext cx="6278880" cy="4419600"/>
          </a:xfrm>
        </p:spPr>
        <p:txBody>
          <a:bodyPr/>
          <a:lstStyle/>
          <a:p>
            <a:pPr lvl="0"/>
            <a:r>
              <a:rPr lang="en-GB" sz="1100" b="1" kern="1200" dirty="0" smtClean="0">
                <a:solidFill>
                  <a:schemeClr val="tx1"/>
                </a:solidFill>
                <a:effectLst/>
              </a:rPr>
              <a:t>Being independent</a:t>
            </a:r>
            <a:endParaRPr lang="en-GB" sz="1100" kern="1200" dirty="0" smtClean="0">
              <a:solidFill>
                <a:schemeClr val="tx1"/>
              </a:solidFill>
              <a:effectLst/>
            </a:endParaRPr>
          </a:p>
          <a:p>
            <a:pPr lvl="0"/>
            <a:r>
              <a:rPr lang="en-GB" sz="1100" kern="1200" dirty="0" smtClean="0">
                <a:solidFill>
                  <a:schemeClr val="tx1"/>
                </a:solidFill>
                <a:effectLst/>
              </a:rPr>
              <a:t>I am happy to be away from you as I know you are coming back.</a:t>
            </a:r>
          </a:p>
          <a:p>
            <a:pPr lvl="0"/>
            <a:r>
              <a:rPr lang="en-GB" sz="1100" kern="1200" dirty="0" smtClean="0">
                <a:solidFill>
                  <a:schemeClr val="tx1"/>
                </a:solidFill>
                <a:effectLst/>
              </a:rPr>
              <a:t>Give me opportunities to meet other children and adults and to spend time away from you.</a:t>
            </a:r>
          </a:p>
          <a:p>
            <a:pPr lvl="0"/>
            <a:r>
              <a:rPr lang="en-GB" sz="1100" kern="1200" dirty="0" smtClean="0">
                <a:solidFill>
                  <a:schemeClr val="tx1"/>
                </a:solidFill>
                <a:effectLst/>
              </a:rPr>
              <a:t>Help me develop and practice dressing, eating and going to the toilet so that I can care for myself.</a:t>
            </a:r>
          </a:p>
          <a:p>
            <a:r>
              <a:rPr lang="en-GB" sz="1100" kern="1200" dirty="0" smtClean="0">
                <a:solidFill>
                  <a:schemeClr val="tx1"/>
                </a:solidFill>
                <a:effectLst/>
              </a:rPr>
              <a:t> </a:t>
            </a:r>
            <a:r>
              <a:rPr lang="en-GB" sz="1100" b="1" kern="1200" dirty="0" smtClean="0">
                <a:solidFill>
                  <a:schemeClr val="tx1"/>
                </a:solidFill>
                <a:effectLst/>
              </a:rPr>
              <a:t>Feeling good</a:t>
            </a:r>
            <a:endParaRPr lang="en-GB" sz="1100" kern="1200" dirty="0" smtClean="0">
              <a:solidFill>
                <a:schemeClr val="tx1"/>
              </a:solidFill>
              <a:effectLst/>
            </a:endParaRPr>
          </a:p>
          <a:p>
            <a:pPr lvl="0"/>
            <a:r>
              <a:rPr lang="en-GB" sz="1100" kern="1200" dirty="0" smtClean="0">
                <a:solidFill>
                  <a:schemeClr val="tx1"/>
                </a:solidFill>
                <a:effectLst/>
              </a:rPr>
              <a:t>I can talk to you about how I feel and any worries I may have.</a:t>
            </a:r>
          </a:p>
          <a:p>
            <a:pPr lvl="0"/>
            <a:r>
              <a:rPr lang="en-GB" sz="1100" kern="1200" dirty="0" smtClean="0">
                <a:solidFill>
                  <a:schemeClr val="tx1"/>
                </a:solidFill>
                <a:effectLst/>
              </a:rPr>
              <a:t>I know how to keep myself safe and understand there are rules about what I can do.</a:t>
            </a:r>
          </a:p>
          <a:p>
            <a:pPr lvl="0"/>
            <a:r>
              <a:rPr lang="en-GB" sz="1100" kern="1200" dirty="0" smtClean="0">
                <a:solidFill>
                  <a:schemeClr val="tx1"/>
                </a:solidFill>
                <a:effectLst/>
              </a:rPr>
              <a:t>Make sure I have a healthy diet, lots of opportunities to play outside and be active, and time to sleep at night.</a:t>
            </a:r>
          </a:p>
          <a:p>
            <a:r>
              <a:rPr lang="en-GB" sz="1100" kern="1200" dirty="0" smtClean="0">
                <a:solidFill>
                  <a:schemeClr val="tx1"/>
                </a:solidFill>
                <a:effectLst/>
              </a:rPr>
              <a:t> </a:t>
            </a:r>
            <a:r>
              <a:rPr lang="en-GB" sz="1100" b="1" kern="1200" dirty="0" smtClean="0">
                <a:solidFill>
                  <a:schemeClr val="tx1"/>
                </a:solidFill>
                <a:effectLst/>
              </a:rPr>
              <a:t>Loving learning</a:t>
            </a:r>
            <a:endParaRPr lang="en-GB" sz="1100" kern="1200" dirty="0" smtClean="0">
              <a:solidFill>
                <a:schemeClr val="tx1"/>
              </a:solidFill>
              <a:effectLst/>
            </a:endParaRPr>
          </a:p>
          <a:p>
            <a:pPr lvl="0"/>
            <a:r>
              <a:rPr lang="en-GB" sz="1100" kern="1200" dirty="0" smtClean="0">
                <a:solidFill>
                  <a:schemeClr val="tx1"/>
                </a:solidFill>
                <a:effectLst/>
              </a:rPr>
              <a:t>I am interested in finding out about things that interest me.</a:t>
            </a:r>
          </a:p>
          <a:p>
            <a:pPr lvl="0"/>
            <a:r>
              <a:rPr lang="en-GB" sz="1100" kern="1200" dirty="0" smtClean="0">
                <a:solidFill>
                  <a:schemeClr val="tx1"/>
                </a:solidFill>
                <a:effectLst/>
              </a:rPr>
              <a:t>Provide me with opportunities to be creative; talk to me about my drawings.</a:t>
            </a:r>
          </a:p>
          <a:p>
            <a:pPr lvl="0"/>
            <a:r>
              <a:rPr lang="en-GB" sz="1100" kern="1200" dirty="0" smtClean="0">
                <a:solidFill>
                  <a:schemeClr val="tx1"/>
                </a:solidFill>
                <a:effectLst/>
              </a:rPr>
              <a:t>Take me to the library and look at books with me; point to pictures and name them clearly, and talk about what we can both see using simple phrases. Tell me stories too. </a:t>
            </a:r>
          </a:p>
          <a:p>
            <a:pPr lvl="0"/>
            <a:r>
              <a:rPr lang="en-GB" sz="1100" kern="1200" dirty="0" smtClean="0">
                <a:solidFill>
                  <a:schemeClr val="tx1"/>
                </a:solidFill>
                <a:effectLst/>
              </a:rPr>
              <a:t>Talk about what you are doing using a simple commentary; count out the number of apples put in the bag at the shop, and say what we see on the way.</a:t>
            </a:r>
          </a:p>
          <a:p>
            <a:r>
              <a:rPr lang="en-GB" sz="1100" kern="1200" dirty="0" smtClean="0">
                <a:solidFill>
                  <a:schemeClr val="tx1"/>
                </a:solidFill>
                <a:effectLst/>
              </a:rPr>
              <a:t> </a:t>
            </a:r>
            <a:r>
              <a:rPr lang="en-GB" sz="1100" b="1" kern="1200" dirty="0" smtClean="0">
                <a:solidFill>
                  <a:schemeClr val="tx1"/>
                </a:solidFill>
                <a:effectLst/>
              </a:rPr>
              <a:t>Making my voice heard</a:t>
            </a:r>
            <a:endParaRPr lang="en-GB" sz="1100" kern="1200" dirty="0" smtClean="0">
              <a:solidFill>
                <a:schemeClr val="tx1"/>
              </a:solidFill>
              <a:effectLst/>
            </a:endParaRPr>
          </a:p>
          <a:p>
            <a:pPr lvl="0"/>
            <a:r>
              <a:rPr lang="en-GB" sz="1100" kern="1200" dirty="0" smtClean="0">
                <a:solidFill>
                  <a:schemeClr val="tx1"/>
                </a:solidFill>
                <a:effectLst/>
              </a:rPr>
              <a:t>I can listen to others; help me practice taking turns and understand sharing.</a:t>
            </a:r>
          </a:p>
          <a:p>
            <a:pPr lvl="0"/>
            <a:r>
              <a:rPr lang="en-GB" sz="1100" kern="1200" dirty="0" smtClean="0">
                <a:solidFill>
                  <a:schemeClr val="tx1"/>
                </a:solidFill>
                <a:effectLst/>
              </a:rPr>
              <a:t>I can ask for help.</a:t>
            </a:r>
          </a:p>
          <a:p>
            <a:pPr lvl="0"/>
            <a:r>
              <a:rPr lang="en-GB" sz="1100" kern="1200" dirty="0" smtClean="0">
                <a:solidFill>
                  <a:schemeClr val="tx1"/>
                </a:solidFill>
                <a:effectLst/>
              </a:rPr>
              <a:t>Talk to me using words I can understand, and add words to help extend my vocabulary. This will help me to express what I want, so that others can understand me </a:t>
            </a:r>
          </a:p>
          <a:p>
            <a:pPr lvl="0"/>
            <a:r>
              <a:rPr lang="en-GB" sz="1100" kern="1200" dirty="0" smtClean="0">
                <a:solidFill>
                  <a:schemeClr val="tx1"/>
                </a:solidFill>
                <a:effectLst/>
              </a:rPr>
              <a:t>Let me sing songs and rhymes.</a:t>
            </a:r>
          </a:p>
          <a:p>
            <a:pPr lvl="0"/>
            <a:r>
              <a:rPr lang="en-GB" sz="1100" kern="1200" dirty="0" smtClean="0">
                <a:solidFill>
                  <a:schemeClr val="tx1"/>
                </a:solidFill>
                <a:effectLst/>
              </a:rPr>
              <a:t>Provide me with opportunities to meet other children and adults so that I can practice these skills.</a:t>
            </a:r>
          </a:p>
          <a:p>
            <a:r>
              <a:rPr lang="en-GB" sz="1100" kern="1200" dirty="0" smtClean="0">
                <a:solidFill>
                  <a:schemeClr val="tx1"/>
                </a:solidFill>
                <a:effectLst/>
              </a:rPr>
              <a:t> </a:t>
            </a:r>
            <a:r>
              <a:rPr lang="en-GB" sz="1100" b="1" kern="1200" dirty="0" smtClean="0">
                <a:solidFill>
                  <a:schemeClr val="tx1"/>
                </a:solidFill>
                <a:effectLst/>
              </a:rPr>
              <a:t>Doing my best</a:t>
            </a:r>
            <a:endParaRPr lang="en-GB" sz="1100" kern="1200" dirty="0" smtClean="0">
              <a:solidFill>
                <a:schemeClr val="tx1"/>
              </a:solidFill>
              <a:effectLst/>
            </a:endParaRPr>
          </a:p>
          <a:p>
            <a:pPr lvl="0"/>
            <a:r>
              <a:rPr lang="en-GB" sz="1100" kern="1200" dirty="0" smtClean="0">
                <a:solidFill>
                  <a:schemeClr val="tx1"/>
                </a:solidFill>
                <a:effectLst/>
              </a:rPr>
              <a:t>I am asking questions about my new school.</a:t>
            </a:r>
          </a:p>
          <a:p>
            <a:pPr lvl="0"/>
            <a:r>
              <a:rPr lang="en-GB" sz="1100" kern="1200" dirty="0" smtClean="0">
                <a:solidFill>
                  <a:schemeClr val="tx1"/>
                </a:solidFill>
                <a:effectLst/>
              </a:rPr>
              <a:t>Help me be the best I can be and have high hopes for me.</a:t>
            </a:r>
          </a:p>
          <a:p>
            <a:pPr lvl="0"/>
            <a:r>
              <a:rPr lang="en-GB" sz="1100" kern="1200" dirty="0" smtClean="0">
                <a:solidFill>
                  <a:schemeClr val="tx1"/>
                </a:solidFill>
                <a:effectLst/>
              </a:rPr>
              <a:t>Let me have plenty of opportunities to practice new skills, to make mistakes and try again.</a:t>
            </a:r>
          </a:p>
          <a:p>
            <a:pPr lvl="0"/>
            <a:r>
              <a:rPr lang="en-GB" sz="1100" kern="1200" dirty="0" smtClean="0">
                <a:solidFill>
                  <a:schemeClr val="tx1"/>
                </a:solidFill>
                <a:effectLst/>
              </a:rPr>
              <a:t>Be positive about going to school; talk to me about school, show me pictures of the school and visit the school. Talk to me about what I am going to do.</a:t>
            </a:r>
          </a:p>
          <a:p>
            <a:endParaRPr lang="en-GB" dirty="0"/>
          </a:p>
        </p:txBody>
      </p:sp>
      <p:sp>
        <p:nvSpPr>
          <p:cNvPr id="4" name="Slide Number Placeholder 3"/>
          <p:cNvSpPr>
            <a:spLocks noGrp="1"/>
          </p:cNvSpPr>
          <p:nvPr>
            <p:ph type="sldNum" sz="quarter" idx="10"/>
          </p:nvPr>
        </p:nvSpPr>
        <p:spPr/>
        <p:txBody>
          <a:bodyPr/>
          <a:lstStyle/>
          <a:p>
            <a:fld id="{53DFBC5D-9444-4997-B900-DD869E0474B9}" type="slidenum">
              <a:rPr lang="en-GB" smtClean="0"/>
              <a:t>15</a:t>
            </a:fld>
            <a:endParaRPr lang="en-GB"/>
          </a:p>
        </p:txBody>
      </p:sp>
    </p:spTree>
    <p:extLst>
      <p:ext uri="{BB962C8B-B14F-4D97-AF65-F5344CB8AC3E}">
        <p14:creationId xmlns:p14="http://schemas.microsoft.com/office/powerpoint/2010/main" val="3560594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296863"/>
            <a:ext cx="4114800" cy="3086100"/>
          </a:xfrm>
        </p:spPr>
      </p:sp>
      <p:sp>
        <p:nvSpPr>
          <p:cNvPr id="3" name="Notes Placeholder 2"/>
          <p:cNvSpPr>
            <a:spLocks noGrp="1"/>
          </p:cNvSpPr>
          <p:nvPr>
            <p:ph type="body" idx="1"/>
          </p:nvPr>
        </p:nvSpPr>
        <p:spPr>
          <a:xfrm>
            <a:off x="266700" y="3505200"/>
            <a:ext cx="6316980" cy="4495800"/>
          </a:xfrm>
        </p:spPr>
        <p:txBody>
          <a:bodyPr/>
          <a:lstStyle/>
          <a:p>
            <a:r>
              <a:rPr lang="en-GB" sz="1100" b="1" kern="1200" dirty="0" smtClean="0">
                <a:solidFill>
                  <a:schemeClr val="tx1"/>
                </a:solidFill>
                <a:effectLst/>
                <a:latin typeface="+mn-lt"/>
                <a:ea typeface="+mn-ea"/>
                <a:cs typeface="+mn-cs"/>
              </a:rPr>
              <a:t>Communicate </a:t>
            </a:r>
            <a:r>
              <a:rPr lang="en-GB" sz="1100" b="1" kern="1200" dirty="0">
                <a:solidFill>
                  <a:schemeClr val="tx1"/>
                </a:solidFill>
                <a:effectLst/>
                <a:latin typeface="+mn-lt"/>
                <a:ea typeface="+mn-ea"/>
                <a:cs typeface="+mn-cs"/>
              </a:rPr>
              <a:t>and talk with your child - </a:t>
            </a:r>
            <a:r>
              <a:rPr lang="en-GB" sz="1100" kern="1200" dirty="0">
                <a:solidFill>
                  <a:schemeClr val="tx1"/>
                </a:solidFill>
                <a:effectLst/>
                <a:latin typeface="+mn-lt"/>
                <a:ea typeface="+mn-ea"/>
                <a:cs typeface="+mn-cs"/>
              </a:rPr>
              <a:t>use every opportunity to have conversations with your child - play together, draw attention to objects in the environment, talk about and recall past experiences, cook together and encourage them to talk about their feelings. For example, talk about things that make them happy/unhappy.</a:t>
            </a:r>
            <a:endParaRPr lang="en-US"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Enjoy physical activities together</a:t>
            </a:r>
            <a:r>
              <a:rPr lang="en-GB" sz="1100" kern="1200" dirty="0">
                <a:solidFill>
                  <a:schemeClr val="tx1"/>
                </a:solidFill>
                <a:effectLst/>
                <a:latin typeface="+mn-lt"/>
                <a:ea typeface="+mn-ea"/>
                <a:cs typeface="+mn-cs"/>
              </a:rPr>
              <a:t> - plan outdoor experiences such as visits to the park and walks. Encourage running, climbing, jumping, swinging and throwing games. Help the development of smaller muscles through cooking experiences, the use of playdough, building with bricks/Lego and opportunities to make marks and draw. </a:t>
            </a:r>
            <a:endParaRPr lang="en-US" sz="1100" kern="1200" dirty="0">
              <a:solidFill>
                <a:schemeClr val="tx1"/>
              </a:solidFill>
              <a:effectLst/>
              <a:latin typeface="+mn-lt"/>
              <a:ea typeface="+mn-ea"/>
              <a:cs typeface="+mn-cs"/>
            </a:endParaRPr>
          </a:p>
          <a:p>
            <a:r>
              <a:rPr lang="en-GB" sz="1100" b="1" kern="1200" dirty="0" smtClean="0">
                <a:solidFill>
                  <a:schemeClr val="tx1"/>
                </a:solidFill>
                <a:effectLst/>
                <a:latin typeface="+mn-lt"/>
                <a:ea typeface="+mn-ea"/>
                <a:cs typeface="+mn-cs"/>
              </a:rPr>
              <a:t>Fun </a:t>
            </a:r>
            <a:r>
              <a:rPr lang="en-GB" sz="1100" b="1" kern="1200" dirty="0">
                <a:solidFill>
                  <a:schemeClr val="tx1"/>
                </a:solidFill>
                <a:effectLst/>
                <a:latin typeface="+mn-lt"/>
                <a:ea typeface="+mn-ea"/>
                <a:cs typeface="+mn-cs"/>
              </a:rPr>
              <a:t>with maths</a:t>
            </a:r>
            <a:r>
              <a:rPr lang="en-GB" sz="1100" kern="1200" dirty="0">
                <a:solidFill>
                  <a:schemeClr val="tx1"/>
                </a:solidFill>
                <a:effectLst/>
                <a:latin typeface="+mn-lt"/>
                <a:ea typeface="+mn-ea"/>
                <a:cs typeface="+mn-cs"/>
              </a:rPr>
              <a:t> – play board or card games, count objects and compare them e.g. you have 3 and I have 4; I have more. Use opportunities at mealtimes e.g. you have 4 carrots on your plate, if you eat one how many will be left? During bath time use toys and containers that encourage filling and pouring; talking about things that are full and empty. When you are out and about draw attention to shapes and numbers in shops or in the street. Sing number rhymes together.</a:t>
            </a:r>
            <a:endParaRPr lang="en-US"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Help them to be good readers and writers</a:t>
            </a:r>
            <a:r>
              <a:rPr lang="en-GB" sz="1100" kern="1200" dirty="0">
                <a:solidFill>
                  <a:schemeClr val="tx1"/>
                </a:solidFill>
                <a:effectLst/>
                <a:latin typeface="+mn-lt"/>
                <a:ea typeface="+mn-ea"/>
                <a:cs typeface="+mn-cs"/>
              </a:rPr>
              <a:t> - join the library and share books together, talk about the pictures and the print. Point out words that begin with the same letter as their own name and look for objects that begin with the same sound. Look for signs to read when you are out and about. Have a box available for your child that contains paper, notebooks, old envelopes, glue sticks, scissors and different writing tools, such as pens and pencils</a:t>
            </a:r>
            <a:endParaRPr lang="en-US"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Support your child to do things by themselves – </a:t>
            </a:r>
            <a:r>
              <a:rPr lang="en-GB" sz="1100" kern="1200" dirty="0">
                <a:solidFill>
                  <a:schemeClr val="tx1"/>
                </a:solidFill>
                <a:effectLst/>
                <a:latin typeface="+mn-lt"/>
                <a:ea typeface="+mn-ea"/>
                <a:cs typeface="+mn-cs"/>
              </a:rPr>
              <a:t>let children put on their shoes/coats and do them up. Encourage them to wash their own hands, open food packets, use cutlery and say when they need the toilet or a drink.</a:t>
            </a:r>
            <a:endParaRPr lang="en-US" sz="1100" kern="1200" dirty="0">
              <a:solidFill>
                <a:schemeClr val="tx1"/>
              </a:solidFill>
              <a:effectLst/>
              <a:latin typeface="+mn-lt"/>
              <a:ea typeface="+mn-ea"/>
              <a:cs typeface="+mn-cs"/>
            </a:endParaRPr>
          </a:p>
          <a:p>
            <a:r>
              <a:rPr lang="en-US" sz="1100" b="1" kern="1200" dirty="0" smtClean="0">
                <a:solidFill>
                  <a:schemeClr val="tx1"/>
                </a:solidFill>
                <a:effectLst/>
                <a:latin typeface="+mn-lt"/>
                <a:ea typeface="+mn-ea"/>
                <a:cs typeface="+mn-cs"/>
              </a:rPr>
              <a:t>Encourage </a:t>
            </a:r>
            <a:r>
              <a:rPr lang="en-US" sz="1100" b="1" kern="1200" dirty="0">
                <a:solidFill>
                  <a:schemeClr val="tx1"/>
                </a:solidFill>
                <a:effectLst/>
                <a:latin typeface="+mn-lt"/>
                <a:ea typeface="+mn-ea"/>
                <a:cs typeface="+mn-cs"/>
              </a:rPr>
              <a:t>social interactions </a:t>
            </a:r>
            <a:r>
              <a:rPr lang="en-US" sz="1100" kern="1200" dirty="0">
                <a:solidFill>
                  <a:schemeClr val="tx1"/>
                </a:solidFill>
                <a:effectLst/>
                <a:latin typeface="+mn-lt"/>
                <a:ea typeface="+mn-ea"/>
                <a:cs typeface="+mn-cs"/>
              </a:rPr>
              <a:t>- </a:t>
            </a:r>
            <a:r>
              <a:rPr lang="en-GB" sz="1100" kern="1200" dirty="0">
                <a:solidFill>
                  <a:schemeClr val="tx1"/>
                </a:solidFill>
                <a:effectLst/>
                <a:latin typeface="+mn-lt"/>
                <a:ea typeface="+mn-ea"/>
                <a:cs typeface="+mn-cs"/>
              </a:rPr>
              <a:t>play together, encourage them to not interrupt, model taking turns and sharing. Model how to ask for something. Arrange times to play with other children. For example, meeting another family at the park </a:t>
            </a:r>
            <a:endParaRPr lang="en-US"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GB" baseline="0" dirty="0"/>
          </a:p>
        </p:txBody>
      </p:sp>
      <p:sp>
        <p:nvSpPr>
          <p:cNvPr id="4" name="Slide Number Placeholder 3"/>
          <p:cNvSpPr>
            <a:spLocks noGrp="1"/>
          </p:cNvSpPr>
          <p:nvPr>
            <p:ph type="sldNum" sz="quarter" idx="10"/>
          </p:nvPr>
        </p:nvSpPr>
        <p:spPr/>
        <p:txBody>
          <a:bodyPr/>
          <a:lstStyle/>
          <a:p>
            <a:fld id="{53DFBC5D-9444-4997-B900-DD869E0474B9}" type="slidenum">
              <a:rPr lang="en-GB" smtClean="0"/>
              <a:t>16</a:t>
            </a:fld>
            <a:endParaRPr lang="en-GB"/>
          </a:p>
        </p:txBody>
      </p:sp>
    </p:spTree>
    <p:extLst>
      <p:ext uri="{BB962C8B-B14F-4D97-AF65-F5344CB8AC3E}">
        <p14:creationId xmlns:p14="http://schemas.microsoft.com/office/powerpoint/2010/main" val="143130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DFBC5D-9444-4997-B900-DD869E0474B9}" type="slidenum">
              <a:rPr lang="en-GB" smtClean="0"/>
              <a:t>17</a:t>
            </a:fld>
            <a:endParaRPr lang="en-GB"/>
          </a:p>
        </p:txBody>
      </p:sp>
    </p:spTree>
    <p:extLst>
      <p:ext uri="{BB962C8B-B14F-4D97-AF65-F5344CB8AC3E}">
        <p14:creationId xmlns:p14="http://schemas.microsoft.com/office/powerpoint/2010/main" val="2809448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53DFBC5D-9444-4997-B900-DD869E0474B9}" type="slidenum">
              <a:rPr lang="en-GB" smtClean="0"/>
              <a:t>18</a:t>
            </a:fld>
            <a:endParaRPr lang="en-GB"/>
          </a:p>
        </p:txBody>
      </p:sp>
    </p:spTree>
    <p:extLst>
      <p:ext uri="{BB962C8B-B14F-4D97-AF65-F5344CB8AC3E}">
        <p14:creationId xmlns:p14="http://schemas.microsoft.com/office/powerpoint/2010/main" val="2356865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320675"/>
            <a:ext cx="3768725" cy="2825750"/>
          </a:xfrm>
        </p:spPr>
      </p:sp>
      <p:sp>
        <p:nvSpPr>
          <p:cNvPr id="3" name="Notes Placeholder 2"/>
          <p:cNvSpPr>
            <a:spLocks noGrp="1"/>
          </p:cNvSpPr>
          <p:nvPr>
            <p:ph type="body" idx="1"/>
          </p:nvPr>
        </p:nvSpPr>
        <p:spPr>
          <a:xfrm>
            <a:off x="281940" y="3223260"/>
            <a:ext cx="6385560" cy="4777740"/>
          </a:xfrm>
        </p:spPr>
        <p:txBody>
          <a:bodyPr/>
          <a:lstStyle/>
          <a:p>
            <a:r>
              <a:rPr lang="en-GB" sz="1200" b="0" i="1" kern="1200" dirty="0" smtClean="0">
                <a:solidFill>
                  <a:schemeClr val="tx1"/>
                </a:solidFill>
                <a:effectLst/>
                <a:latin typeface="+mn-lt"/>
                <a:ea typeface="+mn-ea"/>
                <a:cs typeface="+mn-cs"/>
              </a:rPr>
              <a:t>Go through each point and</a:t>
            </a:r>
            <a:r>
              <a:rPr lang="en-GB" sz="1200" b="0" i="1" kern="1200" baseline="0" dirty="0" smtClean="0">
                <a:solidFill>
                  <a:schemeClr val="tx1"/>
                </a:solidFill>
                <a:effectLst/>
                <a:latin typeface="+mn-lt"/>
                <a:ea typeface="+mn-ea"/>
                <a:cs typeface="+mn-cs"/>
              </a:rPr>
              <a:t> give information related to the practice in your school and how you as a school help to keep children safe.</a:t>
            </a:r>
            <a:endParaRPr lang="en-GB" sz="1200" b="0" i="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Safeguarding/Child protection </a:t>
            </a:r>
            <a:r>
              <a:rPr lang="en-GB" sz="1200" kern="1200" dirty="0" smtClean="0">
                <a:solidFill>
                  <a:schemeClr val="tx1"/>
                </a:solidFill>
                <a:effectLst/>
                <a:latin typeface="+mn-lt"/>
                <a:ea typeface="+mn-ea"/>
                <a:cs typeface="+mn-cs"/>
              </a:rPr>
              <a:t> Children have a right to be cared for and protected and that protecting them is everyone’s responsibility.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Explain that it is everyone's duty to respond to concerns about a child's safety. All staff are trained and follow procedures in the schools/settings Child Protection policy (copy on the website).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Mobile Phones </a:t>
            </a:r>
            <a:r>
              <a:rPr lang="en-US" sz="1200" kern="1200" dirty="0" smtClean="0">
                <a:solidFill>
                  <a:schemeClr val="tx1"/>
                </a:solidFill>
                <a:effectLst/>
                <a:latin typeface="+mn-lt"/>
                <a:ea typeface="+mn-ea"/>
                <a:cs typeface="+mn-cs"/>
              </a:rPr>
              <a:t>explain why mobile phones must not be used in school/setting. Talk about why it can be dangerous to share children’s photographs on the internet and your school/setting policy regarding taking photos at school/setting events. Explain how the school/setting keep the children safe when using the internet. Tell parent’s where to find the policy (school/setting website).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Road safety and parking </a:t>
            </a:r>
            <a:r>
              <a:rPr lang="en-US" sz="1200" kern="1200" dirty="0" smtClean="0">
                <a:solidFill>
                  <a:schemeClr val="tx1"/>
                </a:solidFill>
                <a:effectLst/>
                <a:latin typeface="+mn-lt"/>
                <a:ea typeface="+mn-ea"/>
                <a:cs typeface="+mn-cs"/>
              </a:rPr>
              <a:t>– promote walking to school but if using a car explain safe places to park. Talk about teaching children to cross the road safely.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Drop off and collection procedures </a:t>
            </a:r>
            <a:r>
              <a:rPr lang="en-US" sz="1200" kern="1200" dirty="0" smtClean="0">
                <a:solidFill>
                  <a:schemeClr val="tx1"/>
                </a:solidFill>
                <a:effectLst/>
                <a:latin typeface="+mn-lt"/>
                <a:ea typeface="+mn-ea"/>
                <a:cs typeface="+mn-cs"/>
              </a:rPr>
              <a:t>- a password is required if unknown adults are collecting. Talk about making sure that gates/doors are closed and ensure that children hold an adult’s hand when leaving the building.</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Accidents</a:t>
            </a:r>
            <a:r>
              <a:rPr lang="en-US" sz="1200" kern="1200" dirty="0" smtClean="0">
                <a:solidFill>
                  <a:schemeClr val="tx1"/>
                </a:solidFill>
                <a:effectLst/>
                <a:latin typeface="+mn-lt"/>
                <a:ea typeface="+mn-ea"/>
                <a:cs typeface="+mn-cs"/>
              </a:rPr>
              <a:t> - explain how the school manage accidents and that first aid is administered in line with the school/setting policy. Talk about the fact that accidents are recorded and how risk assessments are undertaken to manage potential hazards. </a:t>
            </a:r>
          </a:p>
          <a:p>
            <a:r>
              <a:rPr lang="en-US" sz="1200" b="1" kern="1200" dirty="0" smtClean="0">
                <a:solidFill>
                  <a:schemeClr val="tx1"/>
                </a:solidFill>
                <a:effectLst/>
                <a:latin typeface="+mn-lt"/>
                <a:ea typeface="+mn-ea"/>
                <a:cs typeface="+mn-cs"/>
              </a:rPr>
              <a:t>Existing injuries </a:t>
            </a:r>
            <a:r>
              <a:rPr lang="en-US" sz="1200" kern="1200" dirty="0" smtClean="0">
                <a:solidFill>
                  <a:schemeClr val="tx1"/>
                </a:solidFill>
                <a:effectLst/>
                <a:latin typeface="+mn-lt"/>
                <a:ea typeface="+mn-ea"/>
                <a:cs typeface="+mn-cs"/>
              </a:rPr>
              <a:t>- explain that if a child arrives at school/setting with an injury, as part of safeguarding procedures parents/</a:t>
            </a:r>
            <a:r>
              <a:rPr lang="en-US" sz="1200" kern="1200" dirty="0" err="1" smtClean="0">
                <a:solidFill>
                  <a:schemeClr val="tx1"/>
                </a:solidFill>
                <a:effectLst/>
                <a:latin typeface="+mn-lt"/>
                <a:ea typeface="+mn-ea"/>
                <a:cs typeface="+mn-cs"/>
              </a:rPr>
              <a:t>carers</a:t>
            </a:r>
            <a:r>
              <a:rPr lang="en-US" sz="1200" kern="1200" dirty="0" smtClean="0">
                <a:solidFill>
                  <a:schemeClr val="tx1"/>
                </a:solidFill>
                <a:effectLst/>
                <a:latin typeface="+mn-lt"/>
                <a:ea typeface="+mn-ea"/>
                <a:cs typeface="+mn-cs"/>
              </a:rPr>
              <a:t> will be asked to complete an 'Existing Injury' 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First Aid </a:t>
            </a:r>
            <a:r>
              <a:rPr lang="en-US" sz="1200" kern="1200" dirty="0" smtClean="0">
                <a:solidFill>
                  <a:schemeClr val="tx1"/>
                </a:solidFill>
                <a:effectLst/>
                <a:latin typeface="+mn-lt"/>
                <a:ea typeface="+mn-ea"/>
                <a:cs typeface="+mn-cs"/>
              </a:rPr>
              <a:t>– use your school’s First Aid policy to explain how and when you administer first aid. For example, talk about staff being first aid trained and that parents are asked to sign injury forms.  Reassure parents that they would be contacted regarding any serious injuries that require further medical attention such as a head injury. </a:t>
            </a:r>
          </a:p>
          <a:p>
            <a:endParaRPr lang="en-US" sz="1200" kern="1200" dirty="0" smtClean="0">
              <a:solidFill>
                <a:schemeClr val="tx1"/>
              </a:solidFill>
              <a:effectLst/>
              <a:latin typeface="+mn-lt"/>
              <a:ea typeface="+mn-ea"/>
              <a:cs typeface="+mn-cs"/>
            </a:endParaRPr>
          </a:p>
          <a:p>
            <a:endParaRPr lang="en-US"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53DFBC5D-9444-4997-B900-DD869E0474B9}" type="slidenum">
              <a:rPr lang="en-GB" smtClean="0"/>
              <a:t>19</a:t>
            </a:fld>
            <a:endParaRPr lang="en-GB"/>
          </a:p>
        </p:txBody>
      </p:sp>
    </p:spTree>
    <p:extLst>
      <p:ext uri="{BB962C8B-B14F-4D97-AF65-F5344CB8AC3E}">
        <p14:creationId xmlns:p14="http://schemas.microsoft.com/office/powerpoint/2010/main" val="2575030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9438" y="249238"/>
            <a:ext cx="3189287" cy="2392362"/>
          </a:xfrm>
        </p:spPr>
      </p:sp>
      <p:sp>
        <p:nvSpPr>
          <p:cNvPr id="3" name="Notes Placeholder 2"/>
          <p:cNvSpPr>
            <a:spLocks noGrp="1"/>
          </p:cNvSpPr>
          <p:nvPr>
            <p:ph type="body" idx="1"/>
          </p:nvPr>
        </p:nvSpPr>
        <p:spPr>
          <a:xfrm>
            <a:off x="403860" y="2727960"/>
            <a:ext cx="6278880" cy="43281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kern="1200" dirty="0" smtClean="0">
                <a:solidFill>
                  <a:schemeClr val="tx1"/>
                </a:solidFill>
                <a:effectLst/>
              </a:rPr>
              <a:t>Go through each point and</a:t>
            </a:r>
            <a:r>
              <a:rPr lang="en-GB" sz="1100" b="0" i="1" kern="1200" baseline="0" dirty="0" smtClean="0">
                <a:solidFill>
                  <a:schemeClr val="tx1"/>
                </a:solidFill>
                <a:effectLst/>
              </a:rPr>
              <a:t> give information on how parents/carers can help support the school to keep children safe</a:t>
            </a:r>
            <a:endParaRPr lang="en-GB" sz="1100" b="0" i="1" kern="1200" dirty="0" smtClean="0">
              <a:solidFill>
                <a:schemeClr val="tx1"/>
              </a:solidFill>
              <a:effectLst/>
            </a:endParaRPr>
          </a:p>
          <a:p>
            <a:r>
              <a:rPr lang="en-US" sz="1100" b="1" kern="1200" dirty="0" smtClean="0">
                <a:solidFill>
                  <a:schemeClr val="tx1"/>
                </a:solidFill>
                <a:effectLst/>
              </a:rPr>
              <a:t>Children who are unwell </a:t>
            </a:r>
            <a:r>
              <a:rPr lang="en-US" sz="1100" kern="1200" dirty="0" smtClean="0">
                <a:solidFill>
                  <a:schemeClr val="tx1"/>
                </a:solidFill>
                <a:effectLst/>
              </a:rPr>
              <a:t>– explain the school policy keep a child off school at least 48 hours after the last attack of vomiting and diarrhea (quote NHS guidelines) informing the school/setting regarding contagious/infectious illnesses</a:t>
            </a:r>
          </a:p>
          <a:p>
            <a:r>
              <a:rPr lang="en-US" sz="1100" kern="1200" dirty="0" smtClean="0">
                <a:solidFill>
                  <a:schemeClr val="tx1"/>
                </a:solidFill>
                <a:effectLst/>
              </a:rPr>
              <a:t> </a:t>
            </a:r>
            <a:r>
              <a:rPr lang="en-US" sz="1100" b="1" kern="1200" dirty="0" smtClean="0">
                <a:solidFill>
                  <a:schemeClr val="tx1"/>
                </a:solidFill>
                <a:effectLst/>
              </a:rPr>
              <a:t>Medication </a:t>
            </a:r>
            <a:r>
              <a:rPr lang="en-US" sz="1100" kern="1200" dirty="0" smtClean="0">
                <a:solidFill>
                  <a:schemeClr val="tx1"/>
                </a:solidFill>
                <a:effectLst/>
              </a:rPr>
              <a:t>–policy on administering medication (for example, antibiotics or paracetamol) parents/</a:t>
            </a:r>
            <a:r>
              <a:rPr lang="en-US" sz="1100" kern="1200" dirty="0" err="1" smtClean="0">
                <a:solidFill>
                  <a:schemeClr val="tx1"/>
                </a:solidFill>
                <a:effectLst/>
              </a:rPr>
              <a:t>carers</a:t>
            </a:r>
            <a:r>
              <a:rPr lang="en-US" sz="1100" kern="1200" dirty="0" smtClean="0">
                <a:solidFill>
                  <a:schemeClr val="tx1"/>
                </a:solidFill>
                <a:effectLst/>
              </a:rPr>
              <a:t> responsibility to inform the school if their child is taking or requires any type of medication. </a:t>
            </a:r>
          </a:p>
          <a:p>
            <a:r>
              <a:rPr lang="en-US" sz="1100" kern="1200" dirty="0" smtClean="0">
                <a:solidFill>
                  <a:schemeClr val="tx1"/>
                </a:solidFill>
                <a:effectLst/>
              </a:rPr>
              <a:t> </a:t>
            </a:r>
            <a:r>
              <a:rPr lang="en-US" sz="1100" b="1" kern="1200" dirty="0" smtClean="0">
                <a:solidFill>
                  <a:schemeClr val="tx1"/>
                </a:solidFill>
                <a:effectLst/>
              </a:rPr>
              <a:t>Individual medical needs </a:t>
            </a:r>
            <a:r>
              <a:rPr lang="en-US" sz="1100" kern="1200" dirty="0" smtClean="0">
                <a:solidFill>
                  <a:schemeClr val="tx1"/>
                </a:solidFill>
                <a:effectLst/>
              </a:rPr>
              <a:t>–vital for parents to share information about their child’s individual medical needs such as allergies so that a Health Care Plan (HCP) can be completed with the parent/</a:t>
            </a:r>
            <a:r>
              <a:rPr lang="en-US" sz="1100" kern="1200" dirty="0" err="1" smtClean="0">
                <a:solidFill>
                  <a:schemeClr val="tx1"/>
                </a:solidFill>
                <a:effectLst/>
              </a:rPr>
              <a:t>carer</a:t>
            </a:r>
            <a:endParaRPr lang="en-US" sz="1100" kern="1200" dirty="0" smtClean="0">
              <a:solidFill>
                <a:schemeClr val="tx1"/>
              </a:solidFill>
              <a:effectLst/>
            </a:endParaRPr>
          </a:p>
          <a:p>
            <a:r>
              <a:rPr lang="en-GB" sz="1100" kern="1200" dirty="0" smtClean="0">
                <a:solidFill>
                  <a:schemeClr val="tx1"/>
                </a:solidFill>
                <a:effectLst/>
              </a:rPr>
              <a:t>Explain the </a:t>
            </a:r>
            <a:r>
              <a:rPr lang="en-GB" sz="1100" b="1" kern="1200" dirty="0" smtClean="0">
                <a:solidFill>
                  <a:schemeClr val="tx1"/>
                </a:solidFill>
                <a:effectLst/>
              </a:rPr>
              <a:t>healthy eating policy </a:t>
            </a:r>
            <a:r>
              <a:rPr lang="en-GB" sz="1100" kern="1200" dirty="0" smtClean="0">
                <a:solidFill>
                  <a:schemeClr val="tx1"/>
                </a:solidFill>
                <a:effectLst/>
              </a:rPr>
              <a:t>and share examples of a healthy packed lunch. Remind parents to name lunch bags, containers etc. Talk about arrangements for snack in the early years and whether parents contribute. Explain the school’s procedures for children accessing drinks of water. Talk about the policy regarding bringing in food for a child’s birthday. </a:t>
            </a:r>
            <a:endParaRPr lang="en-US" sz="1100" kern="1200" dirty="0" smtClean="0">
              <a:solidFill>
                <a:schemeClr val="tx1"/>
              </a:solidFill>
              <a:effectLst/>
            </a:endParaRPr>
          </a:p>
          <a:p>
            <a:r>
              <a:rPr lang="en-GB" sz="1100" kern="1200" dirty="0" smtClean="0">
                <a:solidFill>
                  <a:schemeClr val="tx1"/>
                </a:solidFill>
                <a:effectLst/>
              </a:rPr>
              <a:t>Discuss possible </a:t>
            </a:r>
            <a:r>
              <a:rPr lang="en-GB" sz="1100" b="1" kern="1200" dirty="0" smtClean="0">
                <a:solidFill>
                  <a:schemeClr val="tx1"/>
                </a:solidFill>
                <a:effectLst/>
              </a:rPr>
              <a:t>allergies </a:t>
            </a:r>
            <a:r>
              <a:rPr lang="en-GB" sz="1100" kern="1200" dirty="0" smtClean="0">
                <a:solidFill>
                  <a:schemeClr val="tx1"/>
                </a:solidFill>
                <a:effectLst/>
              </a:rPr>
              <a:t>and how these are managed in school. For example, a ‘no nut policy.’ Other dietary requirements such as dairy/religious/veganism</a:t>
            </a:r>
          </a:p>
          <a:p>
            <a:r>
              <a:rPr lang="en-US" sz="1100" kern="1200" dirty="0" err="1" smtClean="0">
                <a:solidFill>
                  <a:schemeClr val="tx1"/>
                </a:solidFill>
                <a:effectLst/>
              </a:rPr>
              <a:t>Emphasise</a:t>
            </a:r>
            <a:r>
              <a:rPr lang="en-US" sz="1100" kern="1200" dirty="0" smtClean="0">
                <a:solidFill>
                  <a:schemeClr val="tx1"/>
                </a:solidFill>
                <a:effectLst/>
              </a:rPr>
              <a:t> the importance of </a:t>
            </a:r>
            <a:r>
              <a:rPr lang="en-US" sz="1100" b="1" kern="1200" dirty="0" smtClean="0">
                <a:solidFill>
                  <a:schemeClr val="tx1"/>
                </a:solidFill>
                <a:effectLst/>
              </a:rPr>
              <a:t>regular attendance</a:t>
            </a:r>
            <a:r>
              <a:rPr lang="en-US" sz="1100" kern="1200" dirty="0" smtClean="0">
                <a:solidFill>
                  <a:schemeClr val="tx1"/>
                </a:solidFill>
                <a:effectLst/>
              </a:rPr>
              <a:t>, 96% attendance expected. Explain how it helps children to have a good routine and that children who attend regularly, settle more easily and make better progress with learning and development. </a:t>
            </a:r>
          </a:p>
          <a:p>
            <a:r>
              <a:rPr lang="en-US" sz="1100" kern="1200" dirty="0" smtClean="0">
                <a:solidFill>
                  <a:schemeClr val="tx1"/>
                </a:solidFill>
                <a:effectLst/>
              </a:rPr>
              <a:t>Children can sometimes be unwell and in which case they need to rest at home.</a:t>
            </a:r>
          </a:p>
          <a:p>
            <a:r>
              <a:rPr lang="en-US" sz="1100" kern="1200" dirty="0" smtClean="0">
                <a:solidFill>
                  <a:schemeClr val="tx1"/>
                </a:solidFill>
                <a:effectLst/>
              </a:rPr>
              <a:t>Explain the school’s/setting’s procedures and policy regarding the parent’s responsibility in alerting the school/setting if a child is absent or if they change address and contact details. </a:t>
            </a:r>
          </a:p>
          <a:p>
            <a:r>
              <a:rPr lang="en-US" sz="1100" kern="1200" dirty="0" smtClean="0">
                <a:solidFill>
                  <a:schemeClr val="tx1"/>
                </a:solidFill>
                <a:effectLst/>
              </a:rPr>
              <a:t>Talk about how parents will be informed about their child’s attendance and any incentives for good attendance</a:t>
            </a:r>
            <a:r>
              <a:rPr lang="en-US" sz="1100" kern="1200" baseline="0" dirty="0" smtClean="0">
                <a:solidFill>
                  <a:schemeClr val="tx1"/>
                </a:solidFill>
                <a:effectLst/>
              </a:rPr>
              <a:t> (if applicable)</a:t>
            </a:r>
            <a:r>
              <a:rPr lang="en-US" sz="1100" kern="1200" dirty="0" smtClean="0">
                <a:solidFill>
                  <a:schemeClr val="tx1"/>
                </a:solidFill>
                <a:effectLst/>
              </a:rPr>
              <a:t> </a:t>
            </a:r>
          </a:p>
          <a:p>
            <a:r>
              <a:rPr lang="en-US" sz="1100" b="1" kern="1200" dirty="0" smtClean="0">
                <a:solidFill>
                  <a:schemeClr val="tx1"/>
                </a:solidFill>
                <a:effectLst/>
              </a:rPr>
              <a:t>Uniform</a:t>
            </a:r>
            <a:r>
              <a:rPr lang="en-US" sz="1100" kern="1200" dirty="0" smtClean="0">
                <a:solidFill>
                  <a:schemeClr val="tx1"/>
                </a:solidFill>
                <a:effectLst/>
              </a:rPr>
              <a:t> –what is needed and where it can be purchased, including a book and PE bags (some families new to our education system may not know what is expected). Alert parents to the availability of secondhand uniform. Talk about suitable types of shoes and that all clothing must be named including footwear, coats, scarves and gloves.  </a:t>
            </a:r>
          </a:p>
          <a:p>
            <a:r>
              <a:rPr lang="en-US" sz="1100" b="1" kern="1200" dirty="0" smtClean="0">
                <a:solidFill>
                  <a:schemeClr val="tx1"/>
                </a:solidFill>
                <a:effectLst/>
              </a:rPr>
              <a:t>Wellington boots </a:t>
            </a:r>
            <a:r>
              <a:rPr lang="en-US" sz="1100" kern="1200" dirty="0" smtClean="0">
                <a:solidFill>
                  <a:schemeClr val="tx1"/>
                </a:solidFill>
                <a:effectLst/>
              </a:rPr>
              <a:t>–to be kept at school/setting as children play outside in all weathers (including the rain). These must be named.  </a:t>
            </a:r>
          </a:p>
          <a:p>
            <a:r>
              <a:rPr lang="en-US" sz="1100" b="1" kern="1200" dirty="0" smtClean="0">
                <a:solidFill>
                  <a:schemeClr val="tx1"/>
                </a:solidFill>
                <a:effectLst/>
              </a:rPr>
              <a:t>Outdoor policy </a:t>
            </a:r>
            <a:r>
              <a:rPr lang="en-US" sz="1100" kern="1200" dirty="0" smtClean="0">
                <a:solidFill>
                  <a:schemeClr val="tx1"/>
                </a:solidFill>
                <a:effectLst/>
              </a:rPr>
              <a:t>- Clothes for cold weather – emphasis the importance of outdoor learning and that that there is no such thing as unsuitable weather just unsuitable clothing. Give examples of appropriate clothing for outdoor play in cold weather.  </a:t>
            </a:r>
          </a:p>
          <a:p>
            <a:r>
              <a:rPr lang="en-US" sz="1100" b="1" kern="1200" dirty="0" smtClean="0">
                <a:solidFill>
                  <a:schemeClr val="tx1"/>
                </a:solidFill>
                <a:effectLst/>
              </a:rPr>
              <a:t>Clothes for warm weather </a:t>
            </a:r>
            <a:r>
              <a:rPr lang="en-US" sz="1100" kern="1200" dirty="0" smtClean="0">
                <a:solidFill>
                  <a:schemeClr val="tx1"/>
                </a:solidFill>
                <a:effectLst/>
              </a:rPr>
              <a:t>– explain the school/setting’s sunscreen policy. Advise parents to provide sunhats, cotton clothing that protects the child’s arms. Explain how children have access to drinks of water. </a:t>
            </a:r>
          </a:p>
          <a:p>
            <a:r>
              <a:rPr lang="en-US" sz="1100" b="1" kern="1200" dirty="0" smtClean="0">
                <a:solidFill>
                  <a:schemeClr val="tx1"/>
                </a:solidFill>
                <a:effectLst/>
              </a:rPr>
              <a:t>Remind parents that everything needs to be named</a:t>
            </a:r>
            <a:r>
              <a:rPr lang="en-US" sz="1100" kern="1200" dirty="0" smtClean="0">
                <a:solidFill>
                  <a:schemeClr val="tx1"/>
                </a:solidFill>
                <a:effectLst/>
              </a:rPr>
              <a:t>.</a:t>
            </a:r>
          </a:p>
          <a:p>
            <a:endParaRPr lang="en-US" sz="1100" kern="1200" dirty="0" smtClean="0">
              <a:solidFill>
                <a:schemeClr val="tx1"/>
              </a:solidFill>
              <a:effectLst/>
            </a:endParaRPr>
          </a:p>
          <a:p>
            <a:endParaRPr lang="en-US" sz="1100" kern="1200" dirty="0" smtClean="0">
              <a:solidFill>
                <a:schemeClr val="tx1"/>
              </a:solidFill>
              <a:effectLst/>
            </a:endParaRPr>
          </a:p>
          <a:p>
            <a:endParaRPr lang="en-GB" sz="1100" dirty="0"/>
          </a:p>
        </p:txBody>
      </p:sp>
      <p:sp>
        <p:nvSpPr>
          <p:cNvPr id="4" name="Slide Number Placeholder 3"/>
          <p:cNvSpPr>
            <a:spLocks noGrp="1"/>
          </p:cNvSpPr>
          <p:nvPr>
            <p:ph type="sldNum" sz="quarter" idx="10"/>
          </p:nvPr>
        </p:nvSpPr>
        <p:spPr/>
        <p:txBody>
          <a:bodyPr/>
          <a:lstStyle/>
          <a:p>
            <a:fld id="{53DFBC5D-9444-4997-B900-DD869E0474B9}" type="slidenum">
              <a:rPr lang="en-GB" smtClean="0"/>
              <a:t>20</a:t>
            </a:fld>
            <a:endParaRPr lang="en-GB"/>
          </a:p>
        </p:txBody>
      </p:sp>
    </p:spTree>
    <p:extLst>
      <p:ext uri="{BB962C8B-B14F-4D97-AF65-F5344CB8AC3E}">
        <p14:creationId xmlns:p14="http://schemas.microsoft.com/office/powerpoint/2010/main" val="3683688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DFBC5D-9444-4997-B900-DD869E0474B9}" type="slidenum">
              <a:rPr lang="en-GB" smtClean="0"/>
              <a:t>21</a:t>
            </a:fld>
            <a:endParaRPr lang="en-GB"/>
          </a:p>
        </p:txBody>
      </p:sp>
    </p:spTree>
    <p:extLst>
      <p:ext uri="{BB962C8B-B14F-4D97-AF65-F5344CB8AC3E}">
        <p14:creationId xmlns:p14="http://schemas.microsoft.com/office/powerpoint/2010/main" val="1778926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p>
        </p:txBody>
      </p:sp>
      <p:sp>
        <p:nvSpPr>
          <p:cNvPr id="4" name="Slide Number Placeholder 3"/>
          <p:cNvSpPr>
            <a:spLocks noGrp="1"/>
          </p:cNvSpPr>
          <p:nvPr>
            <p:ph type="sldNum" sz="quarter" idx="10"/>
          </p:nvPr>
        </p:nvSpPr>
        <p:spPr/>
        <p:txBody>
          <a:bodyPr/>
          <a:lstStyle/>
          <a:p>
            <a:fld id="{B3F086D0-CDEB-4BB0-BBB2-D10C00399E42}" type="slidenum">
              <a:rPr lang="en-GB" smtClean="0"/>
              <a:pPr/>
              <a:t>22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0" indent="0">
              <a:buNone/>
            </a:pPr>
            <a:endParaRPr lang="en-GB" dirty="0" smtClean="0"/>
          </a:p>
        </p:txBody>
      </p:sp>
      <p:sp>
        <p:nvSpPr>
          <p:cNvPr id="4" name="Slide Number Placeholder 3"/>
          <p:cNvSpPr>
            <a:spLocks noGrp="1"/>
          </p:cNvSpPr>
          <p:nvPr>
            <p:ph type="sldNum" sz="quarter" idx="10"/>
          </p:nvPr>
        </p:nvSpPr>
        <p:spPr/>
        <p:txBody>
          <a:bodyPr/>
          <a:lstStyle/>
          <a:p>
            <a:fld id="{53DFBC5D-9444-4997-B900-DD869E0474B9}" type="slidenum">
              <a:rPr lang="en-GB" smtClean="0"/>
              <a:t>2</a:t>
            </a:fld>
            <a:endParaRPr lang="en-GB"/>
          </a:p>
        </p:txBody>
      </p:sp>
    </p:spTree>
    <p:extLst>
      <p:ext uri="{BB962C8B-B14F-4D97-AF65-F5344CB8AC3E}">
        <p14:creationId xmlns:p14="http://schemas.microsoft.com/office/powerpoint/2010/main" val="2982148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DFBC5D-9444-4997-B900-DD869E0474B9}" type="slidenum">
              <a:rPr lang="en-GB" smtClean="0"/>
              <a:t>3</a:t>
            </a:fld>
            <a:endParaRPr lang="en-GB"/>
          </a:p>
        </p:txBody>
      </p:sp>
    </p:spTree>
    <p:extLst>
      <p:ext uri="{BB962C8B-B14F-4D97-AF65-F5344CB8AC3E}">
        <p14:creationId xmlns:p14="http://schemas.microsoft.com/office/powerpoint/2010/main" val="2425510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53DFBC5D-9444-4997-B900-DD869E0474B9}" type="slidenum">
              <a:rPr lang="en-GB" smtClean="0"/>
              <a:t>4</a:t>
            </a:fld>
            <a:endParaRPr lang="en-GB"/>
          </a:p>
        </p:txBody>
      </p:sp>
    </p:spTree>
    <p:extLst>
      <p:ext uri="{BB962C8B-B14F-4D97-AF65-F5344CB8AC3E}">
        <p14:creationId xmlns:p14="http://schemas.microsoft.com/office/powerpoint/2010/main" val="35722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DFBC5D-9444-4997-B900-DD869E0474B9}" type="slidenum">
              <a:rPr lang="en-GB" smtClean="0"/>
              <a:t>5</a:t>
            </a:fld>
            <a:endParaRPr lang="en-GB"/>
          </a:p>
        </p:txBody>
      </p:sp>
    </p:spTree>
    <p:extLst>
      <p:ext uri="{BB962C8B-B14F-4D97-AF65-F5344CB8AC3E}">
        <p14:creationId xmlns:p14="http://schemas.microsoft.com/office/powerpoint/2010/main" val="4096148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DFBC5D-9444-4997-B900-DD869E0474B9}" type="slidenum">
              <a:rPr lang="en-GB" smtClean="0"/>
              <a:t>6</a:t>
            </a:fld>
            <a:endParaRPr lang="en-GB"/>
          </a:p>
        </p:txBody>
      </p:sp>
    </p:spTree>
    <p:extLst>
      <p:ext uri="{BB962C8B-B14F-4D97-AF65-F5344CB8AC3E}">
        <p14:creationId xmlns:p14="http://schemas.microsoft.com/office/powerpoint/2010/main" val="3652264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EBC7304-D35C-4D84-A13D-45B2CF70C92E}" type="slidenum">
              <a:rPr lang="en-GB" altLang="en-US"/>
              <a:pPr eaLnBrk="1" hangingPunct="1">
                <a:spcBef>
                  <a:spcPct val="0"/>
                </a:spcBef>
              </a:pPr>
              <a:t>7</a:t>
            </a:fld>
            <a:endParaRPr lang="en-GB"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endParaRPr lang="en-GB" altLang="en-US" dirty="0" smtClean="0">
              <a:solidFill>
                <a:srgbClr val="000000"/>
              </a:solidFill>
              <a:latin typeface="Arial" panose="020B0604020202020204" pitchFamily="34" charset="0"/>
              <a:cs typeface="Arial"/>
            </a:endParaRPr>
          </a:p>
          <a:p>
            <a:pPr eaLnBrk="1" hangingPunct="1"/>
            <a:endParaRPr lang="en-GB" altLang="en-US" dirty="0" smtClean="0">
              <a:latin typeface="Arial" panose="020B0604020202020204" pitchFamily="34" charset="0"/>
            </a:endParaRP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1287938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DFBC5D-9444-4997-B900-DD869E0474B9}" type="slidenum">
              <a:rPr lang="en-GB" smtClean="0"/>
              <a:t>8</a:t>
            </a:fld>
            <a:endParaRPr lang="en-GB"/>
          </a:p>
        </p:txBody>
      </p:sp>
    </p:spTree>
    <p:extLst>
      <p:ext uri="{BB962C8B-B14F-4D97-AF65-F5344CB8AC3E}">
        <p14:creationId xmlns:p14="http://schemas.microsoft.com/office/powerpoint/2010/main" val="3640852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DFBC5D-9444-4997-B900-DD869E0474B9}" type="slidenum">
              <a:rPr lang="en-GB" smtClean="0"/>
              <a:t>9</a:t>
            </a:fld>
            <a:endParaRPr lang="en-GB"/>
          </a:p>
        </p:txBody>
      </p:sp>
    </p:spTree>
    <p:extLst>
      <p:ext uri="{BB962C8B-B14F-4D97-AF65-F5344CB8AC3E}">
        <p14:creationId xmlns:p14="http://schemas.microsoft.com/office/powerpoint/2010/main" val="2156781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0086"/>
            <a:ext cx="6835346" cy="1112109"/>
          </a:xfrm>
        </p:spPr>
        <p:txBody>
          <a:bodyPr/>
          <a:lstStyle>
            <a:lvl1pPr>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9780" y="67809"/>
            <a:ext cx="846383" cy="1482964"/>
          </a:xfrm>
          <a:prstGeom prst="rect">
            <a:avLst/>
          </a:prstGeom>
        </p:spPr>
      </p:pic>
      <p:sp>
        <p:nvSpPr>
          <p:cNvPr id="6" name="Rounded Rectangle 5"/>
          <p:cNvSpPr/>
          <p:nvPr userDrawn="1"/>
        </p:nvSpPr>
        <p:spPr>
          <a:xfrm>
            <a:off x="626076" y="274638"/>
            <a:ext cx="6895070" cy="1143000"/>
          </a:xfrm>
          <a:prstGeom prst="roundRect">
            <a:avLst/>
          </a:prstGeom>
          <a:noFill/>
          <a:ln w="12700" cap="flat" cmpd="sng" algn="ctr">
            <a:solidFill>
              <a:srgbClr val="E287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Tree>
    <p:extLst>
      <p:ext uri="{BB962C8B-B14F-4D97-AF65-F5344CB8AC3E}">
        <p14:creationId xmlns:p14="http://schemas.microsoft.com/office/powerpoint/2010/main" val="41260879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box comparison - text">
    <p:spTree>
      <p:nvGrpSpPr>
        <p:cNvPr id="1" name=""/>
        <p:cNvGrpSpPr/>
        <p:nvPr/>
      </p:nvGrpSpPr>
      <p:grpSpPr>
        <a:xfrm>
          <a:off x="0" y="0"/>
          <a:ext cx="0" cy="0"/>
          <a:chOff x="0" y="0"/>
          <a:chExt cx="0" cy="0"/>
        </a:xfrm>
      </p:grpSpPr>
      <p:sp>
        <p:nvSpPr>
          <p:cNvPr id="2" name="Title 1"/>
          <p:cNvSpPr>
            <a:spLocks noGrp="1"/>
          </p:cNvSpPr>
          <p:nvPr>
            <p:ph type="title"/>
          </p:nvPr>
        </p:nvSpPr>
        <p:spPr>
          <a:xfrm>
            <a:off x="650789" y="274638"/>
            <a:ext cx="6870358" cy="1143000"/>
          </a:xfrm>
        </p:spPr>
        <p:txBody>
          <a:bodyPr/>
          <a:lstStyle/>
          <a:p>
            <a:r>
              <a:rPr lang="en-US" dirty="0"/>
              <a:t>Click to edit Master title style</a:t>
            </a:r>
            <a:endParaRPr lang="en-GB" dirty="0"/>
          </a:p>
        </p:txBody>
      </p:sp>
      <p:sp>
        <p:nvSpPr>
          <p:cNvPr id="5" name="Round Diagonal Corner Rectangle 4"/>
          <p:cNvSpPr/>
          <p:nvPr userDrawn="1"/>
        </p:nvSpPr>
        <p:spPr>
          <a:xfrm>
            <a:off x="4577671" y="1651535"/>
            <a:ext cx="1979866" cy="1976825"/>
          </a:xfrm>
          <a:prstGeom prst="round2DiagRect">
            <a:avLst/>
          </a:prstGeom>
          <a:noFill/>
          <a:ln w="88900">
            <a:solidFill>
              <a:srgbClr val="E28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 Diagonal Corner Rectangle 7"/>
          <p:cNvSpPr/>
          <p:nvPr userDrawn="1"/>
        </p:nvSpPr>
        <p:spPr>
          <a:xfrm>
            <a:off x="2391317" y="3893712"/>
            <a:ext cx="1979866" cy="1976825"/>
          </a:xfrm>
          <a:prstGeom prst="round2DiagRect">
            <a:avLst/>
          </a:prstGeom>
          <a:noFill/>
          <a:ln w="88900">
            <a:solidFill>
              <a:srgbClr val="E28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Diagonal Corner Rectangle 10"/>
          <p:cNvSpPr/>
          <p:nvPr userDrawn="1"/>
        </p:nvSpPr>
        <p:spPr>
          <a:xfrm rot="5400000">
            <a:off x="4579191" y="3863777"/>
            <a:ext cx="1979866" cy="1976825"/>
          </a:xfrm>
          <a:prstGeom prst="round2DiagRect">
            <a:avLst/>
          </a:prstGeom>
          <a:noFill/>
          <a:ln w="88900">
            <a:solidFill>
              <a:srgbClr val="E28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Diagonal Corner Rectangle 11"/>
          <p:cNvSpPr/>
          <p:nvPr userDrawn="1"/>
        </p:nvSpPr>
        <p:spPr>
          <a:xfrm rot="5400000">
            <a:off x="2378836" y="1667262"/>
            <a:ext cx="1979866" cy="1976825"/>
          </a:xfrm>
          <a:prstGeom prst="round2DiagRect">
            <a:avLst/>
          </a:prstGeom>
          <a:noFill/>
          <a:ln w="88900">
            <a:solidFill>
              <a:srgbClr val="E28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4"/>
          </p:nvPr>
        </p:nvSpPr>
        <p:spPr>
          <a:xfrm>
            <a:off x="4785399" y="1885431"/>
            <a:ext cx="1625849" cy="1581636"/>
          </a:xfrm>
        </p:spPr>
        <p:txBody>
          <a:bodyPr>
            <a:noAutofit/>
          </a:bodyPr>
          <a:lstStyle>
            <a:lvl1pPr marL="0" indent="0">
              <a:buNone/>
              <a:defRPr sz="1500"/>
            </a:lvl1pPr>
            <a:lvl2pPr>
              <a:defRPr sz="1100"/>
            </a:lvl2pPr>
            <a:lvl3pPr>
              <a:defRPr sz="1050"/>
            </a:lvl3pPr>
            <a:lvl4pPr>
              <a:defRPr sz="1000"/>
            </a:lvl4pPr>
            <a:lvl5pPr>
              <a:defRPr sz="1000"/>
            </a:lvl5pPr>
          </a:lstStyle>
          <a:p>
            <a:pPr lvl="0"/>
            <a:r>
              <a:rPr lang="en-US"/>
              <a:t>Edit Master text styles</a:t>
            </a:r>
          </a:p>
        </p:txBody>
      </p:sp>
      <p:sp>
        <p:nvSpPr>
          <p:cNvPr id="17" name="Text Placeholder 15"/>
          <p:cNvSpPr>
            <a:spLocks noGrp="1"/>
          </p:cNvSpPr>
          <p:nvPr>
            <p:ph type="body" sz="quarter" idx="15"/>
          </p:nvPr>
        </p:nvSpPr>
        <p:spPr>
          <a:xfrm>
            <a:off x="4788439" y="4096153"/>
            <a:ext cx="1625849" cy="1581636"/>
          </a:xfrm>
        </p:spPr>
        <p:txBody>
          <a:bodyPr>
            <a:noAutofit/>
          </a:bodyPr>
          <a:lstStyle>
            <a:lvl1pPr marL="0" indent="0">
              <a:buNone/>
              <a:defRPr sz="1500"/>
            </a:lvl1pPr>
            <a:lvl2pPr>
              <a:defRPr sz="1100"/>
            </a:lvl2pPr>
            <a:lvl3pPr>
              <a:defRPr sz="1050"/>
            </a:lvl3pPr>
            <a:lvl4pPr>
              <a:defRPr sz="1000"/>
            </a:lvl4pPr>
            <a:lvl5pPr>
              <a:defRPr sz="1000"/>
            </a:lvl5pPr>
          </a:lstStyle>
          <a:p>
            <a:pPr lvl="0"/>
            <a:r>
              <a:rPr lang="en-US"/>
              <a:t>Edit Master text styles</a:t>
            </a:r>
          </a:p>
        </p:txBody>
      </p:sp>
      <p:sp>
        <p:nvSpPr>
          <p:cNvPr id="13" name="Text Placeholder 15"/>
          <p:cNvSpPr>
            <a:spLocks noGrp="1"/>
          </p:cNvSpPr>
          <p:nvPr>
            <p:ph type="body" sz="quarter" idx="16"/>
          </p:nvPr>
        </p:nvSpPr>
        <p:spPr>
          <a:xfrm>
            <a:off x="2600845" y="1936010"/>
            <a:ext cx="1625849" cy="1581636"/>
          </a:xfrm>
        </p:spPr>
        <p:txBody>
          <a:bodyPr>
            <a:noAutofit/>
          </a:bodyPr>
          <a:lstStyle>
            <a:lvl1pPr marL="0" indent="0">
              <a:buNone/>
              <a:defRPr sz="1500"/>
            </a:lvl1pPr>
            <a:lvl2pPr>
              <a:defRPr sz="1100"/>
            </a:lvl2pPr>
            <a:lvl3pPr>
              <a:defRPr sz="1050"/>
            </a:lvl3pPr>
            <a:lvl4pPr>
              <a:defRPr sz="1000"/>
            </a:lvl4pPr>
            <a:lvl5pPr>
              <a:defRPr sz="1000"/>
            </a:lvl5pPr>
          </a:lstStyle>
          <a:p>
            <a:pPr lvl="0"/>
            <a:r>
              <a:rPr lang="en-US"/>
              <a:t>Edit Master text styles</a:t>
            </a:r>
          </a:p>
        </p:txBody>
      </p:sp>
      <p:sp>
        <p:nvSpPr>
          <p:cNvPr id="14" name="Text Placeholder 15"/>
          <p:cNvSpPr>
            <a:spLocks noGrp="1"/>
          </p:cNvSpPr>
          <p:nvPr>
            <p:ph type="body" sz="quarter" idx="17"/>
          </p:nvPr>
        </p:nvSpPr>
        <p:spPr>
          <a:xfrm>
            <a:off x="2588084" y="4127608"/>
            <a:ext cx="1625849" cy="1581636"/>
          </a:xfrm>
        </p:spPr>
        <p:txBody>
          <a:bodyPr>
            <a:noAutofit/>
          </a:bodyPr>
          <a:lstStyle>
            <a:lvl1pPr marL="0" indent="0">
              <a:buNone/>
              <a:defRPr sz="1500"/>
            </a:lvl1pPr>
            <a:lvl2pPr>
              <a:defRPr sz="1100"/>
            </a:lvl2pPr>
            <a:lvl3pPr>
              <a:defRPr sz="1050"/>
            </a:lvl3pPr>
            <a:lvl4pPr>
              <a:defRPr sz="1000"/>
            </a:lvl4pPr>
            <a:lvl5pPr>
              <a:defRPr sz="1000"/>
            </a:lvl5pPr>
          </a:lstStyle>
          <a:p>
            <a:pPr lvl="0"/>
            <a:r>
              <a:rPr lang="en-US"/>
              <a:t>Edit Master text styles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9780" y="67809"/>
            <a:ext cx="846383" cy="1482964"/>
          </a:xfrm>
          <a:prstGeom prst="rect">
            <a:avLst/>
          </a:prstGeom>
        </p:spPr>
      </p:pic>
      <p:sp>
        <p:nvSpPr>
          <p:cNvPr id="19" name="Rounded Rectangle 18"/>
          <p:cNvSpPr/>
          <p:nvPr userDrawn="1"/>
        </p:nvSpPr>
        <p:spPr>
          <a:xfrm>
            <a:off x="626076" y="274638"/>
            <a:ext cx="6895070" cy="1143000"/>
          </a:xfrm>
          <a:prstGeom prst="roundRect">
            <a:avLst/>
          </a:prstGeom>
          <a:noFill/>
          <a:ln w="12700" cap="flat" cmpd="sng" algn="ctr">
            <a:solidFill>
              <a:srgbClr val="E287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Tree>
    <p:extLst>
      <p:ext uri="{BB962C8B-B14F-4D97-AF65-F5344CB8AC3E}">
        <p14:creationId xmlns:p14="http://schemas.microsoft.com/office/powerpoint/2010/main" val="20503770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le conten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076" y="260648"/>
            <a:ext cx="6895070" cy="1143000"/>
          </a:xfrm>
        </p:spPr>
        <p:txBody>
          <a:bodyPr/>
          <a:lstStyle>
            <a:lvl1pPr>
              <a:defRPr sz="3600" b="1"/>
            </a:lvl1pPr>
          </a:lstStyle>
          <a:p>
            <a:r>
              <a:rPr lang="en-US"/>
              <a:t>Slide title</a:t>
            </a:r>
          </a:p>
        </p:txBody>
      </p:sp>
      <p:sp>
        <p:nvSpPr>
          <p:cNvPr id="12" name="Rounded Rectangle 11"/>
          <p:cNvSpPr/>
          <p:nvPr userDrawn="1"/>
        </p:nvSpPr>
        <p:spPr>
          <a:xfrm>
            <a:off x="1076657" y="4242967"/>
            <a:ext cx="1549054" cy="1494029"/>
          </a:xfrm>
          <a:prstGeom prst="roundRect">
            <a:avLst/>
          </a:prstGeom>
          <a:ln w="57150">
            <a:solidFill>
              <a:srgbClr val="E2870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CC0066"/>
              </a:buClr>
              <a:buSzTx/>
              <a:buFontTx/>
              <a:buNone/>
              <a:tabLst/>
              <a:defRPr/>
            </a:pPr>
            <a:r>
              <a:rPr kumimoji="0" lang="en-US" sz="1600" b="0" i="0" u="none" strike="noStrike" kern="0" cap="none" spc="0" normalizeH="0" baseline="0" noProof="0">
                <a:ln>
                  <a:noFill/>
                </a:ln>
                <a:solidFill>
                  <a:srgbClr val="000000"/>
                </a:solidFill>
                <a:effectLst/>
                <a:uLnTx/>
                <a:uFillTx/>
                <a:latin typeface="+mn-lt"/>
                <a:ea typeface="+mn-ea"/>
                <a:cs typeface="Arial" charset="0"/>
              </a:rPr>
              <a:t>Text</a:t>
            </a:r>
          </a:p>
        </p:txBody>
      </p:sp>
      <p:sp>
        <p:nvSpPr>
          <p:cNvPr id="13" name="Round Diagonal Corner Rectangle 12"/>
          <p:cNvSpPr/>
          <p:nvPr userDrawn="1"/>
        </p:nvSpPr>
        <p:spPr>
          <a:xfrm>
            <a:off x="2877637" y="4230687"/>
            <a:ext cx="1548000" cy="1494000"/>
          </a:xfrm>
          <a:prstGeom prst="round2DiagRect">
            <a:avLst/>
          </a:prstGeom>
          <a:noFill/>
          <a:ln w="88900">
            <a:solidFill>
              <a:srgbClr val="75C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userDrawn="1"/>
        </p:nvSpPr>
        <p:spPr>
          <a:xfrm>
            <a:off x="4677837" y="4223065"/>
            <a:ext cx="1549054" cy="1494029"/>
          </a:xfrm>
          <a:prstGeom prst="roundRect">
            <a:avLst/>
          </a:prstGeom>
          <a:ln w="57150">
            <a:solidFill>
              <a:srgbClr val="E2870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CC0066"/>
              </a:buClr>
              <a:buSzTx/>
              <a:buFontTx/>
              <a:buNone/>
              <a:tabLst/>
              <a:defRPr/>
            </a:pPr>
            <a:r>
              <a:rPr kumimoji="0" lang="en-US" sz="1600" b="0" i="0" u="none" strike="noStrike" kern="0" cap="none" spc="0" normalizeH="0" baseline="0" noProof="0">
                <a:ln>
                  <a:noFill/>
                </a:ln>
                <a:solidFill>
                  <a:srgbClr val="000000"/>
                </a:solidFill>
                <a:effectLst/>
                <a:uLnTx/>
                <a:uFillTx/>
                <a:latin typeface="+mn-lt"/>
                <a:ea typeface="+mn-ea"/>
                <a:cs typeface="Arial" charset="0"/>
              </a:rPr>
              <a:t>Text</a:t>
            </a:r>
          </a:p>
        </p:txBody>
      </p:sp>
      <p:sp>
        <p:nvSpPr>
          <p:cNvPr id="16" name="Round Diagonal Corner Rectangle 15"/>
          <p:cNvSpPr/>
          <p:nvPr userDrawn="1"/>
        </p:nvSpPr>
        <p:spPr>
          <a:xfrm>
            <a:off x="6478037" y="4223065"/>
            <a:ext cx="1548000" cy="1494000"/>
          </a:xfrm>
          <a:prstGeom prst="round2DiagRect">
            <a:avLst/>
          </a:prstGeom>
          <a:noFill/>
          <a:ln w="88900">
            <a:solidFill>
              <a:srgbClr val="75C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userDrawn="1"/>
        </p:nvSpPr>
        <p:spPr>
          <a:xfrm>
            <a:off x="626076" y="1844824"/>
            <a:ext cx="7900087" cy="2016224"/>
          </a:xfrm>
          <a:prstGeom prst="roundRect">
            <a:avLst/>
          </a:prstGeom>
          <a:solidFill>
            <a:srgbClr val="1999D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userDrawn="1"/>
        </p:nvSpPr>
        <p:spPr>
          <a:xfrm>
            <a:off x="1268626" y="1988840"/>
            <a:ext cx="6545175" cy="461665"/>
          </a:xfrm>
          <a:prstGeom prst="rect">
            <a:avLst/>
          </a:prstGeom>
          <a:noFill/>
        </p:spPr>
        <p:txBody>
          <a:bodyPr wrap="square" rtlCol="0">
            <a:spAutoFit/>
          </a:bodyPr>
          <a:lstStyle/>
          <a:p>
            <a:pPr marL="0" lvl="0" indent="0" algn="l">
              <a:buClr>
                <a:srgbClr val="CC0099"/>
              </a:buClr>
              <a:buFont typeface="Arial" panose="020B0604020202020204" pitchFamily="34" charset="0"/>
              <a:buNone/>
            </a:pPr>
            <a:r>
              <a:rPr lang="en-US" sz="2400" dirty="0">
                <a:solidFill>
                  <a:schemeClr val="bg1"/>
                </a:solidFill>
              </a:rPr>
              <a:t>Text </a:t>
            </a:r>
          </a:p>
        </p:txBody>
      </p:sp>
      <p:sp>
        <p:nvSpPr>
          <p:cNvPr id="18" name="Picture Placeholder 2"/>
          <p:cNvSpPr>
            <a:spLocks noGrp="1"/>
          </p:cNvSpPr>
          <p:nvPr>
            <p:ph type="pic" idx="1"/>
          </p:nvPr>
        </p:nvSpPr>
        <p:spPr>
          <a:xfrm>
            <a:off x="3089873" y="4430019"/>
            <a:ext cx="1123528" cy="1080120"/>
          </a:xfrm>
          <a:ln w="6350"/>
        </p:spPr>
        <p:txBody>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9" name="Picture Placeholder 2"/>
          <p:cNvSpPr>
            <a:spLocks noGrp="1"/>
          </p:cNvSpPr>
          <p:nvPr>
            <p:ph type="pic" idx="10"/>
          </p:nvPr>
        </p:nvSpPr>
        <p:spPr>
          <a:xfrm>
            <a:off x="6690273" y="4449921"/>
            <a:ext cx="1123528" cy="1080120"/>
          </a:xfrm>
        </p:spPr>
        <p:txBody>
          <a:bodyPr/>
          <a:lstStyle>
            <a:lvl1pPr marL="0" indent="0">
              <a:buNone/>
              <a:defRPr sz="9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9780" y="67809"/>
            <a:ext cx="846383" cy="1482964"/>
          </a:xfrm>
          <a:prstGeom prst="rect">
            <a:avLst/>
          </a:prstGeom>
        </p:spPr>
      </p:pic>
      <p:sp>
        <p:nvSpPr>
          <p:cNvPr id="17" name="Rounded Rectangle 16"/>
          <p:cNvSpPr/>
          <p:nvPr userDrawn="1"/>
        </p:nvSpPr>
        <p:spPr>
          <a:xfrm>
            <a:off x="626076" y="274638"/>
            <a:ext cx="6895070" cy="1143000"/>
          </a:xfrm>
          <a:prstGeom prst="roundRect">
            <a:avLst/>
          </a:prstGeom>
          <a:noFill/>
          <a:ln w="12700" cap="flat" cmpd="sng" algn="ctr">
            <a:solidFill>
              <a:srgbClr val="E287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Tree>
    <p:extLst>
      <p:ext uri="{BB962C8B-B14F-4D97-AF65-F5344CB8AC3E}">
        <p14:creationId xmlns:p14="http://schemas.microsoft.com/office/powerpoint/2010/main" val="340226146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5877272"/>
            <a:ext cx="914400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01359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9386611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1475852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789" y="274638"/>
            <a:ext cx="6870358" cy="1143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50788" y="1600200"/>
            <a:ext cx="3845012" cy="4149811"/>
          </a:xfrm>
        </p:spPr>
        <p:txBody>
          <a:bodyPr/>
          <a:lstStyle>
            <a:lvl1pPr marL="342900" indent="-342900">
              <a:buClr>
                <a:srgbClr val="7BCBB7"/>
              </a:buClr>
              <a:buFont typeface="Arial" panose="020B0604020202020204" pitchFamily="34" charset="0"/>
              <a:buChar char="•"/>
              <a:defRPr sz="2800"/>
            </a:lvl1pPr>
            <a:lvl2pPr marL="742950" indent="-285750">
              <a:buClr>
                <a:srgbClr val="7BCBB7"/>
              </a:buClr>
              <a:buFont typeface="Arial" panose="020B0604020202020204" pitchFamily="34" charset="0"/>
              <a:buChar char="•"/>
              <a:defRPr sz="2400"/>
            </a:lvl2pPr>
            <a:lvl3pPr marL="1143000" indent="-228600">
              <a:buClr>
                <a:srgbClr val="7BCBB7"/>
              </a:buClr>
              <a:buFont typeface="Arial" panose="020B0604020202020204" pitchFamily="34" charset="0"/>
              <a:buChar char="•"/>
              <a:defRPr sz="2000"/>
            </a:lvl3pPr>
            <a:lvl4pPr marL="1600200" indent="-228600">
              <a:buClr>
                <a:srgbClr val="7BCBB7"/>
              </a:buClr>
              <a:buFont typeface="Arial" panose="020B0604020202020204" pitchFamily="34" charset="0"/>
              <a:buChar char="•"/>
              <a:defRPr sz="1800"/>
            </a:lvl4pPr>
            <a:lvl5pPr marL="2057400" indent="-228600">
              <a:buClr>
                <a:srgbClr val="7BCBB7"/>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3853249" cy="4149811"/>
          </a:xfrm>
        </p:spPr>
        <p:txBody>
          <a:bodyPr/>
          <a:lstStyle>
            <a:lvl1pPr marL="342900" indent="-342900">
              <a:buClr>
                <a:srgbClr val="7BCBB7"/>
              </a:buClr>
              <a:buFont typeface="Arial" panose="020B0604020202020204" pitchFamily="34" charset="0"/>
              <a:buChar char="•"/>
              <a:defRPr sz="2800"/>
            </a:lvl1pPr>
            <a:lvl2pPr marL="742950" indent="-285750">
              <a:buClr>
                <a:srgbClr val="7BCBB7"/>
              </a:buClr>
              <a:buFont typeface="Arial" panose="020B0604020202020204" pitchFamily="34" charset="0"/>
              <a:buChar char="•"/>
              <a:defRPr sz="2400"/>
            </a:lvl2pPr>
            <a:lvl3pPr marL="1143000" indent="-228600">
              <a:buClr>
                <a:srgbClr val="7BCBB7"/>
              </a:buClr>
              <a:buFont typeface="Arial" panose="020B0604020202020204" pitchFamily="34" charset="0"/>
              <a:buChar char="•"/>
              <a:defRPr sz="2000"/>
            </a:lvl3pPr>
            <a:lvl4pPr marL="1600200" indent="-228600">
              <a:buClr>
                <a:srgbClr val="7BCBB7"/>
              </a:buClr>
              <a:buFont typeface="Arial" panose="020B0604020202020204" pitchFamily="34" charset="0"/>
              <a:buChar char="•"/>
              <a:defRPr sz="1800"/>
            </a:lvl4pPr>
            <a:lvl5pPr marL="2057400" indent="-228600">
              <a:buClr>
                <a:srgbClr val="7BCBB7"/>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F61E5A15-C3BB-44FD-8A6B-64B6A03F1979}" type="datetimeFigureOut">
              <a:rPr lang="en-GB" smtClean="0"/>
              <a:pPr/>
              <a:t>17/09/2020</a:t>
            </a:fld>
            <a:endParaRPr lang="en-GB" dirty="0"/>
          </a:p>
        </p:txBody>
      </p:sp>
      <p:sp>
        <p:nvSpPr>
          <p:cNvPr id="7" name="Slide Number Placeholder 6"/>
          <p:cNvSpPr>
            <a:spLocks noGrp="1"/>
          </p:cNvSpPr>
          <p:nvPr>
            <p:ph type="sldNum" sz="quarter" idx="12"/>
          </p:nvPr>
        </p:nvSpPr>
        <p:spPr/>
        <p:txBody>
          <a:bodyPr/>
          <a:lstStyle/>
          <a:p>
            <a:fld id="{FAFA3377-6CFB-4326-8F48-B6CE00B1EC52}" type="slidenum">
              <a:rPr lang="en-GB" smtClean="0"/>
              <a:pPr/>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9780" y="67809"/>
            <a:ext cx="846383" cy="1482964"/>
          </a:xfrm>
          <a:prstGeom prst="rect">
            <a:avLst/>
          </a:prstGeom>
        </p:spPr>
      </p:pic>
      <p:sp>
        <p:nvSpPr>
          <p:cNvPr id="9" name="Rounded Rectangle 8"/>
          <p:cNvSpPr/>
          <p:nvPr userDrawn="1"/>
        </p:nvSpPr>
        <p:spPr>
          <a:xfrm>
            <a:off x="626076" y="274638"/>
            <a:ext cx="6895070" cy="1143000"/>
          </a:xfrm>
          <a:prstGeom prst="roundRect">
            <a:avLst/>
          </a:prstGeom>
          <a:noFill/>
          <a:ln w="12700" cap="flat" cmpd="sng" algn="ctr">
            <a:solidFill>
              <a:srgbClr val="E287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Tree>
    <p:extLst>
      <p:ext uri="{BB962C8B-B14F-4D97-AF65-F5344CB8AC3E}">
        <p14:creationId xmlns:p14="http://schemas.microsoft.com/office/powerpoint/2010/main" val="49589031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0086"/>
            <a:ext cx="6835346" cy="1112109"/>
          </a:xfrm>
        </p:spPr>
        <p:txBody>
          <a:bodyPr/>
          <a:lstStyle>
            <a:lvl1pPr>
              <a:defRPr>
                <a:solidFill>
                  <a:srgbClr val="17428B"/>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Rounded Rectangle 5"/>
          <p:cNvSpPr/>
          <p:nvPr userDrawn="1"/>
        </p:nvSpPr>
        <p:spPr>
          <a:xfrm>
            <a:off x="626076" y="274638"/>
            <a:ext cx="6895070" cy="1143000"/>
          </a:xfrm>
          <a:prstGeom prst="roundRect">
            <a:avLst/>
          </a:prstGeom>
          <a:noFill/>
          <a:ln w="12700" cap="flat" cmpd="sng" algn="ctr">
            <a:solidFill>
              <a:srgbClr val="17428B"/>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Tree>
    <p:extLst>
      <p:ext uri="{BB962C8B-B14F-4D97-AF65-F5344CB8AC3E}">
        <p14:creationId xmlns:p14="http://schemas.microsoft.com/office/powerpoint/2010/main" val="13366753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p:cNvSpPr>
            <a:spLocks noGrp="1"/>
          </p:cNvSpPr>
          <p:nvPr>
            <p:ph type="ctrTitle"/>
          </p:nvPr>
        </p:nvSpPr>
        <p:spPr>
          <a:xfrm>
            <a:off x="685800" y="280086"/>
            <a:ext cx="6835346" cy="1112109"/>
          </a:xfrm>
        </p:spPr>
        <p:txBody>
          <a:bodyPr/>
          <a:lstStyle>
            <a:lvl1pPr>
              <a:defRPr>
                <a:solidFill>
                  <a:srgbClr val="17428B"/>
                </a:solidFill>
              </a:defRPr>
            </a:lvl1pPr>
          </a:lstStyle>
          <a:p>
            <a:r>
              <a:rPr lang="en-US" dirty="0"/>
              <a:t>Click to edit Master title style</a:t>
            </a:r>
            <a:endParaRPr lang="en-GB" dirty="0"/>
          </a:p>
        </p:txBody>
      </p:sp>
      <p:sp>
        <p:nvSpPr>
          <p:cNvPr id="8" name="Rounded Rectangle 7"/>
          <p:cNvSpPr/>
          <p:nvPr userDrawn="1"/>
        </p:nvSpPr>
        <p:spPr>
          <a:xfrm>
            <a:off x="626076" y="274638"/>
            <a:ext cx="6895070" cy="1143000"/>
          </a:xfrm>
          <a:prstGeom prst="roundRect">
            <a:avLst/>
          </a:prstGeom>
          <a:noFill/>
          <a:ln w="12700" cap="flat" cmpd="sng" algn="ctr">
            <a:solidFill>
              <a:srgbClr val="17428B"/>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Tree>
    <p:extLst>
      <p:ext uri="{BB962C8B-B14F-4D97-AF65-F5344CB8AC3E}">
        <p14:creationId xmlns:p14="http://schemas.microsoft.com/office/powerpoint/2010/main" val="88222414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171811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789" y="274638"/>
            <a:ext cx="6870358" cy="1143000"/>
          </a:xfrm>
          <a:noFill/>
        </p:spPr>
        <p:txBody>
          <a:bodyPr/>
          <a:lstStyle/>
          <a:p>
            <a:r>
              <a:rPr lang="en-US" dirty="0"/>
              <a:t>Click to edit Master title style</a:t>
            </a:r>
            <a:endParaRPr lang="en-GB" dirty="0"/>
          </a:p>
        </p:txBody>
      </p:sp>
      <p:sp>
        <p:nvSpPr>
          <p:cNvPr id="5" name="Rounded Rectangle 4"/>
          <p:cNvSpPr/>
          <p:nvPr userDrawn="1"/>
        </p:nvSpPr>
        <p:spPr>
          <a:xfrm>
            <a:off x="626076" y="274638"/>
            <a:ext cx="6895070" cy="1143000"/>
          </a:xfrm>
          <a:prstGeom prst="roundRect">
            <a:avLst/>
          </a:prstGeom>
          <a:noFill/>
          <a:ln w="12700" cap="flat" cmpd="sng" algn="ctr">
            <a:solidFill>
              <a:srgbClr val="17428B"/>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Tree>
    <p:extLst>
      <p:ext uri="{BB962C8B-B14F-4D97-AF65-F5344CB8AC3E}">
        <p14:creationId xmlns:p14="http://schemas.microsoft.com/office/powerpoint/2010/main" val="10610219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9780" y="67809"/>
            <a:ext cx="846383" cy="1482964"/>
          </a:xfrm>
          <a:prstGeom prst="rect">
            <a:avLst/>
          </a:prstGeom>
        </p:spPr>
      </p:pic>
      <p:sp>
        <p:nvSpPr>
          <p:cNvPr id="2" name="Title 1"/>
          <p:cNvSpPr>
            <a:spLocks noGrp="1"/>
          </p:cNvSpPr>
          <p:nvPr>
            <p:ph type="title"/>
          </p:nvPr>
        </p:nvSpPr>
        <p:spPr>
          <a:xfrm>
            <a:off x="650788" y="274638"/>
            <a:ext cx="6796217" cy="1143000"/>
          </a:xfrm>
          <a:noFill/>
          <a:ln>
            <a:solidFill>
              <a:schemeClr val="bg1"/>
            </a:solidFill>
          </a:ln>
        </p:spPr>
        <p:txBody>
          <a:bodyPr/>
          <a:lstStyle>
            <a:lvl1pPr>
              <a:defRPr>
                <a:solidFill>
                  <a:srgbClr val="E28700"/>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ounded Rectangle 4"/>
          <p:cNvSpPr/>
          <p:nvPr userDrawn="1"/>
        </p:nvSpPr>
        <p:spPr>
          <a:xfrm>
            <a:off x="626076" y="274638"/>
            <a:ext cx="6895070" cy="1143000"/>
          </a:xfrm>
          <a:prstGeom prst="roundRect">
            <a:avLst/>
          </a:prstGeom>
          <a:noFill/>
          <a:ln w="12700" cap="flat" cmpd="sng" algn="ctr">
            <a:solidFill>
              <a:srgbClr val="E287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Tree>
    <p:extLst>
      <p:ext uri="{BB962C8B-B14F-4D97-AF65-F5344CB8AC3E}">
        <p14:creationId xmlns:p14="http://schemas.microsoft.com/office/powerpoint/2010/main" val="24519333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05497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 y="0"/>
            <a:ext cx="9144000" cy="6858000"/>
          </a:xfrm>
        </p:spPr>
        <p:txBody>
          <a:bodyP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148532457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0086"/>
            <a:ext cx="6835346" cy="1112109"/>
          </a:xfrm>
        </p:spPr>
        <p:txBody>
          <a:bodyPr/>
          <a:lstStyle>
            <a:lvl1pPr>
              <a:defRPr>
                <a:solidFill>
                  <a:srgbClr val="A0A522"/>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Rounded Rectangle 5"/>
          <p:cNvSpPr/>
          <p:nvPr userDrawn="1"/>
        </p:nvSpPr>
        <p:spPr>
          <a:xfrm>
            <a:off x="626076" y="274638"/>
            <a:ext cx="6895070" cy="1143000"/>
          </a:xfrm>
          <a:prstGeom prst="roundRect">
            <a:avLst/>
          </a:prstGeom>
          <a:noFill/>
          <a:ln w="12700" cap="flat" cmpd="sng" algn="ctr">
            <a:solidFill>
              <a:srgbClr val="A0A52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Tree>
    <p:extLst>
      <p:ext uri="{BB962C8B-B14F-4D97-AF65-F5344CB8AC3E}">
        <p14:creationId xmlns:p14="http://schemas.microsoft.com/office/powerpoint/2010/main" val="96526335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p:cNvSpPr>
            <a:spLocks noGrp="1"/>
          </p:cNvSpPr>
          <p:nvPr>
            <p:ph type="ctrTitle"/>
          </p:nvPr>
        </p:nvSpPr>
        <p:spPr>
          <a:xfrm>
            <a:off x="685800" y="280086"/>
            <a:ext cx="6835346" cy="1112109"/>
          </a:xfrm>
        </p:spPr>
        <p:txBody>
          <a:bodyPr/>
          <a:lstStyle>
            <a:lvl1pPr>
              <a:defRPr>
                <a:solidFill>
                  <a:srgbClr val="A0A522"/>
                </a:solidFill>
              </a:defRPr>
            </a:lvl1pPr>
          </a:lstStyle>
          <a:p>
            <a:r>
              <a:rPr lang="en-US" dirty="0"/>
              <a:t>Click to edit Master title style</a:t>
            </a:r>
            <a:endParaRPr lang="en-GB" dirty="0"/>
          </a:p>
        </p:txBody>
      </p:sp>
      <p:sp>
        <p:nvSpPr>
          <p:cNvPr id="8" name="Rounded Rectangle 7"/>
          <p:cNvSpPr/>
          <p:nvPr userDrawn="1"/>
        </p:nvSpPr>
        <p:spPr>
          <a:xfrm>
            <a:off x="626076" y="274638"/>
            <a:ext cx="6895070" cy="1143000"/>
          </a:xfrm>
          <a:prstGeom prst="roundRect">
            <a:avLst/>
          </a:prstGeom>
          <a:noFill/>
          <a:ln w="12700" cap="flat" cmpd="sng" algn="ctr">
            <a:solidFill>
              <a:srgbClr val="A0A52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Tree>
    <p:extLst>
      <p:ext uri="{BB962C8B-B14F-4D97-AF65-F5344CB8AC3E}">
        <p14:creationId xmlns:p14="http://schemas.microsoft.com/office/powerpoint/2010/main" val="39563639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207636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789" y="274638"/>
            <a:ext cx="6870358" cy="1143000"/>
          </a:xfrm>
          <a:noFill/>
        </p:spPr>
        <p:txBody>
          <a:bodyPr/>
          <a:lstStyle/>
          <a:p>
            <a:r>
              <a:rPr lang="en-US" dirty="0"/>
              <a:t>Click to edit Master title style</a:t>
            </a:r>
            <a:endParaRPr lang="en-GB" dirty="0"/>
          </a:p>
        </p:txBody>
      </p:sp>
      <p:sp>
        <p:nvSpPr>
          <p:cNvPr id="5" name="Rounded Rectangle 4"/>
          <p:cNvSpPr/>
          <p:nvPr userDrawn="1"/>
        </p:nvSpPr>
        <p:spPr>
          <a:xfrm>
            <a:off x="626076" y="274638"/>
            <a:ext cx="6895070" cy="1143000"/>
          </a:xfrm>
          <a:prstGeom prst="roundRect">
            <a:avLst/>
          </a:prstGeom>
          <a:noFill/>
          <a:ln w="12700" cap="flat" cmpd="sng" algn="ctr">
            <a:solidFill>
              <a:srgbClr val="A0A52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Tree>
    <p:extLst>
      <p:ext uri="{BB962C8B-B14F-4D97-AF65-F5344CB8AC3E}">
        <p14:creationId xmlns:p14="http://schemas.microsoft.com/office/powerpoint/2010/main" val="23781613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86193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 y="0"/>
            <a:ext cx="9144000" cy="6858000"/>
          </a:xfrm>
        </p:spPr>
        <p:txBody>
          <a:bodyP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27117878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9780" y="67809"/>
            <a:ext cx="846383" cy="1482964"/>
          </a:xfrm>
          <a:prstGeom prst="rect">
            <a:avLst/>
          </a:prstGeom>
        </p:spPr>
      </p:pic>
    </p:spTree>
    <p:extLst>
      <p:ext uri="{BB962C8B-B14F-4D97-AF65-F5344CB8AC3E}">
        <p14:creationId xmlns:p14="http://schemas.microsoft.com/office/powerpoint/2010/main" val="38910721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Click to edit Master title style</a:t>
            </a:r>
            <a:endParaRPr lang="en-GB" dirty="0"/>
          </a:p>
        </p:txBody>
      </p:sp>
      <p:sp>
        <p:nvSpPr>
          <p:cNvPr id="6" name="Rounded Rectangle 5"/>
          <p:cNvSpPr/>
          <p:nvPr userDrawn="1"/>
        </p:nvSpPr>
        <p:spPr>
          <a:xfrm>
            <a:off x="467544" y="1700808"/>
            <a:ext cx="3960440" cy="3960000"/>
          </a:xfrm>
          <a:prstGeom prst="roundRect">
            <a:avLst/>
          </a:prstGeom>
          <a:noFill/>
          <a:ln w="38100">
            <a:solidFill>
              <a:srgbClr val="E28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half" idx="1"/>
          </p:nvPr>
        </p:nvSpPr>
        <p:spPr>
          <a:xfrm>
            <a:off x="539552" y="1873864"/>
            <a:ext cx="3661624" cy="3715376"/>
          </a:xfrm>
        </p:spPr>
        <p:txBody>
          <a:bodyPr/>
          <a:lstStyle>
            <a:lvl1pPr marL="342900" indent="-342900">
              <a:buClr>
                <a:srgbClr val="7BCBB7"/>
              </a:buClr>
              <a:buFont typeface="Arial" panose="020B0604020202020204" pitchFamily="34" charset="0"/>
              <a:buChar char="•"/>
              <a:defRPr sz="2800"/>
            </a:lvl1pPr>
            <a:lvl2pPr marL="742950" indent="-285750">
              <a:buClr>
                <a:srgbClr val="7BCBB7"/>
              </a:buClr>
              <a:buFont typeface="Arial" panose="020B0604020202020204" pitchFamily="34" charset="0"/>
              <a:buChar char="•"/>
              <a:defRPr sz="2400"/>
            </a:lvl2pPr>
            <a:lvl3pPr marL="1143000" indent="-228600">
              <a:buClr>
                <a:srgbClr val="7BCBB7"/>
              </a:buClr>
              <a:buFont typeface="Arial" panose="020B0604020202020204" pitchFamily="34" charset="0"/>
              <a:buChar char="•"/>
              <a:defRPr sz="2000"/>
            </a:lvl3pPr>
            <a:lvl4pPr marL="1600200" indent="-228600">
              <a:buClr>
                <a:srgbClr val="7BCBB7"/>
              </a:buClr>
              <a:buFont typeface="Arial" panose="020B0604020202020204" pitchFamily="34" charset="0"/>
              <a:buChar char="•"/>
              <a:defRPr sz="1800"/>
            </a:lvl4pPr>
            <a:lvl5pPr marL="2057400" indent="-228600">
              <a:buClr>
                <a:srgbClr val="7BCBB7"/>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ounded Rectangle 6"/>
          <p:cNvSpPr/>
          <p:nvPr userDrawn="1"/>
        </p:nvSpPr>
        <p:spPr>
          <a:xfrm>
            <a:off x="4716016" y="1700808"/>
            <a:ext cx="3960440" cy="3960000"/>
          </a:xfrm>
          <a:prstGeom prst="roundRect">
            <a:avLst/>
          </a:prstGeom>
          <a:noFill/>
          <a:ln w="38100">
            <a:solidFill>
              <a:srgbClr val="E28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2"/>
          <p:cNvSpPr>
            <a:spLocks noGrp="1"/>
          </p:cNvSpPr>
          <p:nvPr>
            <p:ph sz="half" idx="11"/>
          </p:nvPr>
        </p:nvSpPr>
        <p:spPr>
          <a:xfrm>
            <a:off x="4860032" y="1873864"/>
            <a:ext cx="3661624" cy="3715376"/>
          </a:xfrm>
        </p:spPr>
        <p:txBody>
          <a:bodyPr/>
          <a:lstStyle>
            <a:lvl1pPr marL="342900" indent="-342900">
              <a:buClr>
                <a:srgbClr val="7BCBB7"/>
              </a:buClr>
              <a:buFont typeface="Arial" panose="020B0604020202020204" pitchFamily="34" charset="0"/>
              <a:buChar char="•"/>
              <a:defRPr sz="2800"/>
            </a:lvl1pPr>
            <a:lvl2pPr marL="742950" indent="-285750">
              <a:buClr>
                <a:srgbClr val="7BCBB7"/>
              </a:buClr>
              <a:buFont typeface="Arial" panose="020B0604020202020204" pitchFamily="34" charset="0"/>
              <a:buChar char="•"/>
              <a:defRPr sz="2400"/>
            </a:lvl2pPr>
            <a:lvl3pPr marL="1143000" indent="-228600">
              <a:buClr>
                <a:srgbClr val="7BCBB7"/>
              </a:buClr>
              <a:buFont typeface="Arial" panose="020B0604020202020204" pitchFamily="34" charset="0"/>
              <a:buChar char="•"/>
              <a:defRPr sz="2000"/>
            </a:lvl3pPr>
            <a:lvl4pPr marL="1600200" indent="-228600">
              <a:buClr>
                <a:srgbClr val="7BCBB7"/>
              </a:buClr>
              <a:buFont typeface="Arial" panose="020B0604020202020204" pitchFamily="34" charset="0"/>
              <a:buChar char="•"/>
              <a:defRPr sz="1800"/>
            </a:lvl4pPr>
            <a:lvl5pPr marL="2057400" indent="-228600">
              <a:buClr>
                <a:srgbClr val="7BCBB7"/>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9780" y="67809"/>
            <a:ext cx="846383" cy="1482964"/>
          </a:xfrm>
          <a:prstGeom prst="rect">
            <a:avLst/>
          </a:prstGeom>
        </p:spPr>
      </p:pic>
      <p:sp>
        <p:nvSpPr>
          <p:cNvPr id="11" name="Rounded Rectangle 10"/>
          <p:cNvSpPr/>
          <p:nvPr userDrawn="1"/>
        </p:nvSpPr>
        <p:spPr>
          <a:xfrm>
            <a:off x="626076" y="274638"/>
            <a:ext cx="6895070" cy="1143000"/>
          </a:xfrm>
          <a:prstGeom prst="roundRect">
            <a:avLst/>
          </a:prstGeom>
          <a:noFill/>
          <a:ln w="12700" cap="flat" cmpd="sng" algn="ctr">
            <a:solidFill>
              <a:srgbClr val="E287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Tree>
    <p:extLst>
      <p:ext uri="{BB962C8B-B14F-4D97-AF65-F5344CB8AC3E}">
        <p14:creationId xmlns:p14="http://schemas.microsoft.com/office/powerpoint/2010/main" val="5821162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 coloured background">
    <p:spTree>
      <p:nvGrpSpPr>
        <p:cNvPr id="1" name=""/>
        <p:cNvGrpSpPr/>
        <p:nvPr/>
      </p:nvGrpSpPr>
      <p:grpSpPr>
        <a:xfrm>
          <a:off x="0" y="0"/>
          <a:ext cx="0" cy="0"/>
          <a:chOff x="0" y="0"/>
          <a:chExt cx="0" cy="0"/>
        </a:xfrm>
      </p:grpSpPr>
      <p:sp>
        <p:nvSpPr>
          <p:cNvPr id="2" name="Title 1"/>
          <p:cNvSpPr>
            <a:spLocks noGrp="1"/>
          </p:cNvSpPr>
          <p:nvPr>
            <p:ph type="title"/>
          </p:nvPr>
        </p:nvSpPr>
        <p:spPr>
          <a:xfrm>
            <a:off x="650789" y="274638"/>
            <a:ext cx="6870358" cy="1143000"/>
          </a:xfrm>
        </p:spPr>
        <p:txBody>
          <a:bodyPr/>
          <a:lstStyle/>
          <a:p>
            <a:r>
              <a:rPr lang="en-US" dirty="0"/>
              <a:t>Click to edit Master title style</a:t>
            </a:r>
            <a:endParaRPr lang="en-GB" dirty="0"/>
          </a:p>
        </p:txBody>
      </p:sp>
      <p:sp>
        <p:nvSpPr>
          <p:cNvPr id="6" name="Rounded Rectangle 5"/>
          <p:cNvSpPr/>
          <p:nvPr userDrawn="1"/>
        </p:nvSpPr>
        <p:spPr>
          <a:xfrm>
            <a:off x="467544" y="1700808"/>
            <a:ext cx="3960440" cy="3960000"/>
          </a:xfrm>
          <a:prstGeom prst="roundRect">
            <a:avLst/>
          </a:prstGeom>
          <a:solidFill>
            <a:schemeClr val="tx2">
              <a:lumMod val="40000"/>
              <a:lumOff val="6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half" idx="1"/>
          </p:nvPr>
        </p:nvSpPr>
        <p:spPr>
          <a:xfrm>
            <a:off x="539552" y="1873864"/>
            <a:ext cx="3661624" cy="3715376"/>
          </a:xfrm>
        </p:spPr>
        <p:txBody>
          <a:bodyPr/>
          <a:lstStyle>
            <a:lvl1pPr>
              <a:buClr>
                <a:schemeClr val="accent3"/>
              </a:buClr>
              <a:defRPr sz="2800"/>
            </a:lvl1pPr>
            <a:lvl2pPr>
              <a:buClr>
                <a:schemeClr val="accent3"/>
              </a:buClr>
              <a:defRPr sz="2400"/>
            </a:lvl2pPr>
            <a:lvl3pPr>
              <a:buClr>
                <a:schemeClr val="accent3"/>
              </a:buClr>
              <a:defRPr sz="2000"/>
            </a:lvl3pPr>
            <a:lvl4pPr>
              <a:buClr>
                <a:schemeClr val="accent3"/>
              </a:buClr>
              <a:defRPr sz="1800"/>
            </a:lvl4pPr>
            <a:lvl5pPr>
              <a:buClr>
                <a:schemeClr val="accent3"/>
              </a:buCl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ounded Rectangle 6"/>
          <p:cNvSpPr/>
          <p:nvPr userDrawn="1"/>
        </p:nvSpPr>
        <p:spPr>
          <a:xfrm>
            <a:off x="4716016" y="1700808"/>
            <a:ext cx="3960440" cy="3960000"/>
          </a:xfrm>
          <a:prstGeom prst="roundRect">
            <a:avLst/>
          </a:prstGeom>
          <a:solidFill>
            <a:schemeClr val="tx2">
              <a:lumMod val="40000"/>
              <a:lumOff val="6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2"/>
          <p:cNvSpPr>
            <a:spLocks noGrp="1"/>
          </p:cNvSpPr>
          <p:nvPr>
            <p:ph sz="half" idx="11"/>
          </p:nvPr>
        </p:nvSpPr>
        <p:spPr>
          <a:xfrm>
            <a:off x="4860032" y="1873864"/>
            <a:ext cx="3661624" cy="3715376"/>
          </a:xfrm>
        </p:spPr>
        <p:txBody>
          <a:bodyPr/>
          <a:lstStyle>
            <a:lvl1pPr>
              <a:buClr>
                <a:schemeClr val="accent3"/>
              </a:buClr>
              <a:defRPr sz="2800"/>
            </a:lvl1pPr>
            <a:lvl2pPr>
              <a:buClr>
                <a:schemeClr val="accent3"/>
              </a:buClr>
              <a:defRPr sz="2400"/>
            </a:lvl2pPr>
            <a:lvl3pPr>
              <a:buClr>
                <a:schemeClr val="accent3"/>
              </a:buClr>
              <a:defRPr sz="2000"/>
            </a:lvl3pPr>
            <a:lvl4pPr>
              <a:buClr>
                <a:schemeClr val="accent3"/>
              </a:buClr>
              <a:defRPr sz="1800"/>
            </a:lvl4pPr>
            <a:lvl5pPr>
              <a:buClr>
                <a:schemeClr val="accent3"/>
              </a:buCl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9780" y="67809"/>
            <a:ext cx="846383" cy="1482964"/>
          </a:xfrm>
          <a:prstGeom prst="rect">
            <a:avLst/>
          </a:prstGeom>
        </p:spPr>
      </p:pic>
      <p:sp>
        <p:nvSpPr>
          <p:cNvPr id="10" name="Rounded Rectangle 9"/>
          <p:cNvSpPr/>
          <p:nvPr userDrawn="1"/>
        </p:nvSpPr>
        <p:spPr>
          <a:xfrm>
            <a:off x="626076" y="274638"/>
            <a:ext cx="6895070" cy="1143000"/>
          </a:xfrm>
          <a:prstGeom prst="roundRect">
            <a:avLst/>
          </a:prstGeom>
          <a:noFill/>
          <a:ln w="12700" cap="flat" cmpd="sng" algn="ctr">
            <a:solidFill>
              <a:srgbClr val="E287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Tree>
    <p:extLst>
      <p:ext uri="{BB962C8B-B14F-4D97-AF65-F5344CB8AC3E}">
        <p14:creationId xmlns:p14="http://schemas.microsoft.com/office/powerpoint/2010/main" val="3073139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788" y="274638"/>
            <a:ext cx="6855579" cy="1143000"/>
          </a:xfrm>
        </p:spPr>
        <p:txBody>
          <a:bodyPr/>
          <a:lstStyle>
            <a:lvl1pPr>
              <a:defRPr/>
            </a:lvl1pPr>
          </a:lstStyle>
          <a:p>
            <a:r>
              <a:rPr lang="en-US" dirty="0"/>
              <a:t>Click to edit Master title style</a:t>
            </a:r>
            <a:endParaRPr lang="en-GB" dirty="0"/>
          </a:p>
        </p:txBody>
      </p:sp>
      <p:sp>
        <p:nvSpPr>
          <p:cNvPr id="8" name="Rounded Rectangle 7"/>
          <p:cNvSpPr/>
          <p:nvPr userDrawn="1"/>
        </p:nvSpPr>
        <p:spPr>
          <a:xfrm>
            <a:off x="626076" y="1484784"/>
            <a:ext cx="3720891" cy="648072"/>
          </a:xfrm>
          <a:prstGeom prst="roundRect">
            <a:avLst/>
          </a:prstGeom>
          <a:ln>
            <a:solidFill>
              <a:srgbClr val="E287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3" name="Text Placeholder 2"/>
          <p:cNvSpPr>
            <a:spLocks noGrp="1"/>
          </p:cNvSpPr>
          <p:nvPr>
            <p:ph type="body" idx="1"/>
          </p:nvPr>
        </p:nvSpPr>
        <p:spPr>
          <a:xfrm>
            <a:off x="542156" y="1556792"/>
            <a:ext cx="3813820" cy="4740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Rounded Rectangle 9"/>
          <p:cNvSpPr/>
          <p:nvPr userDrawn="1"/>
        </p:nvSpPr>
        <p:spPr>
          <a:xfrm>
            <a:off x="4825660" y="1484784"/>
            <a:ext cx="3720891" cy="648072"/>
          </a:xfrm>
          <a:prstGeom prst="roundRect">
            <a:avLst/>
          </a:prstGeom>
          <a:ln>
            <a:solidFill>
              <a:srgbClr val="E287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1" name="Text Placeholder 2"/>
          <p:cNvSpPr>
            <a:spLocks noGrp="1"/>
          </p:cNvSpPr>
          <p:nvPr>
            <p:ph type="body" idx="11"/>
          </p:nvPr>
        </p:nvSpPr>
        <p:spPr>
          <a:xfrm>
            <a:off x="4741740" y="1556792"/>
            <a:ext cx="3813820" cy="4740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Rounded Rectangle 11"/>
          <p:cNvSpPr/>
          <p:nvPr userDrawn="1"/>
        </p:nvSpPr>
        <p:spPr>
          <a:xfrm>
            <a:off x="626076" y="2276872"/>
            <a:ext cx="3720891" cy="3672408"/>
          </a:xfrm>
          <a:prstGeom prst="roundRect">
            <a:avLst/>
          </a:prstGeom>
          <a:noFill/>
          <a:ln>
            <a:solidFill>
              <a:srgbClr val="E28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2"/>
          <p:cNvSpPr>
            <a:spLocks noGrp="1"/>
          </p:cNvSpPr>
          <p:nvPr>
            <p:ph sz="half" idx="12"/>
          </p:nvPr>
        </p:nvSpPr>
        <p:spPr>
          <a:xfrm>
            <a:off x="823784" y="2449928"/>
            <a:ext cx="3377391" cy="3445550"/>
          </a:xfrm>
        </p:spPr>
        <p:txBody>
          <a:bodyPr/>
          <a:lstStyle>
            <a:lvl1pPr marL="342900" indent="-342900">
              <a:buClr>
                <a:srgbClr val="7BCBB7"/>
              </a:buClr>
              <a:buFont typeface="Arial" panose="020B0604020202020204" pitchFamily="34" charset="0"/>
              <a:buChar char="•"/>
              <a:defRPr sz="2400"/>
            </a:lvl1pPr>
            <a:lvl2pPr marL="742950" indent="-285750">
              <a:buClr>
                <a:srgbClr val="7BCBB7"/>
              </a:buClr>
              <a:buFont typeface="Arial" panose="020B0604020202020204" pitchFamily="34" charset="0"/>
              <a:buChar char="•"/>
              <a:defRPr sz="2000"/>
            </a:lvl2pPr>
            <a:lvl3pPr marL="1143000" indent="-228600">
              <a:buClr>
                <a:srgbClr val="7BCBB7"/>
              </a:buClr>
              <a:buFont typeface="Arial" panose="020B0604020202020204" pitchFamily="34" charset="0"/>
              <a:buChar char="•"/>
              <a:defRPr sz="1800"/>
            </a:lvl3pPr>
            <a:lvl4pPr marL="1600200" indent="-228600">
              <a:buClr>
                <a:srgbClr val="7BCBB7"/>
              </a:buClr>
              <a:buFont typeface="Arial" panose="020B0604020202020204" pitchFamily="34" charset="0"/>
              <a:buChar char="•"/>
              <a:defRPr sz="1600"/>
            </a:lvl4pPr>
            <a:lvl5pPr marL="2057400" indent="-228600">
              <a:buClr>
                <a:srgbClr val="7BCBB7"/>
              </a:buClr>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Rounded Rectangle 13"/>
          <p:cNvSpPr/>
          <p:nvPr userDrawn="1"/>
        </p:nvSpPr>
        <p:spPr>
          <a:xfrm>
            <a:off x="4871716" y="2276872"/>
            <a:ext cx="3654447" cy="3672408"/>
          </a:xfrm>
          <a:prstGeom prst="roundRect">
            <a:avLst/>
          </a:prstGeom>
          <a:noFill/>
          <a:ln>
            <a:solidFill>
              <a:srgbClr val="E28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2"/>
          <p:cNvSpPr>
            <a:spLocks noGrp="1"/>
          </p:cNvSpPr>
          <p:nvPr>
            <p:ph sz="half" idx="13"/>
          </p:nvPr>
        </p:nvSpPr>
        <p:spPr>
          <a:xfrm>
            <a:off x="5115696" y="2449928"/>
            <a:ext cx="3333951" cy="3445550"/>
          </a:xfrm>
        </p:spPr>
        <p:txBody>
          <a:bodyPr/>
          <a:lstStyle>
            <a:lvl1pPr marL="342900" indent="-342900">
              <a:buClr>
                <a:srgbClr val="7BCBB7"/>
              </a:buClr>
              <a:buFont typeface="Arial" panose="020B0604020202020204" pitchFamily="34" charset="0"/>
              <a:buChar char="•"/>
              <a:defRPr sz="2400"/>
            </a:lvl1pPr>
            <a:lvl2pPr marL="742950" indent="-285750">
              <a:buClr>
                <a:srgbClr val="7BCBB7"/>
              </a:buClr>
              <a:buFont typeface="Arial" panose="020B0604020202020204" pitchFamily="34" charset="0"/>
              <a:buChar char="•"/>
              <a:defRPr sz="2000"/>
            </a:lvl2pPr>
            <a:lvl3pPr marL="1143000" indent="-228600">
              <a:buClr>
                <a:srgbClr val="7BCBB7"/>
              </a:buClr>
              <a:buFont typeface="Arial" panose="020B0604020202020204" pitchFamily="34" charset="0"/>
              <a:buChar char="•"/>
              <a:defRPr sz="2000"/>
            </a:lvl3pPr>
            <a:lvl4pPr marL="1600200" indent="-228600">
              <a:buClr>
                <a:srgbClr val="7BCBB7"/>
              </a:buClr>
              <a:buFont typeface="Arial" panose="020B0604020202020204" pitchFamily="34" charset="0"/>
              <a:buChar char="•"/>
              <a:defRPr sz="1600"/>
            </a:lvl4pPr>
            <a:lvl5pPr marL="2057400" indent="-228600">
              <a:buClr>
                <a:srgbClr val="7BCBB7"/>
              </a:buClr>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9780" y="67809"/>
            <a:ext cx="846383" cy="1482964"/>
          </a:xfrm>
          <a:prstGeom prst="rect">
            <a:avLst/>
          </a:prstGeom>
        </p:spPr>
      </p:pic>
      <p:sp>
        <p:nvSpPr>
          <p:cNvPr id="17" name="Rounded Rectangle 16"/>
          <p:cNvSpPr/>
          <p:nvPr userDrawn="1"/>
        </p:nvSpPr>
        <p:spPr>
          <a:xfrm>
            <a:off x="626076" y="274638"/>
            <a:ext cx="6895070" cy="1143000"/>
          </a:xfrm>
          <a:prstGeom prst="roundRect">
            <a:avLst/>
          </a:prstGeom>
          <a:noFill/>
          <a:ln w="12700" cap="flat" cmpd="sng" algn="ctr">
            <a:solidFill>
              <a:srgbClr val="E287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Tree>
    <p:extLst>
      <p:ext uri="{BB962C8B-B14F-4D97-AF65-F5344CB8AC3E}">
        <p14:creationId xmlns:p14="http://schemas.microsoft.com/office/powerpoint/2010/main" val="36210853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789" y="274638"/>
            <a:ext cx="6870358" cy="1143000"/>
          </a:xfrm>
          <a:noFill/>
        </p:spPr>
        <p:txBody>
          <a:bodyPr/>
          <a:lstStyle/>
          <a:p>
            <a:r>
              <a:rPr lang="en-US" dirty="0"/>
              <a:t>Click to edit Master 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9780" y="67809"/>
            <a:ext cx="846383" cy="1482964"/>
          </a:xfrm>
          <a:prstGeom prst="rect">
            <a:avLst/>
          </a:prstGeom>
        </p:spPr>
      </p:pic>
      <p:sp>
        <p:nvSpPr>
          <p:cNvPr id="5" name="Rounded Rectangle 4"/>
          <p:cNvSpPr/>
          <p:nvPr userDrawn="1"/>
        </p:nvSpPr>
        <p:spPr>
          <a:xfrm>
            <a:off x="626076" y="274638"/>
            <a:ext cx="6895070" cy="1143000"/>
          </a:xfrm>
          <a:prstGeom prst="roundRect">
            <a:avLst/>
          </a:prstGeom>
          <a:noFill/>
          <a:ln w="12700" cap="flat" cmpd="sng" algn="ctr">
            <a:solidFill>
              <a:srgbClr val="E287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Tree>
    <p:extLst>
      <p:ext uri="{BB962C8B-B14F-4D97-AF65-F5344CB8AC3E}">
        <p14:creationId xmlns:p14="http://schemas.microsoft.com/office/powerpoint/2010/main" val="20546133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535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 y="0"/>
            <a:ext cx="9144000" cy="6858000"/>
          </a:xfrm>
        </p:spPr>
        <p:txBody>
          <a:bodyP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5488121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4.png"/><Relationship Id="rId4" Type="http://schemas.openxmlformats.org/officeDocument/2006/relationships/slideLayout" Target="../slideLayouts/slideLayout19.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5.png"/><Relationship Id="rId4" Type="http://schemas.openxmlformats.org/officeDocument/2006/relationships/slideLayout" Target="../slideLayouts/slideLayout25.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788" y="274638"/>
            <a:ext cx="7850661"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50788" y="1600201"/>
            <a:ext cx="7850661" cy="420506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3"/>
          <p:cNvSpPr txBox="1">
            <a:spLocks/>
          </p:cNvSpPr>
          <p:nvPr/>
        </p:nvSpPr>
        <p:spPr>
          <a:xfrm rot="16200000">
            <a:off x="-1217736" y="4347715"/>
            <a:ext cx="2895600" cy="1825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altLang="en-US" sz="1100" dirty="0" smtClean="0">
                <a:solidFill>
                  <a:srgbClr val="000000"/>
                </a:solidFill>
                <a:latin typeface="Arial" panose="020B0604020202020204" pitchFamily="34" charset="0"/>
                <a:cs typeface="Arial" panose="020B0604020202020204" pitchFamily="34" charset="0"/>
              </a:rPr>
              <a:t>Supporting Smooth Transitions | 2020</a:t>
            </a:r>
            <a:endParaRPr lang="en-US" altLang="en-US" sz="1100" dirty="0">
              <a:solidFill>
                <a:srgbClr val="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
          </p:nvPr>
        </p:nvSpPr>
        <p:spPr>
          <a:xfrm>
            <a:off x="3543300" y="6356350"/>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9958746-BD3D-473E-94E4-F86D44341716}" type="slidenum">
              <a:rPr lang="en-GB" smtClean="0"/>
              <a:pPr/>
              <a:t>‹#›</a:t>
            </a:fld>
            <a:endParaRPr lang="en-GB" dirty="0"/>
          </a:p>
        </p:txBody>
      </p:sp>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20682" y="5940216"/>
            <a:ext cx="1519882" cy="799315"/>
          </a:xfrm>
          <a:prstGeom prst="rect">
            <a:avLst/>
          </a:prstGeom>
        </p:spPr>
      </p:pic>
      <p:pic>
        <p:nvPicPr>
          <p:cNvPr id="9" name="Picture 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190562" y="5515644"/>
            <a:ext cx="1757623" cy="1309404"/>
          </a:xfrm>
          <a:prstGeom prst="rect">
            <a:avLst/>
          </a:prstGeom>
        </p:spPr>
      </p:pic>
    </p:spTree>
    <p:extLst>
      <p:ext uri="{BB962C8B-B14F-4D97-AF65-F5344CB8AC3E}">
        <p14:creationId xmlns:p14="http://schemas.microsoft.com/office/powerpoint/2010/main" val="30436815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4" r:id="rId4"/>
    <p:sldLayoutId id="2147483665" r:id="rId5"/>
    <p:sldLayoutId id="2147483666" r:id="rId6"/>
    <p:sldLayoutId id="2147483667" r:id="rId7"/>
    <p:sldLayoutId id="2147483668" r:id="rId8"/>
    <p:sldLayoutId id="2147483680" r:id="rId9"/>
    <p:sldLayoutId id="2147483677" r:id="rId10"/>
    <p:sldLayoutId id="2147483678" r:id="rId11"/>
    <p:sldLayoutId id="2147483669" r:id="rId12"/>
    <p:sldLayoutId id="2147483670" r:id="rId13"/>
    <p:sldLayoutId id="2147483671" r:id="rId14"/>
    <p:sldLayoutId id="2147483682" r:id="rId15"/>
  </p:sldLayoutIdLst>
  <p:timing>
    <p:tnLst>
      <p:par>
        <p:cTn id="1" dur="indefinite" restart="never" nodeType="tmRoot"/>
      </p:par>
    </p:tnLst>
  </p:timing>
  <p:hf hdr="0" ftr="0" dt="0"/>
  <p:txStyles>
    <p:titleStyle>
      <a:lvl1pPr algn="ctr" defTabSz="914400" rtl="0" eaLnBrk="1" latinLnBrk="0" hangingPunct="1">
        <a:spcBef>
          <a:spcPct val="0"/>
        </a:spcBef>
        <a:buNone/>
        <a:defRPr sz="3600" kern="1200" baseline="0">
          <a:solidFill>
            <a:srgbClr val="E2870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chemeClr val="accent4"/>
        </a:buClr>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E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789" y="274638"/>
            <a:ext cx="678798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50788" y="1600201"/>
            <a:ext cx="7850661" cy="420506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3"/>
          <p:cNvSpPr txBox="1">
            <a:spLocks/>
          </p:cNvSpPr>
          <p:nvPr/>
        </p:nvSpPr>
        <p:spPr>
          <a:xfrm rot="16200000">
            <a:off x="-1217736" y="4347715"/>
            <a:ext cx="2895600" cy="1825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altLang="en-US" sz="1100" dirty="0" smtClean="0">
                <a:solidFill>
                  <a:srgbClr val="000000"/>
                </a:solidFill>
                <a:latin typeface="Arial" panose="020B0604020202020204" pitchFamily="34" charset="0"/>
                <a:cs typeface="Arial" panose="020B0604020202020204" pitchFamily="34" charset="0"/>
              </a:rPr>
              <a:t>Supporting Smooth Transitions | 2020</a:t>
            </a:r>
            <a:endParaRPr lang="en-US" altLang="en-US" sz="1100" dirty="0">
              <a:solidFill>
                <a:srgbClr val="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
          </p:nvPr>
        </p:nvSpPr>
        <p:spPr>
          <a:xfrm>
            <a:off x="3543300" y="6356350"/>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9958746-BD3D-473E-94E4-F86D44341716}" type="slidenum">
              <a:rPr lang="en-GB" smtClean="0"/>
              <a:pPr/>
              <a:t>‹#›</a:t>
            </a:fld>
            <a:endParaRPr lang="en-GB" dirty="0"/>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20682" y="5940216"/>
            <a:ext cx="1519882" cy="799315"/>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190562" y="5515644"/>
            <a:ext cx="1757623" cy="1309404"/>
          </a:xfrm>
          <a:prstGeom prst="rect">
            <a:avLst/>
          </a:prstGeom>
        </p:spPr>
      </p:pic>
      <p:pic>
        <p:nvPicPr>
          <p:cNvPr id="4" name="Pictur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05193" y="0"/>
            <a:ext cx="928360" cy="1626597"/>
          </a:xfrm>
          <a:prstGeom prst="rect">
            <a:avLst/>
          </a:prstGeom>
        </p:spPr>
      </p:pic>
    </p:spTree>
    <p:extLst>
      <p:ext uri="{BB962C8B-B14F-4D97-AF65-F5344CB8AC3E}">
        <p14:creationId xmlns:p14="http://schemas.microsoft.com/office/powerpoint/2010/main" val="257127944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90" r:id="rId4"/>
    <p:sldLayoutId id="2147483691" r:id="rId5"/>
    <p:sldLayoutId id="2147483692" r:id="rId6"/>
  </p:sldLayoutIdLst>
  <p:timing>
    <p:tnLst>
      <p:par>
        <p:cTn id="1" dur="indefinite" restart="never" nodeType="tmRoot"/>
      </p:par>
    </p:tnLst>
  </p:timing>
  <p:hf hdr="0" ftr="0" dt="0"/>
  <p:txStyles>
    <p:titleStyle>
      <a:lvl1pPr algn="ctr" defTabSz="914400" rtl="0" eaLnBrk="1" latinLnBrk="0" hangingPunct="1">
        <a:spcBef>
          <a:spcPct val="0"/>
        </a:spcBef>
        <a:buNone/>
        <a:defRPr sz="3600" kern="1200" baseline="0">
          <a:solidFill>
            <a:srgbClr val="17428B"/>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chemeClr val="accent4"/>
        </a:buClr>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CE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789" y="274638"/>
            <a:ext cx="678798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50788" y="1600201"/>
            <a:ext cx="7850661" cy="420506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3"/>
          <p:cNvSpPr txBox="1">
            <a:spLocks/>
          </p:cNvSpPr>
          <p:nvPr/>
        </p:nvSpPr>
        <p:spPr>
          <a:xfrm rot="16200000">
            <a:off x="-1217736" y="4347715"/>
            <a:ext cx="2895600" cy="1825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altLang="en-US" sz="1100" dirty="0" smtClean="0">
                <a:solidFill>
                  <a:srgbClr val="000000"/>
                </a:solidFill>
                <a:latin typeface="Arial" panose="020B0604020202020204" pitchFamily="34" charset="0"/>
                <a:cs typeface="Arial" panose="020B0604020202020204" pitchFamily="34" charset="0"/>
              </a:rPr>
              <a:t>Supporting Smooth Transitions | 2020</a:t>
            </a:r>
            <a:endParaRPr lang="en-US" altLang="en-US" sz="1100" dirty="0">
              <a:solidFill>
                <a:srgbClr val="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
          </p:nvPr>
        </p:nvSpPr>
        <p:spPr>
          <a:xfrm>
            <a:off x="3543300" y="6356350"/>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9958746-BD3D-473E-94E4-F86D44341716}" type="slidenum">
              <a:rPr lang="en-GB" smtClean="0"/>
              <a:pPr/>
              <a:t>‹#›</a:t>
            </a:fld>
            <a:endParaRPr lang="en-GB" dirty="0"/>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20682" y="5940216"/>
            <a:ext cx="1519882" cy="799315"/>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190562" y="5515644"/>
            <a:ext cx="1757623" cy="1309404"/>
          </a:xfrm>
          <a:prstGeom prst="rect">
            <a:avLst/>
          </a:prstGeom>
        </p:spPr>
      </p:pic>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562193" y="-2255"/>
            <a:ext cx="947494" cy="1660122"/>
          </a:xfrm>
          <a:prstGeom prst="rect">
            <a:avLst/>
          </a:prstGeom>
        </p:spPr>
      </p:pic>
    </p:spTree>
    <p:extLst>
      <p:ext uri="{BB962C8B-B14F-4D97-AF65-F5344CB8AC3E}">
        <p14:creationId xmlns:p14="http://schemas.microsoft.com/office/powerpoint/2010/main" val="426145927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p:timing>
    <p:tnLst>
      <p:par>
        <p:cTn id="1" dur="indefinite" restart="never" nodeType="tmRoot"/>
      </p:par>
    </p:tnLst>
  </p:timing>
  <p:hf hdr="0" ftr="0" dt="0"/>
  <p:txStyles>
    <p:titleStyle>
      <a:lvl1pPr algn="ctr" defTabSz="914400" rtl="0" eaLnBrk="1" latinLnBrk="0" hangingPunct="1">
        <a:spcBef>
          <a:spcPct val="0"/>
        </a:spcBef>
        <a:buNone/>
        <a:defRPr sz="3600" kern="1200" baseline="0">
          <a:solidFill>
            <a:srgbClr val="A0A52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chemeClr val="accent4"/>
        </a:buClr>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parksideschoo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hyperlink" Target="mailto:earlyyears@parkside.herts.sch.uk"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012724" y="2023548"/>
            <a:ext cx="7118554" cy="2237915"/>
          </a:xfrm>
        </p:spPr>
        <p:txBody>
          <a:bodyPr>
            <a:normAutofit/>
          </a:bodyPr>
          <a:lstStyle/>
          <a:p>
            <a:r>
              <a:rPr lang="en-GB" sz="4000" dirty="0">
                <a:solidFill>
                  <a:srgbClr val="00B050"/>
                </a:solidFill>
              </a:rPr>
              <a:t>Welcome </a:t>
            </a:r>
            <a:r>
              <a:rPr lang="en-GB" sz="4000" dirty="0" smtClean="0">
                <a:solidFill>
                  <a:srgbClr val="00B050"/>
                </a:solidFill>
              </a:rPr>
              <a:t>to </a:t>
            </a:r>
            <a:br>
              <a:rPr lang="en-GB" sz="4000" dirty="0" smtClean="0">
                <a:solidFill>
                  <a:srgbClr val="00B050"/>
                </a:solidFill>
              </a:rPr>
            </a:br>
            <a:r>
              <a:rPr lang="en-GB" sz="4000" dirty="0" smtClean="0">
                <a:solidFill>
                  <a:srgbClr val="00B050"/>
                </a:solidFill>
              </a:rPr>
              <a:t>Nursery Hazel</a:t>
            </a:r>
            <a:br>
              <a:rPr lang="en-GB" sz="4000" dirty="0" smtClean="0">
                <a:solidFill>
                  <a:srgbClr val="00B050"/>
                </a:solidFill>
              </a:rPr>
            </a:br>
            <a:r>
              <a:rPr lang="en-GB" sz="4000" dirty="0" smtClean="0">
                <a:solidFill>
                  <a:srgbClr val="00B050"/>
                </a:solidFill>
              </a:rPr>
              <a:t>Meet the Teacher</a:t>
            </a:r>
            <a:endParaRPr lang="en-GB" sz="3600" dirty="0">
              <a:solidFill>
                <a:srgbClr val="00B050"/>
              </a:solidFill>
            </a:endParaRPr>
          </a:p>
        </p:txBody>
      </p:sp>
      <p:sp>
        <p:nvSpPr>
          <p:cNvPr id="5" name="Subtitle 4"/>
          <p:cNvSpPr>
            <a:spLocks noGrp="1"/>
          </p:cNvSpPr>
          <p:nvPr>
            <p:ph type="subTitle" idx="4294967295"/>
          </p:nvPr>
        </p:nvSpPr>
        <p:spPr>
          <a:xfrm>
            <a:off x="1371601" y="4389285"/>
            <a:ext cx="6400800" cy="1092200"/>
          </a:xfrm>
        </p:spPr>
        <p:txBody>
          <a:bodyPr>
            <a:normAutofit/>
          </a:bodyPr>
          <a:lstStyle/>
          <a:p>
            <a:pPr marL="0" indent="0" algn="ctr">
              <a:buNone/>
            </a:pPr>
            <a:r>
              <a:rPr lang="en-GB" sz="2800" dirty="0" smtClean="0"/>
              <a:t>18</a:t>
            </a:r>
            <a:r>
              <a:rPr lang="en-GB" sz="2800" baseline="30000" dirty="0" smtClean="0"/>
              <a:t>th</a:t>
            </a:r>
            <a:r>
              <a:rPr lang="en-GB" sz="2800" dirty="0" smtClean="0"/>
              <a:t> September 2020</a:t>
            </a:r>
          </a:p>
          <a:p>
            <a:pPr marL="0" indent="0" algn="ctr">
              <a:buNone/>
            </a:pPr>
            <a:r>
              <a:rPr lang="en-GB" sz="2800" dirty="0" smtClean="0"/>
              <a:t>Mrs Harrison</a:t>
            </a:r>
            <a:endParaRPr lang="en-GB" sz="2800" dirty="0"/>
          </a:p>
        </p:txBody>
      </p:sp>
      <p:sp>
        <p:nvSpPr>
          <p:cNvPr id="2" name="TextBox 1"/>
          <p:cNvSpPr txBox="1"/>
          <p:nvPr/>
        </p:nvSpPr>
        <p:spPr>
          <a:xfrm>
            <a:off x="827584" y="474743"/>
            <a:ext cx="1440160" cy="1477328"/>
          </a:xfrm>
          <a:prstGeom prst="rect">
            <a:avLst/>
          </a:prstGeom>
          <a:noFill/>
        </p:spPr>
        <p:txBody>
          <a:bodyPr wrap="square" rtlCol="0">
            <a:spAutoFit/>
          </a:bodyPr>
          <a:lstStyle/>
          <a:p>
            <a:pPr algn="ctr"/>
            <a:endParaRPr lang="en-GB" dirty="0" smtClean="0"/>
          </a:p>
          <a:p>
            <a:pPr algn="ctr"/>
            <a:endParaRPr lang="en-GB" dirty="0"/>
          </a:p>
          <a:p>
            <a:pPr algn="ctr"/>
            <a:endParaRPr lang="en-GB" dirty="0" smtClean="0"/>
          </a:p>
          <a:p>
            <a:pPr algn="ctr"/>
            <a:endParaRPr lang="en-GB" dirty="0"/>
          </a:p>
          <a:p>
            <a:pPr algn="ct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5151" y="206476"/>
            <a:ext cx="1689250" cy="1689250"/>
          </a:xfrm>
          <a:prstGeom prst="rect">
            <a:avLst/>
          </a:prstGeom>
        </p:spPr>
      </p:pic>
      <p:pic>
        <p:nvPicPr>
          <p:cNvPr id="7" name="Picture 6" descr="400x100"/>
          <p:cNvPicPr/>
          <p:nvPr/>
        </p:nvPicPr>
        <p:blipFill>
          <a:blip r:embed="rId4">
            <a:extLst>
              <a:ext uri="{28A0092B-C50C-407E-A947-70E740481C1C}">
                <a14:useLocalDpi xmlns:a14="http://schemas.microsoft.com/office/drawing/2010/main" val="0"/>
              </a:ext>
            </a:extLst>
          </a:blip>
          <a:srcRect r="75999"/>
          <a:stretch>
            <a:fillRect/>
          </a:stretch>
        </p:blipFill>
        <p:spPr bwMode="auto">
          <a:xfrm>
            <a:off x="962413" y="206476"/>
            <a:ext cx="1695450" cy="1753870"/>
          </a:xfrm>
          <a:prstGeom prst="rect">
            <a:avLst/>
          </a:prstGeom>
          <a:noFill/>
          <a:ln w="38100">
            <a:noFill/>
          </a:ln>
        </p:spPr>
      </p:pic>
    </p:spTree>
    <p:extLst>
      <p:ext uri="{BB962C8B-B14F-4D97-AF65-F5344CB8AC3E}">
        <p14:creationId xmlns:p14="http://schemas.microsoft.com/office/powerpoint/2010/main" val="125272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805" y="191841"/>
            <a:ext cx="6870358" cy="1143000"/>
          </a:xfrm>
        </p:spPr>
        <p:txBody>
          <a:bodyPr>
            <a:normAutofit/>
          </a:bodyPr>
          <a:lstStyle/>
          <a:p>
            <a:r>
              <a:rPr lang="en-GB"/>
              <a:t>How does my child learn? </a:t>
            </a:r>
            <a:r>
              <a:rPr lang="en-GB" sz="1600"/>
              <a:t/>
            </a:r>
            <a:br>
              <a:rPr lang="en-GB" sz="1600"/>
            </a:br>
            <a:r>
              <a:rPr lang="en-GB" sz="2200"/>
              <a:t>Characteristics of Effective Learning</a:t>
            </a:r>
          </a:p>
        </p:txBody>
      </p:sp>
      <p:sp>
        <p:nvSpPr>
          <p:cNvPr id="4" name="Slide Number Placeholder 3"/>
          <p:cNvSpPr>
            <a:spLocks noGrp="1"/>
          </p:cNvSpPr>
          <p:nvPr>
            <p:ph type="sldNum" sz="quarter" idx="4294967295"/>
          </p:nvPr>
        </p:nvSpPr>
        <p:spPr>
          <a:xfrm>
            <a:off x="0" y="6356350"/>
            <a:ext cx="2057400" cy="365125"/>
          </a:xfrm>
        </p:spPr>
        <p:txBody>
          <a:bodyPr/>
          <a:lstStyle/>
          <a:p>
            <a:fld id="{CF20716B-0596-48BD-87E3-308481B7FC12}" type="slidenum">
              <a:rPr lang="en-GB" altLang="en-US" smtClean="0"/>
              <a:pPr/>
              <a:t>10</a:t>
            </a:fld>
            <a:endParaRPr lang="en-GB" altLang="en-US"/>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552" y="1500650"/>
            <a:ext cx="4057859" cy="513741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7855" y="1679459"/>
            <a:ext cx="2037432" cy="135815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7855" y="3167689"/>
            <a:ext cx="2037432" cy="137509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7855" y="4672857"/>
            <a:ext cx="2037432" cy="1342897"/>
          </a:xfrm>
          <a:prstGeom prst="rect">
            <a:avLst/>
          </a:prstGeom>
        </p:spPr>
      </p:pic>
    </p:spTree>
    <p:extLst>
      <p:ext uri="{BB962C8B-B14F-4D97-AF65-F5344CB8AC3E}">
        <p14:creationId xmlns:p14="http://schemas.microsoft.com/office/powerpoint/2010/main" val="450093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Phonics</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In </a:t>
            </a:r>
            <a:r>
              <a:rPr lang="en-GB" dirty="0" smtClean="0"/>
              <a:t>Nursery, </a:t>
            </a:r>
            <a:r>
              <a:rPr lang="en-GB" dirty="0" smtClean="0"/>
              <a:t>we initially begin teaching phonics by using the phase one letters and </a:t>
            </a:r>
            <a:r>
              <a:rPr lang="en-GB" dirty="0" smtClean="0"/>
              <a:t>sounds. This phase is intended to develo</a:t>
            </a:r>
            <a:r>
              <a:rPr lang="en-GB" dirty="0" smtClean="0"/>
              <a:t>p children’s listening, vocabulary and speaking skills.</a:t>
            </a:r>
          </a:p>
          <a:p>
            <a:endParaRPr lang="en-GB" dirty="0" smtClean="0"/>
          </a:p>
          <a:p>
            <a:r>
              <a:rPr lang="en-GB" dirty="0" smtClean="0"/>
              <a:t>Children will be taught: Environmental sounds, instrumental sounds, body percussion (clapping and stamping), rhythm and rhyme, alliteration, voice sounds and oral blending e.g. hearing that d-o-g makes ‘dog’</a:t>
            </a:r>
            <a:endParaRPr lang="en-GB" dirty="0" smtClean="0"/>
          </a:p>
          <a:p>
            <a:endParaRPr lang="en-GB" dirty="0" smtClean="0"/>
          </a:p>
        </p:txBody>
      </p:sp>
    </p:spTree>
    <p:extLst>
      <p:ext uri="{BB962C8B-B14F-4D97-AF65-F5344CB8AC3E}">
        <p14:creationId xmlns:p14="http://schemas.microsoft.com/office/powerpoint/2010/main" val="1277596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Phonics</a:t>
            </a:r>
            <a:endParaRPr lang="en-GB" dirty="0"/>
          </a:p>
        </p:txBody>
      </p:sp>
      <p:sp>
        <p:nvSpPr>
          <p:cNvPr id="3" name="Content Placeholder 2"/>
          <p:cNvSpPr>
            <a:spLocks noGrp="1"/>
          </p:cNvSpPr>
          <p:nvPr>
            <p:ph idx="1"/>
          </p:nvPr>
        </p:nvSpPr>
        <p:spPr/>
        <p:txBody>
          <a:bodyPr/>
          <a:lstStyle/>
          <a:p>
            <a:pPr algn="ctr"/>
            <a:endParaRPr lang="en-GB" sz="2800" dirty="0" smtClean="0"/>
          </a:p>
          <a:p>
            <a:pPr algn="ctr"/>
            <a:r>
              <a:rPr lang="en-GB" sz="2800" dirty="0" smtClean="0"/>
              <a:t>In </a:t>
            </a:r>
            <a:r>
              <a:rPr lang="en-GB" sz="2800" dirty="0"/>
              <a:t>the summer term we move onto </a:t>
            </a:r>
            <a:r>
              <a:rPr lang="en-GB" sz="2800" dirty="0" smtClean="0"/>
              <a:t>the Read</a:t>
            </a:r>
            <a:r>
              <a:rPr lang="en-GB" sz="2800" dirty="0"/>
              <a:t>, Write </a:t>
            </a:r>
            <a:r>
              <a:rPr lang="en-GB" sz="2800" dirty="0" err="1"/>
              <a:t>Inc</a:t>
            </a:r>
            <a:r>
              <a:rPr lang="en-GB" sz="2800" dirty="0"/>
              <a:t> phonics </a:t>
            </a:r>
            <a:r>
              <a:rPr lang="en-GB" sz="2800" dirty="0" smtClean="0"/>
              <a:t>scheme </a:t>
            </a:r>
            <a:r>
              <a:rPr lang="en-GB" sz="2800" dirty="0"/>
              <a:t>which introduces, letter mnemonics, letter shapes and sounds</a:t>
            </a:r>
            <a:r>
              <a:rPr lang="en-GB" sz="2800" dirty="0" smtClean="0"/>
              <a:t>. If they are ready they will begin to read simple blending books. This will prepare the children before going into Reception class</a:t>
            </a:r>
            <a:r>
              <a:rPr lang="en-GB" dirty="0" smtClean="0"/>
              <a:t>.</a:t>
            </a:r>
            <a:endParaRPr lang="en-GB" dirty="0"/>
          </a:p>
        </p:txBody>
      </p:sp>
    </p:spTree>
    <p:extLst>
      <p:ext uri="{BB962C8B-B14F-4D97-AF65-F5344CB8AC3E}">
        <p14:creationId xmlns:p14="http://schemas.microsoft.com/office/powerpoint/2010/main" val="3221124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Daily routines</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394983382"/>
              </p:ext>
            </p:extLst>
          </p:nvPr>
        </p:nvGraphicFramePr>
        <p:xfrm>
          <a:off x="840819" y="2036824"/>
          <a:ext cx="7602279" cy="4023360"/>
        </p:xfrm>
        <a:graphic>
          <a:graphicData uri="http://schemas.openxmlformats.org/drawingml/2006/table">
            <a:tbl>
              <a:tblPr firstRow="1" firstCol="1" lastRow="1" lastCol="1" bandRow="1" bandCol="1">
                <a:tableStyleId>{5C22544A-7EE6-4342-B048-85BDC9FD1C3A}</a:tableStyleId>
              </a:tblPr>
              <a:tblGrid>
                <a:gridCol w="1123125">
                  <a:extLst>
                    <a:ext uri="{9D8B030D-6E8A-4147-A177-3AD203B41FA5}">
                      <a16:colId xmlns:a16="http://schemas.microsoft.com/office/drawing/2014/main" xmlns="" val="1421986183"/>
                    </a:ext>
                  </a:extLst>
                </a:gridCol>
                <a:gridCol w="6479154">
                  <a:extLst>
                    <a:ext uri="{9D8B030D-6E8A-4147-A177-3AD203B41FA5}">
                      <a16:colId xmlns:a16="http://schemas.microsoft.com/office/drawing/2014/main" xmlns="" val="470639122"/>
                    </a:ext>
                  </a:extLst>
                </a:gridCol>
              </a:tblGrid>
              <a:tr h="321285">
                <a:tc>
                  <a:txBody>
                    <a:bodyPr/>
                    <a:lstStyle/>
                    <a:p>
                      <a:pPr>
                        <a:spcAft>
                          <a:spcPts val="0"/>
                        </a:spcAft>
                      </a:pPr>
                      <a:r>
                        <a:rPr lang="en-GB" sz="2400" b="0" dirty="0" smtClean="0">
                          <a:solidFill>
                            <a:schemeClr val="tx1"/>
                          </a:solidFill>
                          <a:effectLst/>
                        </a:rPr>
                        <a:t>8.40-8.55</a:t>
                      </a:r>
                      <a:endParaRPr lang="en-GB"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a:spcAft>
                          <a:spcPts val="0"/>
                        </a:spcAft>
                      </a:pPr>
                      <a:r>
                        <a:rPr lang="en-GB" sz="2400" b="0" dirty="0">
                          <a:solidFill>
                            <a:schemeClr val="tx1"/>
                          </a:solidFill>
                          <a:effectLst/>
                        </a:rPr>
                        <a:t>Arrival and </a:t>
                      </a:r>
                      <a:r>
                        <a:rPr lang="en-GB" sz="2400" b="0" dirty="0" smtClean="0">
                          <a:solidFill>
                            <a:schemeClr val="tx1"/>
                          </a:solidFill>
                          <a:effectLst/>
                        </a:rPr>
                        <a:t>self-registration</a:t>
                      </a:r>
                      <a:r>
                        <a:rPr lang="en-GB" sz="2400" b="0" dirty="0">
                          <a:solidFill>
                            <a:schemeClr val="tx1"/>
                          </a:solidFill>
                          <a:effectLst/>
                        </a:rPr>
                        <a:t> </a:t>
                      </a:r>
                      <a:endParaRPr lang="en-GB"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152470668"/>
                  </a:ext>
                </a:extLst>
              </a:tr>
              <a:tr h="321285">
                <a:tc>
                  <a:txBody>
                    <a:bodyPr/>
                    <a:lstStyle/>
                    <a:p>
                      <a:pPr>
                        <a:spcAft>
                          <a:spcPts val="0"/>
                        </a:spcAft>
                      </a:pPr>
                      <a:endParaRPr lang="en-GB"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a:spcAft>
                          <a:spcPts val="0"/>
                        </a:spcAft>
                      </a:pPr>
                      <a:r>
                        <a:rPr lang="en-GB" sz="2400" b="0" dirty="0" smtClean="0">
                          <a:solidFill>
                            <a:schemeClr val="tx1"/>
                          </a:solidFill>
                          <a:effectLst/>
                        </a:rPr>
                        <a:t>Child</a:t>
                      </a:r>
                      <a:r>
                        <a:rPr lang="en-GB" sz="2400" b="0" baseline="0" dirty="0" smtClean="0">
                          <a:solidFill>
                            <a:schemeClr val="tx1"/>
                          </a:solidFill>
                          <a:effectLst/>
                        </a:rPr>
                        <a:t> initiated activities supported by adults</a:t>
                      </a:r>
                      <a:endParaRPr lang="en-GB" sz="2400" b="0" dirty="0">
                        <a:solidFill>
                          <a:schemeClr val="tx1"/>
                        </a:solidFill>
                        <a:effectLst/>
                      </a:endParaRPr>
                    </a:p>
                    <a:p>
                      <a:pPr>
                        <a:spcAft>
                          <a:spcPts val="0"/>
                        </a:spcAft>
                      </a:pPr>
                      <a:r>
                        <a:rPr lang="en-GB" sz="2400" b="0" dirty="0" smtClean="0">
                          <a:solidFill>
                            <a:schemeClr val="tx1"/>
                          </a:solidFill>
                          <a:effectLst/>
                          <a:latin typeface="+mn-lt"/>
                          <a:ea typeface="Times New Roman" panose="02020603050405020304" pitchFamily="18" charset="0"/>
                        </a:rPr>
                        <a:t>Group </a:t>
                      </a:r>
                      <a:r>
                        <a:rPr lang="en-GB" sz="2400" b="0" dirty="0">
                          <a:solidFill>
                            <a:schemeClr val="tx1"/>
                          </a:solidFill>
                          <a:effectLst/>
                          <a:latin typeface="+mn-lt"/>
                          <a:ea typeface="Times New Roman" panose="02020603050405020304" pitchFamily="18" charset="0"/>
                        </a:rPr>
                        <a:t>snack</a:t>
                      </a:r>
                    </a:p>
                  </a:txBody>
                  <a:tcPr marL="68580" marR="68580" marT="0" marB="0">
                    <a:solidFill>
                      <a:schemeClr val="bg1"/>
                    </a:solidFill>
                  </a:tcPr>
                </a:tc>
                <a:extLst>
                  <a:ext uri="{0D108BD9-81ED-4DB2-BD59-A6C34878D82A}">
                    <a16:rowId xmlns:a16="http://schemas.microsoft.com/office/drawing/2014/main" xmlns="" val="796235000"/>
                  </a:ext>
                </a:extLst>
              </a:tr>
              <a:tr h="321285">
                <a:tc>
                  <a:txBody>
                    <a:bodyPr/>
                    <a:lstStyle/>
                    <a:p>
                      <a:pPr>
                        <a:spcAft>
                          <a:spcPts val="0"/>
                        </a:spcAft>
                      </a:pPr>
                      <a:endParaRPr lang="en-GB"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a:spcAft>
                          <a:spcPts val="0"/>
                        </a:spcAft>
                      </a:pPr>
                      <a:r>
                        <a:rPr lang="en-GB" sz="2400" b="0" dirty="0" smtClean="0">
                          <a:solidFill>
                            <a:schemeClr val="tx1"/>
                          </a:solidFill>
                          <a:effectLst/>
                        </a:rPr>
                        <a:t>Adult</a:t>
                      </a:r>
                      <a:r>
                        <a:rPr lang="en-GB" sz="2400" b="0" baseline="0" dirty="0" smtClean="0">
                          <a:solidFill>
                            <a:schemeClr val="tx1"/>
                          </a:solidFill>
                          <a:effectLst/>
                        </a:rPr>
                        <a:t> led group work and story</a:t>
                      </a:r>
                      <a:endParaRPr lang="en-GB" sz="2400" b="0" baseline="0" dirty="0">
                        <a:solidFill>
                          <a:schemeClr val="tx1"/>
                        </a:solidFill>
                        <a:effectLst/>
                        <a:latin typeface="Times New Roman" panose="02020603050405020304" pitchFamily="18" charset="0"/>
                      </a:endParaRPr>
                    </a:p>
                    <a:p>
                      <a:pPr>
                        <a:spcAft>
                          <a:spcPts val="0"/>
                        </a:spcAft>
                      </a:pPr>
                      <a:r>
                        <a:rPr lang="en-GB" sz="2400" b="0" baseline="0" dirty="0" smtClean="0">
                          <a:solidFill>
                            <a:schemeClr val="tx1"/>
                          </a:solidFill>
                          <a:effectLst/>
                          <a:latin typeface="+mn-lt"/>
                        </a:rPr>
                        <a:t>Singing basket</a:t>
                      </a:r>
                    </a:p>
                  </a:txBody>
                  <a:tcPr marL="68580" marR="68580" marT="0" marB="0">
                    <a:solidFill>
                      <a:schemeClr val="bg1"/>
                    </a:solidFill>
                  </a:tcPr>
                </a:tc>
                <a:extLst>
                  <a:ext uri="{0D108BD9-81ED-4DB2-BD59-A6C34878D82A}">
                    <a16:rowId xmlns:a16="http://schemas.microsoft.com/office/drawing/2014/main" xmlns="" val="3160187489"/>
                  </a:ext>
                </a:extLst>
              </a:tr>
              <a:tr h="321285">
                <a:tc>
                  <a:txBody>
                    <a:bodyPr/>
                    <a:lstStyle/>
                    <a:p>
                      <a:pPr>
                        <a:spcAft>
                          <a:spcPts val="0"/>
                        </a:spcAft>
                      </a:pPr>
                      <a:r>
                        <a:rPr lang="en-GB" sz="2400" b="0" dirty="0" smtClean="0">
                          <a:solidFill>
                            <a:schemeClr val="tx1"/>
                          </a:solidFill>
                          <a:effectLst/>
                        </a:rPr>
                        <a:t>11.45</a:t>
                      </a:r>
                      <a:endParaRPr lang="en-GB"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a:spcAft>
                          <a:spcPts val="0"/>
                        </a:spcAft>
                      </a:pPr>
                      <a:r>
                        <a:rPr lang="en-GB" sz="2400" b="0" dirty="0" smtClean="0">
                          <a:solidFill>
                            <a:schemeClr val="tx1"/>
                          </a:solidFill>
                          <a:effectLst/>
                        </a:rPr>
                        <a:t>LUNCH or end of</a:t>
                      </a:r>
                      <a:r>
                        <a:rPr lang="en-GB" sz="2400" b="0" baseline="0" dirty="0" smtClean="0">
                          <a:solidFill>
                            <a:schemeClr val="tx1"/>
                          </a:solidFill>
                          <a:effectLst/>
                        </a:rPr>
                        <a:t> morning session</a:t>
                      </a:r>
                      <a:endParaRPr lang="en-GB"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230385962"/>
                  </a:ext>
                </a:extLst>
              </a:tr>
              <a:tr h="321285">
                <a:tc>
                  <a:txBody>
                    <a:bodyPr/>
                    <a:lstStyle/>
                    <a:p>
                      <a:pPr>
                        <a:spcAft>
                          <a:spcPts val="0"/>
                        </a:spcAft>
                      </a:pPr>
                      <a:r>
                        <a:rPr lang="en-GB" sz="2400" b="0" dirty="0" smtClean="0">
                          <a:solidFill>
                            <a:schemeClr val="tx1"/>
                          </a:solidFill>
                          <a:effectLst/>
                          <a:latin typeface="+mn-lt"/>
                          <a:ea typeface="+mn-ea"/>
                        </a:rPr>
                        <a:t>12.45</a:t>
                      </a:r>
                      <a:endParaRPr lang="en-GB"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a:spcAft>
                          <a:spcPts val="0"/>
                        </a:spcAft>
                      </a:pPr>
                      <a:r>
                        <a:rPr lang="en-GB" sz="2400" b="0" dirty="0" smtClean="0">
                          <a:solidFill>
                            <a:schemeClr val="tx1"/>
                          </a:solidFill>
                          <a:effectLst/>
                        </a:rPr>
                        <a:t>Activities led by an adult</a:t>
                      </a:r>
                      <a:endParaRPr lang="en-GB"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3892323070"/>
                  </a:ext>
                </a:extLst>
              </a:tr>
              <a:tr h="321285">
                <a:tc>
                  <a:txBody>
                    <a:bodyPr/>
                    <a:lstStyle/>
                    <a:p>
                      <a:pPr>
                        <a:spcAft>
                          <a:spcPts val="0"/>
                        </a:spcAft>
                      </a:pPr>
                      <a:endParaRPr lang="en-GB"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a:spcAft>
                          <a:spcPts val="0"/>
                        </a:spcAft>
                      </a:pPr>
                      <a:r>
                        <a:rPr lang="en-GB" sz="2400" b="0" dirty="0">
                          <a:solidFill>
                            <a:schemeClr val="tx1"/>
                          </a:solidFill>
                          <a:effectLst/>
                        </a:rPr>
                        <a:t>Child initiated activities supported by adults </a:t>
                      </a:r>
                      <a:endParaRPr lang="en-GB"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4079453643"/>
                  </a:ext>
                </a:extLst>
              </a:tr>
              <a:tr h="321285">
                <a:tc>
                  <a:txBody>
                    <a:bodyPr/>
                    <a:lstStyle/>
                    <a:p>
                      <a:pPr>
                        <a:spcAft>
                          <a:spcPts val="0"/>
                        </a:spcAft>
                      </a:pPr>
                      <a:endParaRPr lang="en-GB"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a:spcAft>
                          <a:spcPts val="0"/>
                        </a:spcAft>
                      </a:pPr>
                      <a:r>
                        <a:rPr lang="en-GB" sz="2400" b="0" dirty="0">
                          <a:solidFill>
                            <a:schemeClr val="tx1"/>
                          </a:solidFill>
                          <a:effectLst/>
                        </a:rPr>
                        <a:t>Story</a:t>
                      </a:r>
                      <a:endParaRPr lang="en-GB"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2581218652"/>
                  </a:ext>
                </a:extLst>
              </a:tr>
              <a:tr h="321285">
                <a:tc>
                  <a:txBody>
                    <a:bodyPr/>
                    <a:lstStyle/>
                    <a:p>
                      <a:pPr>
                        <a:spcAft>
                          <a:spcPts val="0"/>
                        </a:spcAft>
                      </a:pPr>
                      <a:r>
                        <a:rPr lang="en-GB" sz="2400" b="0">
                          <a:solidFill>
                            <a:schemeClr val="tx1"/>
                          </a:solidFill>
                          <a:effectLst/>
                        </a:rPr>
                        <a:t>3.15</a:t>
                      </a:r>
                      <a:endParaRPr lang="en-GB" sz="2400" b="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a:spcAft>
                          <a:spcPts val="0"/>
                        </a:spcAft>
                      </a:pPr>
                      <a:r>
                        <a:rPr lang="en-GB" sz="2400" b="0" dirty="0">
                          <a:solidFill>
                            <a:schemeClr val="tx1"/>
                          </a:solidFill>
                          <a:effectLst/>
                        </a:rPr>
                        <a:t>Home</a:t>
                      </a:r>
                      <a:endParaRPr lang="en-GB"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857514348"/>
                  </a:ext>
                </a:extLst>
              </a:tr>
            </a:tbl>
          </a:graphicData>
        </a:graphic>
      </p:graphicFrame>
    </p:spTree>
    <p:extLst>
      <p:ext uri="{BB962C8B-B14F-4D97-AF65-F5344CB8AC3E}">
        <p14:creationId xmlns:p14="http://schemas.microsoft.com/office/powerpoint/2010/main" val="613925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Information</a:t>
            </a:r>
            <a:endParaRPr lang="en-GB" dirty="0"/>
          </a:p>
        </p:txBody>
      </p:sp>
      <p:sp>
        <p:nvSpPr>
          <p:cNvPr id="3" name="Content Placeholder 2"/>
          <p:cNvSpPr>
            <a:spLocks noGrp="1"/>
          </p:cNvSpPr>
          <p:nvPr>
            <p:ph idx="1"/>
          </p:nvPr>
        </p:nvSpPr>
        <p:spPr/>
        <p:txBody>
          <a:bodyPr>
            <a:normAutofit/>
          </a:bodyPr>
          <a:lstStyle/>
          <a:p>
            <a:r>
              <a:rPr lang="en-GB" sz="2000" dirty="0" smtClean="0"/>
              <a:t>Every</a:t>
            </a:r>
            <a:r>
              <a:rPr lang="en-GB" sz="2000" dirty="0" smtClean="0"/>
              <a:t> Friday, your </a:t>
            </a:r>
            <a:r>
              <a:rPr lang="en-GB" sz="2000" dirty="0" smtClean="0"/>
              <a:t>child will be given an opportunity to choose a book to take home and share with you and bring back the following Friday.</a:t>
            </a:r>
          </a:p>
          <a:p>
            <a:r>
              <a:rPr lang="en-GB" sz="2000" dirty="0" smtClean="0"/>
              <a:t>Please remember to be weather wise. If it is sunny, remember to apply sun cream and bring a hat. If it is likely to be cold or wet, please make sure you bring a waterproof coat.</a:t>
            </a:r>
          </a:p>
          <a:p>
            <a:r>
              <a:rPr lang="en-GB" sz="2000" dirty="0" smtClean="0"/>
              <a:t>Make sure your child has at least one change of clothes with them including pants and socks.</a:t>
            </a:r>
          </a:p>
          <a:p>
            <a:r>
              <a:rPr lang="en-GB" sz="2000" dirty="0" smtClean="0"/>
              <a:t>If in nappies, please make sure you send in a supply of wipes, nappies etc.</a:t>
            </a:r>
          </a:p>
          <a:p>
            <a:r>
              <a:rPr lang="en-GB" sz="2000" dirty="0" smtClean="0"/>
              <a:t>Every child should have their own water bottle each day.</a:t>
            </a:r>
          </a:p>
          <a:p>
            <a:r>
              <a:rPr lang="en-GB" sz="2000" dirty="0" smtClean="0"/>
              <a:t>Please name everything!</a:t>
            </a:r>
          </a:p>
          <a:p>
            <a:endParaRPr lang="en-GB" dirty="0" smtClean="0"/>
          </a:p>
          <a:p>
            <a:endParaRPr lang="en-GB" dirty="0"/>
          </a:p>
        </p:txBody>
      </p:sp>
    </p:spTree>
    <p:extLst>
      <p:ext uri="{BB962C8B-B14F-4D97-AF65-F5344CB8AC3E}">
        <p14:creationId xmlns:p14="http://schemas.microsoft.com/office/powerpoint/2010/main" val="241140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can I support my child to have a smooth start to school?</a:t>
            </a:r>
            <a:endParaRPr lang="en-GB" dirty="0"/>
          </a:p>
        </p:txBody>
      </p:sp>
      <p:sp>
        <p:nvSpPr>
          <p:cNvPr id="3" name="Content Placeholder 2"/>
          <p:cNvSpPr>
            <a:spLocks noGrp="1"/>
          </p:cNvSpPr>
          <p:nvPr>
            <p:ph idx="4294967295"/>
          </p:nvPr>
        </p:nvSpPr>
        <p:spPr>
          <a:xfrm>
            <a:off x="798327" y="1827521"/>
            <a:ext cx="7502525" cy="3948113"/>
          </a:xfrm>
        </p:spPr>
        <p:txBody>
          <a:bodyPr>
            <a:normAutofit/>
          </a:bodyPr>
          <a:lstStyle/>
          <a:p>
            <a:pPr marL="0" indent="0">
              <a:buClr>
                <a:srgbClr val="E28700"/>
              </a:buClr>
              <a:buNone/>
            </a:pPr>
            <a:r>
              <a:rPr lang="en-GB" sz="2400" dirty="0" smtClean="0"/>
              <a:t>I am starting school, ways to help support me to be confident, curious and ready to learn.</a:t>
            </a:r>
          </a:p>
          <a:p>
            <a:pPr marL="0" indent="0">
              <a:buClr>
                <a:srgbClr val="E28700"/>
              </a:buClr>
              <a:buNone/>
            </a:pPr>
            <a:endParaRPr lang="en-GB" sz="2400" dirty="0" smtClean="0"/>
          </a:p>
          <a:p>
            <a:pPr marL="514350" indent="-514350">
              <a:buClr>
                <a:srgbClr val="E28700"/>
              </a:buClr>
              <a:buFont typeface="+mj-lt"/>
              <a:buAutoNum type="arabicPeriod"/>
            </a:pPr>
            <a:r>
              <a:rPr lang="en-GB" sz="2000" dirty="0" smtClean="0"/>
              <a:t>Being independent</a:t>
            </a:r>
          </a:p>
          <a:p>
            <a:pPr marL="514350" indent="-514350">
              <a:buClr>
                <a:srgbClr val="E28700"/>
              </a:buClr>
              <a:buFont typeface="+mj-lt"/>
              <a:buAutoNum type="arabicPeriod"/>
            </a:pPr>
            <a:r>
              <a:rPr lang="en-GB" sz="2000" dirty="0" smtClean="0"/>
              <a:t>Feeling good </a:t>
            </a:r>
          </a:p>
          <a:p>
            <a:pPr marL="514350" indent="-514350">
              <a:buClr>
                <a:srgbClr val="E28700"/>
              </a:buClr>
              <a:buFont typeface="+mj-lt"/>
              <a:buAutoNum type="arabicPeriod"/>
            </a:pPr>
            <a:r>
              <a:rPr lang="en-GB" sz="2000" dirty="0" smtClean="0"/>
              <a:t>Loving learning </a:t>
            </a:r>
          </a:p>
          <a:p>
            <a:pPr marL="514350" indent="-514350">
              <a:buClr>
                <a:srgbClr val="E28700"/>
              </a:buClr>
              <a:buFont typeface="+mj-lt"/>
              <a:buAutoNum type="arabicPeriod"/>
            </a:pPr>
            <a:r>
              <a:rPr lang="en-GB" sz="2000" dirty="0" smtClean="0"/>
              <a:t>Making my voice heard </a:t>
            </a:r>
          </a:p>
          <a:p>
            <a:pPr marL="514350" indent="-514350">
              <a:buClr>
                <a:srgbClr val="E28700"/>
              </a:buClr>
              <a:buFont typeface="+mj-lt"/>
              <a:buAutoNum type="arabicPeriod"/>
            </a:pPr>
            <a:r>
              <a:rPr lang="en-GB" sz="2000" dirty="0" smtClean="0"/>
              <a:t>Doing my best </a:t>
            </a:r>
          </a:p>
          <a:p>
            <a:pPr marL="0" indent="0">
              <a:buNone/>
            </a:pPr>
            <a:endParaRPr lang="en-GB" dirty="0"/>
          </a:p>
        </p:txBody>
      </p:sp>
    </p:spTree>
    <p:extLst>
      <p:ext uri="{BB962C8B-B14F-4D97-AF65-F5344CB8AC3E}">
        <p14:creationId xmlns:p14="http://schemas.microsoft.com/office/powerpoint/2010/main" val="4028783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can I support my child at home?</a:t>
            </a:r>
          </a:p>
        </p:txBody>
      </p:sp>
      <p:grpSp>
        <p:nvGrpSpPr>
          <p:cNvPr id="14" name="Group 13"/>
          <p:cNvGrpSpPr/>
          <p:nvPr/>
        </p:nvGrpSpPr>
        <p:grpSpPr>
          <a:xfrm>
            <a:off x="650789" y="1520328"/>
            <a:ext cx="7865249" cy="4307595"/>
            <a:chOff x="415280" y="1775247"/>
            <a:chExt cx="8016552" cy="4246042"/>
          </a:xfrm>
        </p:grpSpPr>
        <p:sp>
          <p:nvSpPr>
            <p:cNvPr id="5" name="Rectangle 4"/>
            <p:cNvSpPr/>
            <p:nvPr/>
          </p:nvSpPr>
          <p:spPr>
            <a:xfrm>
              <a:off x="415280" y="1775247"/>
              <a:ext cx="2448272" cy="20162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n-GB" sz="1200" dirty="0"/>
            </a:p>
            <a:p>
              <a:endParaRPr lang="en-GB" sz="1200" dirty="0"/>
            </a:p>
            <a:p>
              <a:endParaRPr lang="en-GB" sz="1200" dirty="0"/>
            </a:p>
            <a:p>
              <a:endParaRPr lang="en-GB" sz="1200" dirty="0"/>
            </a:p>
            <a:p>
              <a:endParaRPr lang="en-GB" sz="1200" dirty="0"/>
            </a:p>
            <a:p>
              <a:pPr algn="ctr"/>
              <a:endParaRPr lang="en-GB" sz="1200" b="1" dirty="0" smtClean="0"/>
            </a:p>
            <a:p>
              <a:pPr algn="ctr"/>
              <a:endParaRPr lang="en-GB" sz="1200" b="1" dirty="0" smtClean="0"/>
            </a:p>
            <a:p>
              <a:pPr algn="ctr"/>
              <a:endParaRPr lang="en-GB" sz="1200" b="1" dirty="0" smtClean="0"/>
            </a:p>
            <a:p>
              <a:pPr algn="ctr"/>
              <a:r>
                <a:rPr lang="en-GB" sz="1200" b="1" dirty="0" smtClean="0"/>
                <a:t>Communicate </a:t>
              </a:r>
              <a:r>
                <a:rPr lang="en-GB" sz="1200" b="1" dirty="0"/>
                <a:t>and talk with your child </a:t>
              </a:r>
            </a:p>
          </p:txBody>
        </p:sp>
        <p:sp>
          <p:nvSpPr>
            <p:cNvPr id="6" name="Rectangle 5"/>
            <p:cNvSpPr/>
            <p:nvPr/>
          </p:nvSpPr>
          <p:spPr>
            <a:xfrm>
              <a:off x="3213720" y="1775247"/>
              <a:ext cx="2448272" cy="20162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n-GB" sz="1400" dirty="0"/>
            </a:p>
            <a:p>
              <a:endParaRPr lang="en-GB" sz="1400" dirty="0"/>
            </a:p>
            <a:p>
              <a:pPr algn="r"/>
              <a:r>
                <a:rPr lang="en-GB" sz="1400" b="1" dirty="0" smtClean="0"/>
                <a:t>     </a:t>
              </a:r>
            </a:p>
            <a:p>
              <a:pPr algn="r"/>
              <a:endParaRPr lang="en-GB" sz="1400" b="1" dirty="0"/>
            </a:p>
            <a:p>
              <a:pPr algn="r"/>
              <a:endParaRPr lang="en-GB" sz="1400" b="1" dirty="0" smtClean="0"/>
            </a:p>
            <a:p>
              <a:pPr algn="r"/>
              <a:endParaRPr lang="en-GB" sz="1400" b="1" dirty="0"/>
            </a:p>
            <a:p>
              <a:pPr algn="r"/>
              <a:endParaRPr lang="en-GB" sz="1400" b="1" dirty="0" smtClean="0"/>
            </a:p>
            <a:p>
              <a:pPr algn="r"/>
              <a:endParaRPr lang="en-GB" sz="1400" b="1" dirty="0"/>
            </a:p>
            <a:p>
              <a:pPr algn="r"/>
              <a:endParaRPr lang="en-GB" sz="1400" b="1" dirty="0" smtClean="0"/>
            </a:p>
            <a:p>
              <a:pPr algn="r"/>
              <a:endParaRPr lang="en-GB" sz="1400" b="1" dirty="0"/>
            </a:p>
            <a:p>
              <a:pPr algn="ctr"/>
              <a:endParaRPr lang="en-GB" sz="1400" b="1" dirty="0" smtClean="0"/>
            </a:p>
            <a:p>
              <a:pPr algn="ctr"/>
              <a:r>
                <a:rPr lang="en-GB" sz="1400" b="1" dirty="0" smtClean="0"/>
                <a:t>Enjoy </a:t>
              </a:r>
              <a:r>
                <a:rPr lang="en-GB" sz="1400" b="1" dirty="0"/>
                <a:t>physical activities together</a:t>
              </a:r>
            </a:p>
            <a:p>
              <a:endParaRPr lang="en-GB" sz="1400" dirty="0"/>
            </a:p>
            <a:p>
              <a:r>
                <a:rPr lang="en-GB" sz="1400" dirty="0"/>
                <a:t> </a:t>
              </a:r>
            </a:p>
            <a:p>
              <a:endParaRPr lang="en-GB" sz="1400" dirty="0"/>
            </a:p>
            <a:p>
              <a:endParaRPr lang="en-GB" sz="1400" b="1" dirty="0" smtClean="0"/>
            </a:p>
          </p:txBody>
        </p:sp>
        <p:sp>
          <p:nvSpPr>
            <p:cNvPr id="7" name="Rectangle 6"/>
            <p:cNvSpPr/>
            <p:nvPr/>
          </p:nvSpPr>
          <p:spPr>
            <a:xfrm>
              <a:off x="5983560" y="1807333"/>
              <a:ext cx="2448272" cy="19841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endParaRPr lang="en-GB" sz="1600" dirty="0"/>
            </a:p>
            <a:p>
              <a:pPr algn="ctr"/>
              <a:endParaRPr lang="en-GB" sz="1400" b="1" dirty="0" smtClean="0"/>
            </a:p>
            <a:p>
              <a:pPr algn="ctr"/>
              <a:r>
                <a:rPr lang="en-GB" sz="1400" b="1" dirty="0" smtClean="0"/>
                <a:t>Have </a:t>
              </a:r>
              <a:r>
                <a:rPr lang="en-GB" sz="1400" b="1" dirty="0"/>
                <a:t>fun with maths</a:t>
              </a:r>
            </a:p>
          </p:txBody>
        </p:sp>
        <p:sp>
          <p:nvSpPr>
            <p:cNvPr id="8" name="Rectangle 7"/>
            <p:cNvSpPr/>
            <p:nvPr/>
          </p:nvSpPr>
          <p:spPr>
            <a:xfrm>
              <a:off x="415280" y="4005064"/>
              <a:ext cx="2448272" cy="20162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endParaRPr lang="en-GB" sz="1400" dirty="0"/>
            </a:p>
            <a:p>
              <a:pPr algn="ctr"/>
              <a:r>
                <a:rPr lang="en-GB" sz="1200" b="1" dirty="0"/>
                <a:t>Help them to be good readers and writers</a:t>
              </a:r>
            </a:p>
            <a:p>
              <a:endParaRPr lang="en-GB" sz="1400" dirty="0"/>
            </a:p>
          </p:txBody>
        </p:sp>
        <p:sp>
          <p:nvSpPr>
            <p:cNvPr id="9" name="Rectangle 8"/>
            <p:cNvSpPr/>
            <p:nvPr/>
          </p:nvSpPr>
          <p:spPr>
            <a:xfrm>
              <a:off x="3213720" y="4005064"/>
              <a:ext cx="2448272" cy="20162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n-GB" sz="1200" dirty="0"/>
            </a:p>
            <a:p>
              <a:endParaRPr lang="en-GB" sz="1200" dirty="0"/>
            </a:p>
            <a:p>
              <a:endParaRPr lang="en-GB" sz="1200" dirty="0"/>
            </a:p>
            <a:p>
              <a:endParaRPr lang="en-GB" sz="1200" dirty="0"/>
            </a:p>
            <a:p>
              <a:endParaRPr lang="en-GB" sz="1200" dirty="0"/>
            </a:p>
            <a:p>
              <a:endParaRPr lang="en-GB" sz="1200" dirty="0"/>
            </a:p>
            <a:p>
              <a:pPr algn="ctr"/>
              <a:endParaRPr lang="en-GB" sz="1200" b="1" dirty="0" smtClean="0"/>
            </a:p>
            <a:p>
              <a:pPr algn="ctr"/>
              <a:r>
                <a:rPr lang="en-GB" sz="1200" b="1" dirty="0" smtClean="0"/>
                <a:t>Support </a:t>
              </a:r>
              <a:r>
                <a:rPr lang="en-GB" sz="1200" b="1" dirty="0"/>
                <a:t>your child to do things by themselves</a:t>
              </a:r>
            </a:p>
          </p:txBody>
        </p:sp>
        <p:sp>
          <p:nvSpPr>
            <p:cNvPr id="10" name="Rectangle 9"/>
            <p:cNvSpPr/>
            <p:nvPr/>
          </p:nvSpPr>
          <p:spPr>
            <a:xfrm>
              <a:off x="5983560" y="4005064"/>
              <a:ext cx="2448272" cy="20162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n-GB" sz="1200" dirty="0" smtClean="0"/>
            </a:p>
            <a:p>
              <a:endParaRPr lang="en-GB" sz="1200" dirty="0"/>
            </a:p>
            <a:p>
              <a:endParaRPr lang="en-GB" sz="1200" dirty="0"/>
            </a:p>
            <a:p>
              <a:endParaRPr lang="en-GB" sz="1200" dirty="0"/>
            </a:p>
            <a:p>
              <a:endParaRPr lang="en-GB" sz="1200" dirty="0"/>
            </a:p>
            <a:p>
              <a:endParaRPr lang="en-GB" sz="1200" dirty="0" smtClean="0"/>
            </a:p>
            <a:p>
              <a:pPr algn="ctr"/>
              <a:endParaRPr lang="en-GB" sz="1200" b="1" dirty="0" smtClean="0"/>
            </a:p>
            <a:p>
              <a:pPr algn="ctr"/>
              <a:r>
                <a:rPr lang="en-GB" sz="1200" b="1" dirty="0" smtClean="0"/>
                <a:t>Encourage </a:t>
              </a:r>
              <a:r>
                <a:rPr lang="en-GB" sz="1200" b="1" dirty="0"/>
                <a:t>your child to talk and play with others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849" y="1885055"/>
              <a:ext cx="2091134" cy="139395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1518" b="11606"/>
            <a:stretch/>
          </p:blipFill>
          <p:spPr>
            <a:xfrm>
              <a:off x="3882807" y="1864081"/>
              <a:ext cx="1040396" cy="139660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849" y="4054690"/>
              <a:ext cx="2061556" cy="1375756"/>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9149" y="4017561"/>
              <a:ext cx="2157413" cy="143813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4688" y="4054690"/>
              <a:ext cx="2043685" cy="1362456"/>
            </a:xfrm>
            <a:prstGeom prst="rect">
              <a:avLst/>
            </a:prstGeom>
          </p:spPr>
        </p:pic>
        <p:pic>
          <p:nvPicPr>
            <p:cNvPr id="2052" name="Picture 4" descr="happy family in the kitchen. mother and  child daughter preparing the dough, bake cookies&#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09391" y="1885054"/>
              <a:ext cx="2196610" cy="153762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60568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285BA9-8103-47B0-A041-EF4658BA4244}"/>
              </a:ext>
            </a:extLst>
          </p:cNvPr>
          <p:cNvSpPr>
            <a:spLocks noGrp="1"/>
          </p:cNvSpPr>
          <p:nvPr>
            <p:ph type="title"/>
          </p:nvPr>
        </p:nvSpPr>
        <p:spPr/>
        <p:txBody>
          <a:bodyPr>
            <a:normAutofit fontScale="90000"/>
          </a:bodyPr>
          <a:lstStyle/>
          <a:p>
            <a:r>
              <a:rPr lang="en-GB" dirty="0"/>
              <a:t>We support learning at home in a variety of different ways</a:t>
            </a:r>
            <a:endParaRPr lang="en-US" dirty="0"/>
          </a:p>
        </p:txBody>
      </p:sp>
      <p:sp>
        <p:nvSpPr>
          <p:cNvPr id="3" name="Content Placeholder 2">
            <a:extLst>
              <a:ext uri="{FF2B5EF4-FFF2-40B4-BE49-F238E27FC236}">
                <a16:creationId xmlns:a16="http://schemas.microsoft.com/office/drawing/2014/main" xmlns="" id="{ADCDAC29-EF7E-4D79-A8B6-DFA7C59CBB48}"/>
              </a:ext>
            </a:extLst>
          </p:cNvPr>
          <p:cNvSpPr>
            <a:spLocks noGrp="1"/>
          </p:cNvSpPr>
          <p:nvPr>
            <p:ph idx="4294967295"/>
          </p:nvPr>
        </p:nvSpPr>
        <p:spPr>
          <a:xfrm>
            <a:off x="747252" y="1600200"/>
            <a:ext cx="7718322" cy="3935361"/>
          </a:xfrm>
        </p:spPr>
        <p:txBody>
          <a:bodyPr>
            <a:normAutofit/>
          </a:bodyPr>
          <a:lstStyle/>
          <a:p>
            <a:pPr marL="0" indent="0">
              <a:buClr>
                <a:srgbClr val="17428B"/>
              </a:buClr>
              <a:buNone/>
            </a:pPr>
            <a:r>
              <a:rPr lang="en-GB" sz="2000" b="1" dirty="0" smtClean="0"/>
              <a:t>Look out for:</a:t>
            </a:r>
          </a:p>
          <a:p>
            <a:pPr marL="0" indent="0">
              <a:buClr>
                <a:srgbClr val="17428B"/>
              </a:buClr>
              <a:buNone/>
            </a:pPr>
            <a:endParaRPr lang="en-GB" sz="2000" b="1" dirty="0" smtClean="0"/>
          </a:p>
          <a:p>
            <a:pPr>
              <a:buClr>
                <a:srgbClr val="17428B"/>
              </a:buClr>
            </a:pPr>
            <a:r>
              <a:rPr lang="en-US" sz="2000" dirty="0" smtClean="0">
                <a:latin typeface="Arial"/>
                <a:cs typeface="Arial"/>
              </a:rPr>
              <a:t>Parent </a:t>
            </a:r>
            <a:r>
              <a:rPr lang="en-US" sz="2000" dirty="0" smtClean="0">
                <a:latin typeface="Arial"/>
                <a:cs typeface="Arial"/>
              </a:rPr>
              <a:t>consultations in Autumn and Spring Term.</a:t>
            </a:r>
            <a:endParaRPr lang="en-US" sz="2000" dirty="0">
              <a:latin typeface="Arial"/>
              <a:cs typeface="Arial"/>
            </a:endParaRPr>
          </a:p>
          <a:p>
            <a:pPr>
              <a:buClr>
                <a:srgbClr val="17428B"/>
              </a:buClr>
            </a:pPr>
            <a:r>
              <a:rPr lang="en-US" sz="2000" dirty="0" smtClean="0">
                <a:latin typeface="Arial"/>
                <a:cs typeface="Arial"/>
              </a:rPr>
              <a:t>Half – termly home learning grids.</a:t>
            </a:r>
          </a:p>
          <a:p>
            <a:pPr>
              <a:buClr>
                <a:srgbClr val="17428B"/>
              </a:buClr>
            </a:pPr>
            <a:r>
              <a:rPr lang="en-US" sz="2000" dirty="0" smtClean="0">
                <a:latin typeface="Arial"/>
                <a:cs typeface="Arial"/>
              </a:rPr>
              <a:t>Parent/</a:t>
            </a:r>
            <a:r>
              <a:rPr lang="en-US" sz="2000" dirty="0" err="1" smtClean="0">
                <a:latin typeface="Arial"/>
                <a:cs typeface="Arial"/>
              </a:rPr>
              <a:t>carer</a:t>
            </a:r>
            <a:r>
              <a:rPr lang="en-US" sz="2000" dirty="0" smtClean="0">
                <a:latin typeface="Arial"/>
                <a:cs typeface="Arial"/>
              </a:rPr>
              <a:t> workshops ; Phonics</a:t>
            </a:r>
            <a:r>
              <a:rPr lang="en-US" sz="2000" dirty="0">
                <a:latin typeface="Arial"/>
                <a:cs typeface="Arial"/>
              </a:rPr>
              <a:t> </a:t>
            </a:r>
            <a:r>
              <a:rPr lang="en-US" sz="2000" dirty="0" smtClean="0">
                <a:latin typeface="Arial"/>
                <a:cs typeface="Arial"/>
              </a:rPr>
              <a:t>and how to support early </a:t>
            </a:r>
            <a:r>
              <a:rPr lang="en-US" sz="2000" dirty="0" smtClean="0">
                <a:latin typeface="Arial"/>
                <a:cs typeface="Arial"/>
              </a:rPr>
              <a:t>listening skills and reading</a:t>
            </a:r>
            <a:r>
              <a:rPr lang="en-US" sz="2000" dirty="0" smtClean="0">
                <a:latin typeface="Arial"/>
                <a:cs typeface="Arial"/>
              </a:rPr>
              <a:t>, Tapestry and how to use it.</a:t>
            </a:r>
            <a:endParaRPr lang="en-US" sz="2000" dirty="0"/>
          </a:p>
          <a:p>
            <a:pPr>
              <a:buClr>
                <a:srgbClr val="17428B"/>
              </a:buClr>
            </a:pPr>
            <a:r>
              <a:rPr lang="en-US" sz="2000" dirty="0" smtClean="0">
                <a:latin typeface="Arial"/>
                <a:cs typeface="Arial"/>
              </a:rPr>
              <a:t>Information </a:t>
            </a:r>
            <a:r>
              <a:rPr lang="en-US" sz="2000" dirty="0" smtClean="0">
                <a:latin typeface="Arial"/>
                <a:cs typeface="Arial"/>
              </a:rPr>
              <a:t>in </a:t>
            </a:r>
            <a:r>
              <a:rPr lang="en-US" sz="2000" dirty="0" smtClean="0">
                <a:latin typeface="Arial"/>
                <a:cs typeface="Arial"/>
              </a:rPr>
              <a:t>weekly newsletters</a:t>
            </a:r>
            <a:r>
              <a:rPr lang="en-US" sz="2000" dirty="0">
                <a:latin typeface="Arial"/>
                <a:cs typeface="Arial"/>
              </a:rPr>
              <a:t>, on social media and the school </a:t>
            </a:r>
            <a:r>
              <a:rPr lang="en-US" sz="2000" dirty="0" smtClean="0">
                <a:latin typeface="Arial"/>
                <a:cs typeface="Arial"/>
              </a:rPr>
              <a:t>website.</a:t>
            </a:r>
            <a:endParaRPr lang="en-US" sz="2000" dirty="0">
              <a:latin typeface="Arial"/>
              <a:cs typeface="Arial"/>
            </a:endParaRPr>
          </a:p>
          <a:p>
            <a:pPr>
              <a:buClr>
                <a:srgbClr val="17428B"/>
              </a:buClr>
            </a:pPr>
            <a:r>
              <a:rPr lang="en-US" sz="2000" dirty="0" smtClean="0">
                <a:latin typeface="Arial"/>
                <a:cs typeface="Arial"/>
              </a:rPr>
              <a:t>Reading books to share.</a:t>
            </a:r>
            <a:endParaRPr lang="en-US" sz="2000" dirty="0">
              <a:latin typeface="Arial"/>
              <a:cs typeface="Arial"/>
            </a:endParaRPr>
          </a:p>
        </p:txBody>
      </p:sp>
    </p:spTree>
    <p:extLst>
      <p:ext uri="{BB962C8B-B14F-4D97-AF65-F5344CB8AC3E}">
        <p14:creationId xmlns:p14="http://schemas.microsoft.com/office/powerpoint/2010/main" val="2570605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we communicate with you</a:t>
            </a:r>
          </a:p>
        </p:txBody>
      </p:sp>
      <p:sp>
        <p:nvSpPr>
          <p:cNvPr id="8" name="Content Placeholder 7"/>
          <p:cNvSpPr>
            <a:spLocks noGrp="1"/>
          </p:cNvSpPr>
          <p:nvPr>
            <p:ph idx="4294967295"/>
          </p:nvPr>
        </p:nvSpPr>
        <p:spPr>
          <a:xfrm>
            <a:off x="727586" y="1417638"/>
            <a:ext cx="7502013" cy="4423325"/>
          </a:xfrm>
        </p:spPr>
        <p:txBody>
          <a:bodyPr vert="horz" lIns="91440" tIns="45720" rIns="91440" bIns="45720" rtlCol="0" anchor="t">
            <a:normAutofit/>
          </a:bodyPr>
          <a:lstStyle/>
          <a:p>
            <a:pPr marL="0" indent="0">
              <a:buClr>
                <a:srgbClr val="E28700"/>
              </a:buClr>
              <a:buNone/>
            </a:pPr>
            <a:r>
              <a:rPr lang="en-GB" sz="1800" dirty="0">
                <a:latin typeface="Arial"/>
                <a:cs typeface="Arial"/>
              </a:rPr>
              <a:t>Communication is so important</a:t>
            </a:r>
            <a:r>
              <a:rPr lang="en-GB" sz="1800" dirty="0" smtClean="0">
                <a:latin typeface="Arial"/>
                <a:cs typeface="Arial"/>
              </a:rPr>
              <a:t>. </a:t>
            </a:r>
            <a:r>
              <a:rPr lang="en-GB" sz="1800" dirty="0">
                <a:latin typeface="Arial"/>
                <a:cs typeface="Arial"/>
              </a:rPr>
              <a:t>It plays a huge role in ensuring that you </a:t>
            </a:r>
            <a:r>
              <a:rPr lang="en-GB" sz="1800" dirty="0" smtClean="0">
                <a:latin typeface="Arial"/>
                <a:cs typeface="Arial"/>
              </a:rPr>
              <a:t>are regularly sharing information with us to best support </a:t>
            </a:r>
            <a:r>
              <a:rPr lang="en-GB" sz="1800" dirty="0">
                <a:latin typeface="Arial"/>
                <a:cs typeface="Arial"/>
              </a:rPr>
              <a:t>your child. </a:t>
            </a:r>
            <a:endParaRPr lang="en-GB" sz="1800" dirty="0" smtClean="0">
              <a:latin typeface="Arial"/>
              <a:cs typeface="Arial"/>
            </a:endParaRPr>
          </a:p>
          <a:p>
            <a:pPr marL="0" indent="0">
              <a:buClr>
                <a:srgbClr val="E28700"/>
              </a:buClr>
              <a:buNone/>
            </a:pPr>
            <a:r>
              <a:rPr lang="en-GB" sz="1800" dirty="0" smtClean="0">
                <a:latin typeface="Arial"/>
                <a:cs typeface="Arial"/>
              </a:rPr>
              <a:t>We do this by…</a:t>
            </a:r>
          </a:p>
          <a:p>
            <a:pPr marL="0" indent="0">
              <a:buClr>
                <a:srgbClr val="E28700"/>
              </a:buClr>
              <a:buNone/>
            </a:pPr>
            <a:endParaRPr lang="en-GB" sz="1800" dirty="0">
              <a:latin typeface="Arial"/>
              <a:cs typeface="Arial"/>
            </a:endParaRPr>
          </a:p>
          <a:p>
            <a:pPr>
              <a:buClr>
                <a:srgbClr val="E28700"/>
              </a:buClr>
            </a:pPr>
            <a:r>
              <a:rPr lang="en-GB" sz="1600" dirty="0" smtClean="0">
                <a:latin typeface="Arial"/>
                <a:cs typeface="Arial"/>
              </a:rPr>
              <a:t>P</a:t>
            </a:r>
            <a:r>
              <a:rPr lang="en-GB" sz="1600" dirty="0" smtClean="0">
                <a:latin typeface="Arial"/>
                <a:cs typeface="Arial"/>
              </a:rPr>
              <a:t>arent </a:t>
            </a:r>
            <a:r>
              <a:rPr lang="en-GB" sz="1600" dirty="0">
                <a:latin typeface="Arial"/>
                <a:cs typeface="Arial"/>
              </a:rPr>
              <a:t>consultation meetings</a:t>
            </a:r>
          </a:p>
          <a:p>
            <a:pPr>
              <a:buClr>
                <a:srgbClr val="E28700"/>
              </a:buClr>
            </a:pPr>
            <a:r>
              <a:rPr lang="en-GB" sz="1600" dirty="0" smtClean="0">
                <a:latin typeface="Arial"/>
                <a:cs typeface="Arial"/>
              </a:rPr>
              <a:t>Nursery weekly newsletter</a:t>
            </a:r>
            <a:endParaRPr lang="en-GB" sz="1600" dirty="0">
              <a:latin typeface="Arial"/>
              <a:cs typeface="Arial"/>
            </a:endParaRPr>
          </a:p>
          <a:p>
            <a:pPr>
              <a:buClr>
                <a:srgbClr val="E28700"/>
              </a:buClr>
            </a:pPr>
            <a:r>
              <a:rPr lang="en-GB" sz="1600" dirty="0" smtClean="0">
                <a:latin typeface="Arial"/>
                <a:cs typeface="Arial"/>
              </a:rPr>
              <a:t>Memos and letters via Tapestry</a:t>
            </a:r>
            <a:endParaRPr lang="en-GB" sz="1600" i="1" dirty="0">
              <a:latin typeface="Arial"/>
              <a:cs typeface="Arial"/>
            </a:endParaRPr>
          </a:p>
          <a:p>
            <a:pPr>
              <a:buClr>
                <a:srgbClr val="E28700"/>
              </a:buClr>
            </a:pPr>
            <a:r>
              <a:rPr lang="en-GB" sz="1600" dirty="0" smtClean="0">
                <a:latin typeface="Arial"/>
                <a:cs typeface="Arial"/>
              </a:rPr>
              <a:t>Social Media:</a:t>
            </a:r>
          </a:p>
          <a:p>
            <a:pPr lvl="1">
              <a:buClr>
                <a:srgbClr val="E28700"/>
              </a:buClr>
              <a:buFont typeface="Wingdings" panose="05000000000000000000" pitchFamily="2" charset="2"/>
              <a:buChar char="Ø"/>
            </a:pPr>
            <a:r>
              <a:rPr lang="en-GB" sz="1600" dirty="0" smtClean="0">
                <a:latin typeface="Arial"/>
                <a:cs typeface="Arial"/>
              </a:rPr>
              <a:t>Facebook – </a:t>
            </a:r>
            <a:r>
              <a:rPr lang="en-GB" sz="1600" dirty="0">
                <a:hlinkClick r:id="rId3"/>
              </a:rPr>
              <a:t>https://www.facebook.com/parksideschool/</a:t>
            </a:r>
            <a:endParaRPr lang="en-GB" sz="1600" dirty="0" smtClean="0">
              <a:latin typeface="Arial"/>
              <a:cs typeface="Arial"/>
            </a:endParaRPr>
          </a:p>
          <a:p>
            <a:pPr lvl="1">
              <a:buClr>
                <a:srgbClr val="E28700"/>
              </a:buClr>
              <a:buFont typeface="Wingdings" panose="05000000000000000000" pitchFamily="2" charset="2"/>
              <a:buChar char="Ø"/>
            </a:pPr>
            <a:r>
              <a:rPr lang="en-GB" sz="1600" dirty="0" smtClean="0">
                <a:latin typeface="Arial"/>
                <a:cs typeface="Arial"/>
              </a:rPr>
              <a:t>Twitter - @</a:t>
            </a:r>
            <a:r>
              <a:rPr lang="en-GB" sz="1600" dirty="0" err="1" smtClean="0">
                <a:latin typeface="Arial"/>
                <a:cs typeface="Arial"/>
              </a:rPr>
              <a:t>headparkside</a:t>
            </a:r>
            <a:endParaRPr lang="en-GB" sz="1600" dirty="0">
              <a:latin typeface="Arial"/>
              <a:cs typeface="Arial"/>
            </a:endParaRPr>
          </a:p>
          <a:p>
            <a:pPr lvl="1">
              <a:buClr>
                <a:srgbClr val="E28700"/>
              </a:buClr>
              <a:buFont typeface="Wingdings" panose="05000000000000000000" pitchFamily="2" charset="2"/>
              <a:buChar char="Ø"/>
            </a:pPr>
            <a:r>
              <a:rPr lang="en-GB" sz="1600" dirty="0" smtClean="0">
                <a:latin typeface="Arial"/>
                <a:cs typeface="Arial"/>
              </a:rPr>
              <a:t>Instagram -  parkside_primary_school621</a:t>
            </a:r>
            <a:endParaRPr lang="en-GB" sz="1600" dirty="0">
              <a:latin typeface="Arial"/>
              <a:cs typeface="Arial"/>
            </a:endParaRPr>
          </a:p>
          <a:p>
            <a:pPr>
              <a:buClr>
                <a:srgbClr val="E28700"/>
              </a:buClr>
            </a:pPr>
            <a:r>
              <a:rPr lang="en-GB" sz="1600" dirty="0" smtClean="0">
                <a:latin typeface="Arial"/>
                <a:cs typeface="Arial"/>
              </a:rPr>
              <a:t>Email: </a:t>
            </a:r>
            <a:r>
              <a:rPr lang="en-GB" sz="1600" i="1" dirty="0" smtClean="0">
                <a:latin typeface="Arial"/>
                <a:cs typeface="Arial"/>
              </a:rPr>
              <a:t>admin@parkside.herts.sch.uk</a:t>
            </a:r>
            <a:endParaRPr lang="en-GB" sz="1600" dirty="0">
              <a:latin typeface="Arial"/>
              <a:cs typeface="Arial"/>
            </a:endParaRPr>
          </a:p>
          <a:p>
            <a:pPr>
              <a:buClr>
                <a:srgbClr val="E28700"/>
              </a:buClr>
            </a:pPr>
            <a:r>
              <a:rPr lang="en-GB" sz="1600" dirty="0">
                <a:latin typeface="Arial"/>
                <a:cs typeface="Arial"/>
              </a:rPr>
              <a:t>School Website https://parkside.herts.sch.uk/</a:t>
            </a:r>
            <a:endParaRPr lang="en-GB" sz="1600" i="1" dirty="0">
              <a:latin typeface="Arial"/>
              <a:cs typeface="Aria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047" y="2384921"/>
            <a:ext cx="1858919" cy="1349896"/>
          </a:xfrm>
          <a:prstGeom prst="rect">
            <a:avLst/>
          </a:prstGeom>
        </p:spPr>
      </p:pic>
      <p:pic>
        <p:nvPicPr>
          <p:cNvPr id="3" name="Picture 2"/>
          <p:cNvPicPr>
            <a:picLocks noChangeAspect="1"/>
          </p:cNvPicPr>
          <p:nvPr/>
        </p:nvPicPr>
        <p:blipFill>
          <a:blip r:embed="rId5"/>
          <a:stretch>
            <a:fillRect/>
          </a:stretch>
        </p:blipFill>
        <p:spPr>
          <a:xfrm>
            <a:off x="7242566" y="3955295"/>
            <a:ext cx="609600" cy="609600"/>
          </a:xfrm>
          <a:prstGeom prst="rect">
            <a:avLst/>
          </a:prstGeom>
        </p:spPr>
      </p:pic>
      <p:pic>
        <p:nvPicPr>
          <p:cNvPr id="4" name="Picture 3"/>
          <p:cNvPicPr>
            <a:picLocks noChangeAspect="1"/>
          </p:cNvPicPr>
          <p:nvPr/>
        </p:nvPicPr>
        <p:blipFill>
          <a:blip r:embed="rId6"/>
          <a:stretch>
            <a:fillRect/>
          </a:stretch>
        </p:blipFill>
        <p:spPr>
          <a:xfrm>
            <a:off x="7216347" y="4785373"/>
            <a:ext cx="609600" cy="609600"/>
          </a:xfrm>
          <a:prstGeom prst="rect">
            <a:avLst/>
          </a:prstGeom>
        </p:spPr>
      </p:pic>
    </p:spTree>
    <p:extLst>
      <p:ext uri="{BB962C8B-B14F-4D97-AF65-F5344CB8AC3E}">
        <p14:creationId xmlns:p14="http://schemas.microsoft.com/office/powerpoint/2010/main" val="1013578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Keeping children safe is everyone’s responsibility</a:t>
            </a:r>
            <a:endParaRPr lang="en-GB" dirty="0"/>
          </a:p>
        </p:txBody>
      </p:sp>
      <p:pic>
        <p:nvPicPr>
          <p:cNvPr id="5" name="Picture 4"/>
          <p:cNvPicPr>
            <a:picLocks noChangeAspect="1"/>
          </p:cNvPicPr>
          <p:nvPr/>
        </p:nvPicPr>
        <p:blipFill>
          <a:blip r:embed="rId3"/>
          <a:stretch>
            <a:fillRect/>
          </a:stretch>
        </p:blipFill>
        <p:spPr>
          <a:xfrm>
            <a:off x="900260" y="2763478"/>
            <a:ext cx="2085679" cy="681038"/>
          </a:xfrm>
          <a:prstGeom prst="rect">
            <a:avLst/>
          </a:prstGeom>
        </p:spPr>
      </p:pic>
      <p:pic>
        <p:nvPicPr>
          <p:cNvPr id="6" name="Picture 5"/>
          <p:cNvPicPr>
            <a:picLocks noChangeAspect="1"/>
          </p:cNvPicPr>
          <p:nvPr/>
        </p:nvPicPr>
        <p:blipFill>
          <a:blip r:embed="rId4"/>
          <a:stretch>
            <a:fillRect/>
          </a:stretch>
        </p:blipFill>
        <p:spPr>
          <a:xfrm>
            <a:off x="3387030" y="2350035"/>
            <a:ext cx="1059657" cy="1271588"/>
          </a:xfrm>
          <a:prstGeom prst="rect">
            <a:avLst/>
          </a:prstGeom>
        </p:spPr>
      </p:pic>
      <p:pic>
        <p:nvPicPr>
          <p:cNvPr id="8" name="Picture 7"/>
          <p:cNvPicPr>
            <a:picLocks noChangeAspect="1"/>
          </p:cNvPicPr>
          <p:nvPr/>
        </p:nvPicPr>
        <p:blipFill>
          <a:blip r:embed="rId5"/>
          <a:stretch>
            <a:fillRect/>
          </a:stretch>
        </p:blipFill>
        <p:spPr>
          <a:xfrm>
            <a:off x="5317921" y="2350035"/>
            <a:ext cx="1166813" cy="1400176"/>
          </a:xfrm>
          <a:prstGeom prst="rect">
            <a:avLst/>
          </a:prstGeom>
        </p:spPr>
      </p:pic>
      <p:pic>
        <p:nvPicPr>
          <p:cNvPr id="11" name="Picture 10"/>
          <p:cNvPicPr>
            <a:picLocks noChangeAspect="1"/>
          </p:cNvPicPr>
          <p:nvPr/>
        </p:nvPicPr>
        <p:blipFill>
          <a:blip r:embed="rId6"/>
          <a:stretch>
            <a:fillRect/>
          </a:stretch>
        </p:blipFill>
        <p:spPr>
          <a:xfrm>
            <a:off x="7256859" y="2230080"/>
            <a:ext cx="1328737" cy="1328737"/>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9406" y="4197451"/>
            <a:ext cx="1834762" cy="1223057"/>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56457" y="4197451"/>
            <a:ext cx="1834762" cy="1223058"/>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73508" y="4197451"/>
            <a:ext cx="1895654" cy="1156038"/>
          </a:xfrm>
          <a:prstGeom prst="rect">
            <a:avLst/>
          </a:prstGeom>
        </p:spPr>
      </p:pic>
    </p:spTree>
    <p:extLst>
      <p:ext uri="{BB962C8B-B14F-4D97-AF65-F5344CB8AC3E}">
        <p14:creationId xmlns:p14="http://schemas.microsoft.com/office/powerpoint/2010/main" val="2543878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GB" dirty="0"/>
              <a:t>Aims</a:t>
            </a:r>
          </a:p>
        </p:txBody>
      </p:sp>
      <p:sp>
        <p:nvSpPr>
          <p:cNvPr id="3" name="Content Placeholder 2"/>
          <p:cNvSpPr>
            <a:spLocks noGrp="1"/>
          </p:cNvSpPr>
          <p:nvPr>
            <p:ph idx="4294967295"/>
          </p:nvPr>
        </p:nvSpPr>
        <p:spPr>
          <a:xfrm>
            <a:off x="650789" y="1708150"/>
            <a:ext cx="7183524" cy="4097338"/>
          </a:xfrm>
        </p:spPr>
        <p:txBody>
          <a:bodyPr>
            <a:normAutofit/>
          </a:bodyPr>
          <a:lstStyle/>
          <a:p>
            <a:pPr marL="0" indent="0">
              <a:buNone/>
            </a:pPr>
            <a:r>
              <a:rPr lang="en-GB" sz="2000" dirty="0"/>
              <a:t>To </a:t>
            </a:r>
            <a:r>
              <a:rPr lang="en-GB" sz="2000" dirty="0" smtClean="0"/>
              <a:t>give you an overview of </a:t>
            </a:r>
          </a:p>
          <a:p>
            <a:pPr marL="0" indent="0">
              <a:buNone/>
            </a:pPr>
            <a:r>
              <a:rPr lang="en-GB" sz="2000" dirty="0" smtClean="0"/>
              <a:t>Early </a:t>
            </a:r>
            <a:r>
              <a:rPr lang="en-GB" sz="2000" dirty="0"/>
              <a:t>Years Foundation Stage (EYFS</a:t>
            </a:r>
            <a:r>
              <a:rPr lang="en-GB" sz="2000" dirty="0" smtClean="0"/>
              <a:t>)</a:t>
            </a:r>
          </a:p>
          <a:p>
            <a:pPr marL="0" indent="0">
              <a:buNone/>
            </a:pPr>
            <a:r>
              <a:rPr lang="en-GB" sz="2000" dirty="0" smtClean="0"/>
              <a:t>and what your child will be learning </a:t>
            </a:r>
            <a:endParaRPr lang="en-GB" sz="2000" dirty="0"/>
          </a:p>
          <a:p>
            <a:pPr marL="0" indent="0" algn="r">
              <a:buNone/>
            </a:pPr>
            <a:endParaRPr lang="en-GB" sz="1800" dirty="0" smtClean="0"/>
          </a:p>
          <a:p>
            <a:pPr marL="0" indent="0" algn="r">
              <a:buNone/>
            </a:pPr>
            <a:endParaRPr lang="en-GB" sz="1800" dirty="0"/>
          </a:p>
          <a:p>
            <a:pPr marL="0" indent="0" algn="just">
              <a:buNone/>
            </a:pPr>
            <a:r>
              <a:rPr lang="en-GB" sz="2000" dirty="0" smtClean="0"/>
              <a:t>To </a:t>
            </a:r>
            <a:r>
              <a:rPr lang="en-GB" sz="2000" dirty="0"/>
              <a:t>provide ideas we can effectively work together</a:t>
            </a:r>
          </a:p>
          <a:p>
            <a:pPr marL="0" indent="0" algn="just">
              <a:buNone/>
            </a:pPr>
            <a:r>
              <a:rPr lang="en-GB" sz="2000" dirty="0"/>
              <a:t>a</a:t>
            </a:r>
            <a:r>
              <a:rPr lang="en-GB" sz="2000" dirty="0" smtClean="0"/>
              <a:t>nd how you can best support your child </a:t>
            </a:r>
            <a:r>
              <a:rPr lang="en-GB" sz="2000" dirty="0"/>
              <a:t>at </a:t>
            </a:r>
            <a:r>
              <a:rPr lang="en-GB" sz="2000" dirty="0" smtClean="0"/>
              <a:t>home</a:t>
            </a:r>
          </a:p>
          <a:p>
            <a:pPr marL="0" indent="0">
              <a:buNone/>
            </a:pPr>
            <a:endParaRPr lang="en-GB" sz="1800" dirty="0"/>
          </a:p>
          <a:p>
            <a:pPr marL="0" indent="0">
              <a:buNone/>
            </a:pPr>
            <a:endParaRPr lang="en-GB" sz="1800" dirty="0" smtClean="0"/>
          </a:p>
          <a:p>
            <a:pPr marL="0" indent="0">
              <a:buNone/>
            </a:pPr>
            <a:r>
              <a:rPr lang="en-GB" sz="2000" dirty="0" smtClean="0"/>
              <a:t>To help you understand what to </a:t>
            </a:r>
          </a:p>
          <a:p>
            <a:pPr marL="0" indent="0">
              <a:buNone/>
            </a:pPr>
            <a:r>
              <a:rPr lang="en-GB" sz="2000" dirty="0" smtClean="0"/>
              <a:t>expect </a:t>
            </a:r>
            <a:r>
              <a:rPr lang="en-GB" sz="2000" dirty="0"/>
              <a:t>from </a:t>
            </a:r>
            <a:r>
              <a:rPr lang="en-GB" sz="2000" dirty="0" smtClean="0"/>
              <a:t>us</a:t>
            </a:r>
            <a:endParaRPr lang="en-GB" sz="2000" dirty="0"/>
          </a:p>
        </p:txBody>
      </p:sp>
      <p:pic>
        <p:nvPicPr>
          <p:cNvPr id="5" name="Picture 4"/>
          <p:cNvPicPr>
            <a:picLocks noChangeAspect="1"/>
          </p:cNvPicPr>
          <p:nvPr/>
        </p:nvPicPr>
        <p:blipFill>
          <a:blip r:embed="rId3"/>
          <a:stretch>
            <a:fillRect/>
          </a:stretch>
        </p:blipFill>
        <p:spPr>
          <a:xfrm>
            <a:off x="5557855" y="1512276"/>
            <a:ext cx="1228725" cy="1735819"/>
          </a:xfrm>
          <a:prstGeom prst="rect">
            <a:avLst/>
          </a:prstGeom>
        </p:spPr>
      </p:pic>
      <p:pic>
        <p:nvPicPr>
          <p:cNvPr id="8" name="Picture 7" descr="https://parkside.herts.sch.uk/wp-content/uploads/2018/07/Parkside_Primary_20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6586" y="4989347"/>
            <a:ext cx="2169994" cy="1241946"/>
          </a:xfrm>
          <a:prstGeom prst="rect">
            <a:avLst/>
          </a:prstGeom>
          <a:noFill/>
          <a:ln>
            <a:noFill/>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18620" t="14755" r="19966" b="13959"/>
          <a:stretch>
            <a:fillRect/>
          </a:stretch>
        </p:blipFill>
        <p:spPr bwMode="auto">
          <a:xfrm>
            <a:off x="6786580" y="3443969"/>
            <a:ext cx="2016226" cy="13162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708389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Keeping children safe is everyone’s responsibility</a:t>
            </a:r>
          </a:p>
        </p:txBody>
      </p:sp>
      <p:sp>
        <p:nvSpPr>
          <p:cNvPr id="3" name="Content Placeholder 2"/>
          <p:cNvSpPr>
            <a:spLocks noGrp="1"/>
          </p:cNvSpPr>
          <p:nvPr>
            <p:ph idx="4294967295"/>
          </p:nvPr>
        </p:nvSpPr>
        <p:spPr>
          <a:xfrm>
            <a:off x="1293813" y="1600200"/>
            <a:ext cx="7850187" cy="4205288"/>
          </a:xfrm>
        </p:spPr>
        <p:txBody>
          <a:bodyPr/>
          <a:lstStyle/>
          <a:p>
            <a:pPr marL="0" indent="0">
              <a:buNone/>
            </a:pPr>
            <a:r>
              <a:rPr lang="en-GB" dirty="0" smtClean="0"/>
              <a:t>You…</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4467" y="2449950"/>
            <a:ext cx="1403448" cy="92868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9792" y="2396219"/>
            <a:ext cx="1442153" cy="96134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930" y="4990526"/>
            <a:ext cx="1423688" cy="943882"/>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19364" t="16563" r="11047" b="7681"/>
          <a:stretch/>
        </p:blipFill>
        <p:spPr>
          <a:xfrm>
            <a:off x="3016171" y="3733776"/>
            <a:ext cx="1498243" cy="1028045"/>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4247" y="3733776"/>
            <a:ext cx="1561202" cy="1040703"/>
          </a:xfrm>
          <a:prstGeom prst="rect">
            <a:avLst/>
          </a:prstGeom>
        </p:spPr>
      </p:pic>
      <p:pic>
        <p:nvPicPr>
          <p:cNvPr id="2052" name="Picture 4" descr="Happy Birthday candles on chocolate cak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24247" y="4973064"/>
            <a:ext cx="1480214" cy="10361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9"/>
          <a:stretch>
            <a:fillRect/>
          </a:stretch>
        </p:blipFill>
        <p:spPr>
          <a:xfrm>
            <a:off x="3963514" y="2396324"/>
            <a:ext cx="1329068" cy="1036045"/>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04087" y="3717219"/>
            <a:ext cx="1586042" cy="1057260"/>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86348" y="3756439"/>
            <a:ext cx="1511185" cy="1007457"/>
          </a:xfrm>
          <a:prstGeom prst="rect">
            <a:avLst/>
          </a:prstGeom>
        </p:spPr>
      </p:pic>
    </p:spTree>
    <p:extLst>
      <p:ext uri="{BB962C8B-B14F-4D97-AF65-F5344CB8AC3E}">
        <p14:creationId xmlns:p14="http://schemas.microsoft.com/office/powerpoint/2010/main" val="1401258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a:t>
            </a:r>
            <a:r>
              <a:rPr lang="en-GB" dirty="0" smtClean="0"/>
              <a:t>Time</a:t>
            </a:r>
            <a:endParaRPr lang="en-GB" dirty="0"/>
          </a:p>
        </p:txBody>
      </p:sp>
      <p:sp>
        <p:nvSpPr>
          <p:cNvPr id="4" name="Slide Number Placeholder 3"/>
          <p:cNvSpPr>
            <a:spLocks noGrp="1"/>
          </p:cNvSpPr>
          <p:nvPr>
            <p:ph type="sldNum" sz="quarter" idx="4294967295"/>
          </p:nvPr>
        </p:nvSpPr>
        <p:spPr>
          <a:xfrm>
            <a:off x="0" y="6356350"/>
            <a:ext cx="2057400" cy="365125"/>
          </a:xfrm>
        </p:spPr>
        <p:txBody>
          <a:bodyPr/>
          <a:lstStyle/>
          <a:p>
            <a:fld id="{CF20716B-0596-48BD-87E3-308481B7FC12}" type="slidenum">
              <a:rPr lang="en-GB" altLang="en-US" smtClean="0"/>
              <a:pPr/>
              <a:t>21</a:t>
            </a:fld>
            <a:endParaRPr lang="en-GB" altLang="en-US"/>
          </a:p>
        </p:txBody>
      </p:sp>
      <p:sp>
        <p:nvSpPr>
          <p:cNvPr id="5" name="TextBox 4"/>
          <p:cNvSpPr txBox="1"/>
          <p:nvPr/>
        </p:nvSpPr>
        <p:spPr>
          <a:xfrm>
            <a:off x="785073" y="2174722"/>
            <a:ext cx="7704856" cy="3785652"/>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No question is a silly question…</a:t>
            </a:r>
          </a:p>
          <a:p>
            <a:pPr algn="ctr"/>
            <a:endParaRPr lang="en-GB" sz="2000" dirty="0">
              <a:latin typeface="Arial" panose="020B0604020202020204" pitchFamily="34" charset="0"/>
              <a:cs typeface="Arial" panose="020B0604020202020204" pitchFamily="34" charset="0"/>
            </a:endParaRPr>
          </a:p>
          <a:p>
            <a:pPr algn="ctr"/>
            <a:r>
              <a:rPr lang="en-GB" sz="2000" dirty="0">
                <a:latin typeface="Arial" panose="020B0604020202020204" pitchFamily="34" charset="0"/>
                <a:cs typeface="Arial" panose="020B0604020202020204" pitchFamily="34" charset="0"/>
              </a:rPr>
              <a:t>If anyone has anything they would like to ask please feel free to </a:t>
            </a:r>
            <a:r>
              <a:rPr lang="en-GB" sz="2000" dirty="0" smtClean="0">
                <a:latin typeface="Arial" panose="020B0604020202020204" pitchFamily="34" charset="0"/>
                <a:cs typeface="Arial" panose="020B0604020202020204" pitchFamily="34" charset="0"/>
              </a:rPr>
              <a:t>do</a:t>
            </a:r>
            <a:endParaRPr lang="en-GB" sz="2000" dirty="0">
              <a:latin typeface="Arial" panose="020B0604020202020204" pitchFamily="34" charset="0"/>
              <a:cs typeface="Arial" panose="020B0604020202020204" pitchFamily="34" charset="0"/>
            </a:endParaRPr>
          </a:p>
          <a:p>
            <a:pPr algn="ctr"/>
            <a:r>
              <a:rPr lang="en-GB" sz="2000" dirty="0">
                <a:latin typeface="Arial" panose="020B0604020202020204" pitchFamily="34" charset="0"/>
                <a:cs typeface="Arial" panose="020B0604020202020204" pitchFamily="34" charset="0"/>
              </a:rPr>
              <a:t>b</a:t>
            </a:r>
            <a:r>
              <a:rPr lang="en-GB" sz="2000" dirty="0" smtClean="0">
                <a:latin typeface="Arial" panose="020B0604020202020204" pitchFamily="34" charset="0"/>
                <a:cs typeface="Arial" panose="020B0604020202020204" pitchFamily="34" charset="0"/>
              </a:rPr>
              <a:t>y emailing; admin</a:t>
            </a:r>
            <a:r>
              <a:rPr lang="en-GB" sz="2000" dirty="0" smtClean="0">
                <a:latin typeface="Arial" panose="020B0604020202020204" pitchFamily="34" charset="0"/>
                <a:cs typeface="Arial" panose="020B0604020202020204" pitchFamily="34" charset="0"/>
                <a:hlinkClick r:id="rId3"/>
              </a:rPr>
              <a:t>@parkside.herts.sch.uk</a:t>
            </a:r>
            <a:r>
              <a:rPr lang="en-GB" sz="2000" dirty="0" smtClean="0">
                <a:latin typeface="Arial" panose="020B0604020202020204" pitchFamily="34" charset="0"/>
                <a:cs typeface="Arial" panose="020B0604020202020204" pitchFamily="34" charset="0"/>
              </a:rPr>
              <a:t> or by telephoning </a:t>
            </a:r>
          </a:p>
          <a:p>
            <a:pPr algn="ctr"/>
            <a:r>
              <a:rPr lang="en-GB" sz="2000" dirty="0" smtClean="0">
                <a:latin typeface="Arial" panose="020B0604020202020204" pitchFamily="34" charset="0"/>
                <a:cs typeface="Arial" panose="020B0604020202020204" pitchFamily="34" charset="0"/>
              </a:rPr>
              <a:t>0208-3873000</a:t>
            </a:r>
          </a:p>
          <a:p>
            <a:pPr algn="ctr"/>
            <a:endParaRPr lang="en-GB" sz="2000" dirty="0">
              <a:latin typeface="Arial" panose="020B0604020202020204" pitchFamily="34" charset="0"/>
              <a:cs typeface="Arial" panose="020B0604020202020204" pitchFamily="34" charset="0"/>
            </a:endParaRPr>
          </a:p>
          <a:p>
            <a:pPr algn="ctr"/>
            <a:endParaRPr lang="en-GB" sz="2000" dirty="0" smtClean="0">
              <a:latin typeface="Arial" panose="020B0604020202020204" pitchFamily="34" charset="0"/>
              <a:cs typeface="Arial" panose="020B0604020202020204" pitchFamily="34" charset="0"/>
            </a:endParaRPr>
          </a:p>
          <a:p>
            <a:pPr algn="ctr"/>
            <a:r>
              <a:rPr lang="en-GB" sz="2000" dirty="0" smtClean="0">
                <a:latin typeface="Arial" panose="020B0604020202020204" pitchFamily="34" charset="0"/>
                <a:cs typeface="Arial" panose="020B0604020202020204" pitchFamily="34" charset="0"/>
              </a:rPr>
              <a:t>We look forward to working in partnership with you and building a successful relationship over the coming year.</a:t>
            </a:r>
          </a:p>
          <a:p>
            <a:pPr algn="ctr"/>
            <a:endParaRPr lang="en-GB" sz="2000" dirty="0">
              <a:latin typeface="Arial" panose="020B0604020202020204" pitchFamily="34" charset="0"/>
              <a:cs typeface="Arial" panose="020B0604020202020204" pitchFamily="34" charset="0"/>
            </a:endParaRPr>
          </a:p>
          <a:p>
            <a:pPr algn="ctr"/>
            <a:r>
              <a:rPr lang="en-GB" sz="2000" dirty="0" smtClean="0">
                <a:latin typeface="Arial" panose="020B0604020202020204" pitchFamily="34" charset="0"/>
                <a:cs typeface="Arial" panose="020B0604020202020204" pitchFamily="34" charset="0"/>
              </a:rPr>
              <a:t>Mrs Harrison and Miss Hope</a:t>
            </a:r>
            <a:endParaRPr lang="en-GB" sz="2000" dirty="0" smtClean="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9233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3200" dirty="0" smtClean="0"/>
              <a:t>Parkside Community Primary School</a:t>
            </a:r>
            <a:r>
              <a:rPr lang="en-GB" sz="2800" dirty="0" smtClean="0"/>
              <a:t>.</a:t>
            </a:r>
            <a:endParaRPr lang="en-GB" sz="2800" dirty="0">
              <a:solidFill>
                <a:schemeClr val="tx1"/>
              </a:solidFill>
            </a:endParaRPr>
          </a:p>
        </p:txBody>
      </p:sp>
      <p:sp>
        <p:nvSpPr>
          <p:cNvPr id="5" name="Subtitle 4"/>
          <p:cNvSpPr>
            <a:spLocks noGrp="1"/>
          </p:cNvSpPr>
          <p:nvPr>
            <p:ph type="subTitle" idx="1"/>
          </p:nvPr>
        </p:nvSpPr>
        <p:spPr>
          <a:xfrm>
            <a:off x="914400" y="2258008"/>
            <a:ext cx="6858000" cy="3380792"/>
          </a:xfrm>
        </p:spPr>
        <p:txBody>
          <a:bodyPr>
            <a:normAutofit/>
          </a:bodyPr>
          <a:lstStyle/>
          <a:p>
            <a:r>
              <a:rPr lang="en-GB" dirty="0" smtClean="0">
                <a:solidFill>
                  <a:schemeClr val="tx1"/>
                </a:solidFill>
              </a:rPr>
              <a:t>Our vision statement of </a:t>
            </a:r>
          </a:p>
          <a:p>
            <a:r>
              <a:rPr lang="en-GB" dirty="0" smtClean="0">
                <a:solidFill>
                  <a:schemeClr val="tx1"/>
                </a:solidFill>
              </a:rPr>
              <a:t>‘</a:t>
            </a:r>
            <a:r>
              <a:rPr lang="en-GB" i="1" dirty="0" smtClean="0">
                <a:solidFill>
                  <a:schemeClr val="tx1"/>
                </a:solidFill>
              </a:rPr>
              <a:t>Nurturing and inspiring young minds towards a bright future</a:t>
            </a:r>
            <a:r>
              <a:rPr lang="en-GB" dirty="0" smtClean="0">
                <a:solidFill>
                  <a:schemeClr val="tx1"/>
                </a:solidFill>
              </a:rPr>
              <a:t>’ </a:t>
            </a:r>
          </a:p>
          <a:p>
            <a:r>
              <a:rPr lang="en-GB" dirty="0" smtClean="0">
                <a:solidFill>
                  <a:schemeClr val="tx1"/>
                </a:solidFill>
              </a:rPr>
              <a:t>is at the heart of everything we do here at Parkside Community Primary School.</a:t>
            </a:r>
            <a:endParaRPr lang="en-GB" dirty="0">
              <a:solidFill>
                <a:schemeClr val="tx1"/>
              </a:solidFill>
            </a:endParaRPr>
          </a:p>
        </p:txBody>
      </p:sp>
      <p:pic>
        <p:nvPicPr>
          <p:cNvPr id="4" name="Picture 3" descr="400x100"/>
          <p:cNvPicPr/>
          <p:nvPr/>
        </p:nvPicPr>
        <p:blipFill>
          <a:blip r:embed="rId3">
            <a:extLst>
              <a:ext uri="{28A0092B-C50C-407E-A947-70E740481C1C}">
                <a14:useLocalDpi xmlns:a14="http://schemas.microsoft.com/office/drawing/2010/main" val="0"/>
              </a:ext>
            </a:extLst>
          </a:blip>
          <a:srcRect r="75999"/>
          <a:stretch>
            <a:fillRect/>
          </a:stretch>
        </p:blipFill>
        <p:spPr bwMode="auto">
          <a:xfrm>
            <a:off x="685800" y="1623527"/>
            <a:ext cx="1087016" cy="1063689"/>
          </a:xfrm>
          <a:prstGeom prst="rect">
            <a:avLst/>
          </a:prstGeom>
          <a:noFill/>
          <a:ln w="38100">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 the team</a:t>
            </a:r>
          </a:p>
        </p:txBody>
      </p:sp>
      <p:sp>
        <p:nvSpPr>
          <p:cNvPr id="8" name="TextBox 7"/>
          <p:cNvSpPr txBox="1"/>
          <p:nvPr/>
        </p:nvSpPr>
        <p:spPr>
          <a:xfrm>
            <a:off x="732066" y="3979595"/>
            <a:ext cx="2179048"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Mr </a:t>
            </a:r>
            <a:r>
              <a:rPr lang="en-GB" sz="2400" dirty="0" err="1">
                <a:latin typeface="Arial" panose="020B0604020202020204" pitchFamily="34" charset="0"/>
                <a:cs typeface="Arial" panose="020B0604020202020204" pitchFamily="34" charset="0"/>
              </a:rPr>
              <a:t>Soyka</a:t>
            </a:r>
            <a:r>
              <a:rPr lang="en-GB" sz="2400" dirty="0">
                <a:latin typeface="Arial" panose="020B0604020202020204" pitchFamily="34" charset="0"/>
                <a:cs typeface="Arial" panose="020B0604020202020204" pitchFamily="34" charset="0"/>
              </a:rPr>
              <a:t> </a:t>
            </a:r>
          </a:p>
          <a:p>
            <a:pPr algn="ctr"/>
            <a:r>
              <a:rPr lang="en-GB" sz="2400" dirty="0" err="1" smtClean="0">
                <a:latin typeface="Arial" panose="020B0604020202020204" pitchFamily="34" charset="0"/>
                <a:cs typeface="Arial" panose="020B0604020202020204" pitchFamily="34" charset="0"/>
              </a:rPr>
              <a:t>Headteacher</a:t>
            </a:r>
            <a:endParaRPr lang="en-GB" sz="2400" dirty="0" smtClean="0">
              <a:latin typeface="Arial" panose="020B0604020202020204" pitchFamily="34" charset="0"/>
              <a:cs typeface="Arial" panose="020B0604020202020204" pitchFamily="34" charset="0"/>
            </a:endParaRPr>
          </a:p>
        </p:txBody>
      </p:sp>
      <p:sp>
        <p:nvSpPr>
          <p:cNvPr id="9" name="TextBox 8"/>
          <p:cNvSpPr txBox="1"/>
          <p:nvPr/>
        </p:nvSpPr>
        <p:spPr>
          <a:xfrm>
            <a:off x="6395485" y="2344673"/>
            <a:ext cx="2032807" cy="707886"/>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Mrs Harrison</a:t>
            </a:r>
          </a:p>
          <a:p>
            <a:pPr algn="ctr"/>
            <a:r>
              <a:rPr lang="en-GB" sz="2000" dirty="0" smtClean="0">
                <a:latin typeface="Arial" panose="020B0604020202020204" pitchFamily="34" charset="0"/>
                <a:cs typeface="Arial" panose="020B0604020202020204" pitchFamily="34" charset="0"/>
              </a:rPr>
              <a:t>Hazel Class</a:t>
            </a:r>
          </a:p>
        </p:txBody>
      </p:sp>
      <p:sp>
        <p:nvSpPr>
          <p:cNvPr id="14" name="TextBox 13"/>
          <p:cNvSpPr txBox="1"/>
          <p:nvPr/>
        </p:nvSpPr>
        <p:spPr>
          <a:xfrm>
            <a:off x="6315223" y="4456649"/>
            <a:ext cx="2193332" cy="1323439"/>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Miss </a:t>
            </a:r>
            <a:r>
              <a:rPr lang="en-GB" sz="2000" dirty="0" smtClean="0">
                <a:latin typeface="Arial" panose="020B0604020202020204" pitchFamily="34" charset="0"/>
                <a:cs typeface="Arial" panose="020B0604020202020204" pitchFamily="34" charset="0"/>
              </a:rPr>
              <a:t>Hope</a:t>
            </a:r>
          </a:p>
          <a:p>
            <a:pPr algn="ctr"/>
            <a:r>
              <a:rPr lang="en-GB" sz="2000" dirty="0" smtClean="0">
                <a:latin typeface="Arial" panose="020B0604020202020204" pitchFamily="34" charset="0"/>
                <a:cs typeface="Arial" panose="020B0604020202020204" pitchFamily="34" charset="0"/>
              </a:rPr>
              <a:t>Early Years Practitioner  and </a:t>
            </a:r>
            <a:endParaRPr lang="en-GB" sz="2000" dirty="0" smtClean="0">
              <a:latin typeface="Arial" panose="020B0604020202020204" pitchFamily="34" charset="0"/>
              <a:cs typeface="Arial" panose="020B0604020202020204" pitchFamily="34" charset="0"/>
            </a:endParaRPr>
          </a:p>
          <a:p>
            <a:pPr algn="ctr"/>
            <a:r>
              <a:rPr lang="en-GB" sz="2000" dirty="0" smtClean="0">
                <a:latin typeface="Arial" panose="020B0604020202020204" pitchFamily="34" charset="0"/>
                <a:cs typeface="Arial" panose="020B0604020202020204" pitchFamily="34" charset="0"/>
              </a:rPr>
              <a:t>Nursery Nurse</a:t>
            </a:r>
            <a:endParaRPr lang="en-GB" sz="2000" dirty="0" smtClean="0">
              <a:latin typeface="Arial" panose="020B0604020202020204" pitchFamily="34" charset="0"/>
              <a:cs typeface="Arial" panose="020B0604020202020204" pitchFamily="34" charset="0"/>
            </a:endParaRPr>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1152850" y="2094974"/>
            <a:ext cx="1337481" cy="1668950"/>
          </a:xfrm>
          <a:prstGeom prst="rect">
            <a:avLst/>
          </a:prstGeom>
        </p:spPr>
      </p:pic>
      <p:pic>
        <p:nvPicPr>
          <p:cNvPr id="3" name="Picture 2"/>
          <p:cNvPicPr>
            <a:picLocks noChangeAspect="1"/>
          </p:cNvPicPr>
          <p:nvPr/>
        </p:nvPicPr>
        <p:blipFill>
          <a:blip r:embed="rId4"/>
          <a:stretch>
            <a:fillRect/>
          </a:stretch>
        </p:blipFill>
        <p:spPr>
          <a:xfrm>
            <a:off x="4597893" y="1939213"/>
            <a:ext cx="1797591" cy="1575273"/>
          </a:xfrm>
          <a:prstGeom prst="rect">
            <a:avLst/>
          </a:prstGeom>
        </p:spPr>
      </p:pic>
      <p:pic>
        <p:nvPicPr>
          <p:cNvPr id="4" name="Picture 3"/>
          <p:cNvPicPr>
            <a:picLocks noChangeAspect="1"/>
          </p:cNvPicPr>
          <p:nvPr/>
        </p:nvPicPr>
        <p:blipFill>
          <a:blip r:embed="rId5"/>
          <a:stretch>
            <a:fillRect/>
          </a:stretch>
        </p:blipFill>
        <p:spPr>
          <a:xfrm>
            <a:off x="4367730" y="3935074"/>
            <a:ext cx="1947493" cy="1751035"/>
          </a:xfrm>
          <a:prstGeom prst="rect">
            <a:avLst/>
          </a:prstGeom>
        </p:spPr>
      </p:pic>
    </p:spTree>
    <p:extLst>
      <p:ext uri="{BB962C8B-B14F-4D97-AF65-F5344CB8AC3E}">
        <p14:creationId xmlns:p14="http://schemas.microsoft.com/office/powerpoint/2010/main" val="551636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BCB0F2-99BD-44CE-8EA4-DF92C3452DB0}"/>
              </a:ext>
            </a:extLst>
          </p:cNvPr>
          <p:cNvSpPr>
            <a:spLocks noGrp="1"/>
          </p:cNvSpPr>
          <p:nvPr>
            <p:ph type="title"/>
          </p:nvPr>
        </p:nvSpPr>
        <p:spPr/>
        <p:txBody>
          <a:bodyPr>
            <a:normAutofit/>
          </a:bodyPr>
          <a:lstStyle/>
          <a:p>
            <a:r>
              <a:rPr lang="en-US" dirty="0">
                <a:latin typeface="Arial"/>
                <a:cs typeface="Arial"/>
              </a:rPr>
              <a:t>Supporting individual needs</a:t>
            </a:r>
            <a:endParaRPr lang="en-US" dirty="0"/>
          </a:p>
        </p:txBody>
      </p:sp>
      <p:sp>
        <p:nvSpPr>
          <p:cNvPr id="3" name="Content Placeholder 2">
            <a:extLst>
              <a:ext uri="{FF2B5EF4-FFF2-40B4-BE49-F238E27FC236}">
                <a16:creationId xmlns:a16="http://schemas.microsoft.com/office/drawing/2014/main" xmlns="" id="{235711E2-A417-4E18-BE44-346D446BA153}"/>
              </a:ext>
            </a:extLst>
          </p:cNvPr>
          <p:cNvSpPr>
            <a:spLocks noGrp="1"/>
          </p:cNvSpPr>
          <p:nvPr>
            <p:ph sz="half" idx="1"/>
          </p:nvPr>
        </p:nvSpPr>
        <p:spPr>
          <a:xfrm>
            <a:off x="539551" y="1873864"/>
            <a:ext cx="3661624" cy="3715376"/>
          </a:xfrm>
        </p:spPr>
        <p:txBody>
          <a:bodyPr vert="horz" lIns="91440" tIns="45720" rIns="91440" bIns="45720" rtlCol="0" anchor="t">
            <a:normAutofit/>
          </a:bodyPr>
          <a:lstStyle/>
          <a:p>
            <a:pPr marL="0" indent="0" algn="ctr">
              <a:buNone/>
            </a:pPr>
            <a:r>
              <a:rPr lang="en-US" sz="2500" dirty="0" smtClean="0">
                <a:latin typeface="Arial"/>
                <a:cs typeface="Arial"/>
              </a:rPr>
              <a:t>Our SENCO is </a:t>
            </a:r>
          </a:p>
          <a:p>
            <a:pPr marL="0" indent="0" algn="ctr">
              <a:buNone/>
            </a:pPr>
            <a:r>
              <a:rPr lang="en-US" sz="2500" dirty="0" err="1" smtClean="0">
                <a:latin typeface="Arial"/>
                <a:cs typeface="Arial"/>
              </a:rPr>
              <a:t>Mrs</a:t>
            </a:r>
            <a:r>
              <a:rPr lang="en-US" sz="2500" dirty="0" smtClean="0">
                <a:latin typeface="Arial"/>
                <a:cs typeface="Arial"/>
              </a:rPr>
              <a:t> Conley </a:t>
            </a:r>
            <a:endParaRPr lang="en-US" sz="2500" dirty="0">
              <a:latin typeface="Arial"/>
              <a:cs typeface="Arial"/>
            </a:endParaRPr>
          </a:p>
          <a:p>
            <a:endParaRPr lang="en-US" dirty="0"/>
          </a:p>
        </p:txBody>
      </p:sp>
      <p:sp>
        <p:nvSpPr>
          <p:cNvPr id="4" name="Content Placeholder 3"/>
          <p:cNvSpPr>
            <a:spLocks noGrp="1"/>
          </p:cNvSpPr>
          <p:nvPr>
            <p:ph sz="half" idx="11"/>
          </p:nvPr>
        </p:nvSpPr>
        <p:spPr/>
        <p:txBody>
          <a:bodyPr>
            <a:normAutofit/>
          </a:bodyPr>
          <a:lstStyle/>
          <a:p>
            <a:pPr marL="0" indent="0" algn="ctr">
              <a:buNone/>
            </a:pPr>
            <a:r>
              <a:rPr lang="en-GB" sz="2500" dirty="0" smtClean="0"/>
              <a:t>Our Parental Engagement Officer is Mrs </a:t>
            </a:r>
            <a:r>
              <a:rPr lang="en-GB" sz="2500" dirty="0" err="1" smtClean="0"/>
              <a:t>Mattholie</a:t>
            </a:r>
            <a:r>
              <a:rPr lang="en-GB" sz="2500" dirty="0" smtClean="0"/>
              <a:t> </a:t>
            </a:r>
            <a:endParaRPr lang="en-GB" sz="2500" dirty="0"/>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518802" y="3116425"/>
            <a:ext cx="1703123" cy="2225854"/>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5776444" y="3116425"/>
            <a:ext cx="1828800" cy="2343785"/>
          </a:xfrm>
          <a:prstGeom prst="rect">
            <a:avLst/>
          </a:prstGeom>
        </p:spPr>
      </p:pic>
    </p:spTree>
    <p:extLst>
      <p:ext uri="{BB962C8B-B14F-4D97-AF65-F5344CB8AC3E}">
        <p14:creationId xmlns:p14="http://schemas.microsoft.com/office/powerpoint/2010/main" val="2183797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Why is transition so </a:t>
            </a:r>
            <a:r>
              <a:rPr lang="en-GB" dirty="0" smtClean="0"/>
              <a:t>important for your child?</a:t>
            </a:r>
            <a:endParaRPr lang="en-GB" dirty="0"/>
          </a:p>
        </p:txBody>
      </p:sp>
      <p:sp>
        <p:nvSpPr>
          <p:cNvPr id="3" name="Content Placeholder 2"/>
          <p:cNvSpPr>
            <a:spLocks noGrp="1"/>
          </p:cNvSpPr>
          <p:nvPr>
            <p:ph idx="4294967295"/>
          </p:nvPr>
        </p:nvSpPr>
        <p:spPr>
          <a:xfrm>
            <a:off x="650790" y="1622323"/>
            <a:ext cx="7844282" cy="442453"/>
          </a:xfrm>
        </p:spPr>
        <p:txBody>
          <a:bodyPr vert="horz" lIns="91440" tIns="45720" rIns="91440" bIns="45720" rtlCol="0" anchor="t">
            <a:normAutofit/>
          </a:bodyPr>
          <a:lstStyle/>
          <a:p>
            <a:pPr marL="0" indent="0" algn="ctr">
              <a:buNone/>
            </a:pPr>
            <a:r>
              <a:rPr lang="en-GB" sz="2000" b="1" dirty="0" smtClean="0">
                <a:latin typeface="Arial"/>
                <a:cs typeface="Arial"/>
              </a:rPr>
              <a:t>Transition</a:t>
            </a:r>
            <a:r>
              <a:rPr lang="en-GB" sz="2000" b="1" dirty="0">
                <a:latin typeface="Arial"/>
                <a:cs typeface="Arial"/>
              </a:rPr>
              <a:t>: A process not an </a:t>
            </a:r>
            <a:r>
              <a:rPr lang="en-GB" sz="2000" b="1" dirty="0" smtClean="0">
                <a:latin typeface="Arial"/>
                <a:cs typeface="Arial"/>
              </a:rPr>
              <a:t>event</a:t>
            </a:r>
            <a:endParaRPr lang="en-GB" sz="2000" dirty="0" smtClean="0">
              <a:latin typeface="Arial"/>
              <a:cs typeface="Arial"/>
            </a:endParaRPr>
          </a:p>
        </p:txBody>
      </p:sp>
      <p:graphicFrame>
        <p:nvGraphicFramePr>
          <p:cNvPr id="11" name="Diagram 10"/>
          <p:cNvGraphicFramePr/>
          <p:nvPr>
            <p:extLst>
              <p:ext uri="{D42A27DB-BD31-4B8C-83A1-F6EECF244321}">
                <p14:modId xmlns:p14="http://schemas.microsoft.com/office/powerpoint/2010/main" val="1804421850"/>
              </p:ext>
            </p:extLst>
          </p:nvPr>
        </p:nvGraphicFramePr>
        <p:xfrm>
          <a:off x="650789" y="2064776"/>
          <a:ext cx="7446609" cy="4446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7939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259F99-7F73-456A-9C5E-323671B09813}"/>
              </a:ext>
            </a:extLst>
          </p:cNvPr>
          <p:cNvSpPr>
            <a:spLocks noGrp="1"/>
          </p:cNvSpPr>
          <p:nvPr>
            <p:ph type="title"/>
          </p:nvPr>
        </p:nvSpPr>
        <p:spPr/>
        <p:txBody>
          <a:bodyPr>
            <a:normAutofit fontScale="90000"/>
          </a:bodyPr>
          <a:lstStyle/>
          <a:p>
            <a:r>
              <a:rPr lang="en-US" dirty="0">
                <a:latin typeface="Arial"/>
                <a:cs typeface="Arial"/>
              </a:rPr>
              <a:t>Getting to know you and your </a:t>
            </a:r>
            <a:r>
              <a:rPr lang="en-US" dirty="0" smtClean="0">
                <a:latin typeface="Arial"/>
                <a:cs typeface="Arial"/>
              </a:rPr>
              <a:t>child</a:t>
            </a:r>
            <a:endParaRPr lang="en-US" sz="3100" dirty="0">
              <a:latin typeface="Arial"/>
              <a:cs typeface="Arial"/>
            </a:endParaRPr>
          </a:p>
        </p:txBody>
      </p:sp>
      <p:sp>
        <p:nvSpPr>
          <p:cNvPr id="3" name="Content Placeholder 2">
            <a:extLst>
              <a:ext uri="{FF2B5EF4-FFF2-40B4-BE49-F238E27FC236}">
                <a16:creationId xmlns:a16="http://schemas.microsoft.com/office/drawing/2014/main" xmlns="" id="{DB40E351-F731-4193-A21A-B9BDD4AE03A3}"/>
              </a:ext>
            </a:extLst>
          </p:cNvPr>
          <p:cNvSpPr>
            <a:spLocks noGrp="1"/>
          </p:cNvSpPr>
          <p:nvPr>
            <p:ph idx="4294967295"/>
          </p:nvPr>
        </p:nvSpPr>
        <p:spPr>
          <a:xfrm>
            <a:off x="806244" y="1700980"/>
            <a:ext cx="7423355" cy="4299769"/>
          </a:xfrm>
        </p:spPr>
        <p:txBody>
          <a:bodyPr vert="horz" lIns="91440" tIns="45720" rIns="91440" bIns="45720" rtlCol="0" anchor="t">
            <a:normAutofit/>
          </a:bodyPr>
          <a:lstStyle/>
          <a:p>
            <a:pPr marL="0" indent="0">
              <a:buClr>
                <a:srgbClr val="E28700"/>
              </a:buClr>
              <a:buNone/>
            </a:pPr>
            <a:r>
              <a:rPr lang="en-US" sz="2400" b="1" dirty="0" smtClean="0">
                <a:latin typeface="Arial"/>
                <a:cs typeface="Arial"/>
              </a:rPr>
              <a:t>We will do this by:</a:t>
            </a:r>
          </a:p>
          <a:p>
            <a:pPr>
              <a:buClr>
                <a:srgbClr val="E28700"/>
              </a:buClr>
            </a:pPr>
            <a:r>
              <a:rPr lang="en-US" sz="2000" dirty="0" smtClean="0">
                <a:latin typeface="Arial"/>
                <a:cs typeface="Arial"/>
              </a:rPr>
              <a:t>Onsite garden </a:t>
            </a:r>
            <a:r>
              <a:rPr lang="en-US" sz="2000" dirty="0" smtClean="0">
                <a:latin typeface="Arial"/>
                <a:cs typeface="Arial"/>
              </a:rPr>
              <a:t>visits in September.</a:t>
            </a:r>
            <a:endParaRPr lang="en-US" sz="2000" dirty="0" smtClean="0">
              <a:latin typeface="Arial"/>
              <a:cs typeface="Arial"/>
            </a:endParaRPr>
          </a:p>
          <a:p>
            <a:pPr>
              <a:buClr>
                <a:srgbClr val="E28700"/>
              </a:buClr>
            </a:pPr>
            <a:r>
              <a:rPr lang="en-US" sz="2000" dirty="0" smtClean="0">
                <a:latin typeface="Arial"/>
                <a:cs typeface="Arial"/>
              </a:rPr>
              <a:t>Information gathered from you and </a:t>
            </a:r>
            <a:r>
              <a:rPr lang="en-US" sz="2000" dirty="0">
                <a:latin typeface="Arial"/>
                <a:cs typeface="Arial"/>
              </a:rPr>
              <a:t>the previous setting</a:t>
            </a:r>
          </a:p>
          <a:p>
            <a:pPr>
              <a:buClr>
                <a:srgbClr val="E28700"/>
              </a:buClr>
            </a:pPr>
            <a:r>
              <a:rPr lang="en-US" sz="2000" dirty="0">
                <a:latin typeface="Arial"/>
                <a:cs typeface="Arial"/>
              </a:rPr>
              <a:t>Transition for each child </a:t>
            </a:r>
            <a:r>
              <a:rPr lang="en-US" sz="2000" dirty="0" smtClean="0">
                <a:latin typeface="Arial"/>
                <a:cs typeface="Arial"/>
              </a:rPr>
              <a:t>carefully </a:t>
            </a:r>
            <a:r>
              <a:rPr lang="en-US" sz="2000" dirty="0">
                <a:latin typeface="Arial"/>
                <a:cs typeface="Arial"/>
              </a:rPr>
              <a:t>planned with </a:t>
            </a:r>
            <a:r>
              <a:rPr lang="en-US" sz="2000" dirty="0" smtClean="0">
                <a:latin typeface="Arial"/>
                <a:cs typeface="Arial"/>
              </a:rPr>
              <a:t>you and </a:t>
            </a:r>
            <a:r>
              <a:rPr lang="en-US" sz="2000" dirty="0">
                <a:latin typeface="Arial"/>
                <a:cs typeface="Arial"/>
              </a:rPr>
              <a:t>the </a:t>
            </a:r>
            <a:r>
              <a:rPr lang="en-US" sz="2000" dirty="0" smtClean="0">
                <a:latin typeface="Arial"/>
                <a:cs typeface="Arial"/>
              </a:rPr>
              <a:t>class </a:t>
            </a:r>
            <a:r>
              <a:rPr lang="en-US" sz="2000" dirty="0" smtClean="0">
                <a:latin typeface="Arial"/>
                <a:cs typeface="Arial"/>
              </a:rPr>
              <a:t>teacher.</a:t>
            </a:r>
            <a:endParaRPr lang="en-US" sz="2000" dirty="0"/>
          </a:p>
          <a:p>
            <a:pPr>
              <a:buClr>
                <a:srgbClr val="E28700"/>
              </a:buClr>
            </a:pPr>
            <a:r>
              <a:rPr lang="en-US" sz="2000" dirty="0" smtClean="0">
                <a:latin typeface="Arial"/>
                <a:cs typeface="Arial"/>
              </a:rPr>
              <a:t>Opportunities to ask questions and share concerns</a:t>
            </a:r>
          </a:p>
          <a:p>
            <a:pPr>
              <a:buClr>
                <a:srgbClr val="E28700"/>
              </a:buClr>
            </a:pPr>
            <a:r>
              <a:rPr lang="en-US" sz="2000" dirty="0" smtClean="0">
                <a:latin typeface="Arial"/>
                <a:cs typeface="Arial"/>
              </a:rPr>
              <a:t>Any further concerns regarding transition please do not hesitate to contact us via email us at; admin@parkside.herts.sch.uk</a:t>
            </a:r>
            <a:endParaRPr lang="en-US" sz="2000" dirty="0">
              <a:latin typeface="Arial"/>
              <a:cs typeface="Arial"/>
            </a:endParaRPr>
          </a:p>
          <a:p>
            <a:pPr marL="0" indent="0">
              <a:buNone/>
            </a:pPr>
            <a:endParaRPr lang="en-US" sz="2000" dirty="0">
              <a:latin typeface="Arial"/>
              <a:cs typeface="Arial"/>
            </a:endParaRPr>
          </a:p>
        </p:txBody>
      </p:sp>
    </p:spTree>
    <p:extLst>
      <p:ext uri="{BB962C8B-B14F-4D97-AF65-F5344CB8AC3E}">
        <p14:creationId xmlns:p14="http://schemas.microsoft.com/office/powerpoint/2010/main" val="2143248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GB" dirty="0" smtClean="0"/>
              <a:t>What will my child be learning?</a:t>
            </a:r>
            <a:endParaRPr lang="en-GB" altLang="en-US" sz="2200" b="1" dirty="0">
              <a:solidFill>
                <a:srgbClr val="7BCBB7"/>
              </a:solidFill>
            </a:endParaRPr>
          </a:p>
        </p:txBody>
      </p:sp>
      <p:graphicFrame>
        <p:nvGraphicFramePr>
          <p:cNvPr id="7171" name="Group 3"/>
          <p:cNvGraphicFramePr>
            <a:graphicFrameLocks noGrp="1"/>
          </p:cNvGraphicFramePr>
          <p:nvPr>
            <p:ph idx="4294967295"/>
            <p:extLst>
              <p:ext uri="{D42A27DB-BD31-4B8C-83A1-F6EECF244321}">
                <p14:modId xmlns:p14="http://schemas.microsoft.com/office/powerpoint/2010/main" val="4044200482"/>
              </p:ext>
            </p:extLst>
          </p:nvPr>
        </p:nvGraphicFramePr>
        <p:xfrm>
          <a:off x="808105" y="1936955"/>
          <a:ext cx="7185521" cy="3423318"/>
        </p:xfrm>
        <a:graphic>
          <a:graphicData uri="http://schemas.openxmlformats.org/drawingml/2006/table">
            <a:tbl>
              <a:tblPr/>
              <a:tblGrid>
                <a:gridCol w="3503498">
                  <a:extLst>
                    <a:ext uri="{9D8B030D-6E8A-4147-A177-3AD203B41FA5}">
                      <a16:colId xmlns:a16="http://schemas.microsoft.com/office/drawing/2014/main" xmlns="" val="20000"/>
                    </a:ext>
                  </a:extLst>
                </a:gridCol>
                <a:gridCol w="3682023">
                  <a:extLst>
                    <a:ext uri="{9D8B030D-6E8A-4147-A177-3AD203B41FA5}">
                      <a16:colId xmlns:a16="http://schemas.microsoft.com/office/drawing/2014/main" xmlns="" val="20001"/>
                    </a:ext>
                  </a:extLst>
                </a:gridCol>
              </a:tblGrid>
              <a:tr h="62926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dirty="0">
                          <a:ln>
                            <a:noFill/>
                          </a:ln>
                          <a:solidFill>
                            <a:schemeClr val="bg1"/>
                          </a:solidFill>
                          <a:effectLst/>
                          <a:latin typeface="Arial" charset="0"/>
                        </a:rPr>
                        <a:t>Prime Areas of Learning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A522"/>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dirty="0">
                          <a:ln>
                            <a:noFill/>
                          </a:ln>
                          <a:solidFill>
                            <a:schemeClr val="bg1"/>
                          </a:solidFill>
                          <a:effectLst/>
                          <a:latin typeface="Arial" charset="0"/>
                        </a:rPr>
                        <a:t>Specific Areas of Learning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A522"/>
                    </a:solidFill>
                  </a:tcPr>
                </a:tc>
                <a:extLst>
                  <a:ext uri="{0D108BD9-81ED-4DB2-BD59-A6C34878D82A}">
                    <a16:rowId xmlns:a16="http://schemas.microsoft.com/office/drawing/2014/main" xmlns="" val="10000"/>
                  </a:ext>
                </a:extLst>
              </a:tr>
              <a:tr h="69915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dirty="0">
                          <a:ln>
                            <a:noFill/>
                          </a:ln>
                          <a:solidFill>
                            <a:schemeClr val="tx1"/>
                          </a:solidFill>
                          <a:effectLst/>
                          <a:latin typeface="Arial" charset="0"/>
                        </a:rPr>
                        <a:t>Personal, Social and Emotional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1600" b="0" i="0" u="none" strike="noStrike" cap="none" normalizeH="0" baseline="0" dirty="0">
                          <a:ln>
                            <a:noFill/>
                          </a:ln>
                          <a:solidFill>
                            <a:schemeClr val="tx1"/>
                          </a:solidFill>
                          <a:effectLst/>
                          <a:latin typeface="Arial" charset="0"/>
                        </a:rPr>
                        <a:t>Literacy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9915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dirty="0">
                          <a:ln>
                            <a:noFill/>
                          </a:ln>
                          <a:solidFill>
                            <a:schemeClr val="tx1"/>
                          </a:solidFill>
                          <a:effectLst/>
                          <a:latin typeface="Arial" charset="0"/>
                        </a:rPr>
                        <a:t>Communication and Language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1600" b="0" i="0" u="none" strike="noStrike" cap="none" normalizeH="0" baseline="0" dirty="0">
                          <a:ln>
                            <a:noFill/>
                          </a:ln>
                          <a:solidFill>
                            <a:schemeClr val="tx1"/>
                          </a:solidFill>
                          <a:effectLst/>
                          <a:latin typeface="Arial" charset="0"/>
                        </a:rPr>
                        <a:t>Mathematics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6808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dirty="0">
                          <a:ln>
                            <a:noFill/>
                          </a:ln>
                          <a:solidFill>
                            <a:schemeClr val="tx1"/>
                          </a:solidFill>
                          <a:effectLst/>
                          <a:latin typeface="Arial" charset="0"/>
                        </a:rPr>
                        <a:t>Physical Development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1600" b="0" i="0" u="none" strike="noStrike" cap="none" normalizeH="0" baseline="0" dirty="0">
                          <a:ln>
                            <a:noFill/>
                          </a:ln>
                          <a:solidFill>
                            <a:schemeClr val="tx1"/>
                          </a:solidFill>
                          <a:effectLst/>
                          <a:latin typeface="Arial" charset="0"/>
                        </a:rPr>
                        <a:t>Understanding the </a:t>
                      </a:r>
                      <a:r>
                        <a:rPr kumimoji="0" lang="en-GB" altLang="en-US" sz="1600" b="0" i="0" u="none" strike="noStrike" cap="none" normalizeH="0" baseline="0" dirty="0" smtClean="0">
                          <a:ln>
                            <a:noFill/>
                          </a:ln>
                          <a:solidFill>
                            <a:schemeClr val="tx1"/>
                          </a:solidFill>
                          <a:effectLst/>
                          <a:latin typeface="Arial" charset="0"/>
                        </a:rPr>
                        <a:t>World</a:t>
                      </a:r>
                      <a:endParaRPr kumimoji="0" lang="en-GB" altLang="en-US" sz="16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68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1600" b="0" i="0" u="none" strike="noStrike" cap="none" normalizeH="0" baseline="0" dirty="0">
                          <a:ln>
                            <a:noFill/>
                          </a:ln>
                          <a:solidFill>
                            <a:schemeClr val="tx1"/>
                          </a:solidFill>
                          <a:effectLst/>
                          <a:latin typeface="Arial" charset="0"/>
                        </a:rPr>
                        <a:t>Expressive </a:t>
                      </a:r>
                      <a:r>
                        <a:rPr kumimoji="0" lang="en-GB" altLang="en-US" sz="1600" b="0" i="0" u="none" strike="noStrike" cap="none" normalizeH="0" baseline="0" dirty="0" smtClean="0">
                          <a:ln>
                            <a:noFill/>
                          </a:ln>
                          <a:solidFill>
                            <a:schemeClr val="tx1"/>
                          </a:solidFill>
                          <a:effectLst/>
                          <a:latin typeface="Arial" charset="0"/>
                        </a:rPr>
                        <a:t>Arts </a:t>
                      </a:r>
                      <a:r>
                        <a:rPr kumimoji="0" lang="en-GB" altLang="en-US" sz="1600" b="0" i="0" u="none" strike="noStrike" cap="none" normalizeH="0" baseline="0" dirty="0">
                          <a:ln>
                            <a:noFill/>
                          </a:ln>
                          <a:solidFill>
                            <a:schemeClr val="tx1"/>
                          </a:solidFill>
                          <a:effectLst/>
                          <a:latin typeface="Arial" charset="0"/>
                        </a:rPr>
                        <a:t>and </a:t>
                      </a:r>
                      <a:r>
                        <a:rPr kumimoji="0" lang="en-GB" altLang="en-US" sz="1600" b="0" i="0" u="none" strike="noStrike" cap="none" normalizeH="0" baseline="0" dirty="0" smtClean="0">
                          <a:ln>
                            <a:noFill/>
                          </a:ln>
                          <a:solidFill>
                            <a:schemeClr val="tx1"/>
                          </a:solidFill>
                          <a:effectLst/>
                          <a:latin typeface="Arial" charset="0"/>
                        </a:rPr>
                        <a:t>Design</a:t>
                      </a:r>
                      <a:endParaRPr kumimoji="0" lang="en-GB" altLang="en-US" sz="16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82021294"/>
                  </a:ext>
                </a:extLst>
              </a:tr>
            </a:tbl>
          </a:graphicData>
        </a:graphic>
      </p:graphicFrame>
    </p:spTree>
    <p:extLst>
      <p:ext uri="{BB962C8B-B14F-4D97-AF65-F5344CB8AC3E}">
        <p14:creationId xmlns:p14="http://schemas.microsoft.com/office/powerpoint/2010/main" val="3566068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788" y="1600200"/>
            <a:ext cx="7850661" cy="4278085"/>
          </a:xfrm>
        </p:spPr>
        <p:txBody>
          <a:bodyPr>
            <a:normAutofit lnSpcReduction="10000"/>
          </a:bodyPr>
          <a:lstStyle/>
          <a:p>
            <a:pPr>
              <a:spcBef>
                <a:spcPct val="0"/>
              </a:spcBef>
              <a:buClrTx/>
              <a:buSzTx/>
              <a:buFontTx/>
              <a:buNone/>
            </a:pPr>
            <a:r>
              <a:rPr lang="en-GB" altLang="en-US" sz="2000" dirty="0" smtClean="0">
                <a:solidFill>
                  <a:srgbClr val="000000"/>
                </a:solidFill>
                <a:latin typeface="+mj-lt"/>
              </a:rPr>
              <a:t>Nursery </a:t>
            </a:r>
            <a:r>
              <a:rPr lang="en-GB" altLang="en-US" sz="2000" dirty="0">
                <a:solidFill>
                  <a:srgbClr val="000000"/>
                </a:solidFill>
                <a:latin typeface="+mj-lt"/>
              </a:rPr>
              <a:t>Year is a </a:t>
            </a:r>
            <a:r>
              <a:rPr lang="en-GB" altLang="en-US" sz="2000" dirty="0" smtClean="0">
                <a:solidFill>
                  <a:srgbClr val="000000"/>
                </a:solidFill>
                <a:latin typeface="+mj-lt"/>
              </a:rPr>
              <a:t>part </a:t>
            </a:r>
            <a:r>
              <a:rPr lang="en-GB" altLang="en-US" sz="2000" dirty="0">
                <a:solidFill>
                  <a:srgbClr val="000000"/>
                </a:solidFill>
                <a:latin typeface="+mj-lt"/>
              </a:rPr>
              <a:t>of The Early Years Foundation </a:t>
            </a:r>
            <a:r>
              <a:rPr lang="en-GB" altLang="en-US" sz="2000" dirty="0" smtClean="0">
                <a:solidFill>
                  <a:srgbClr val="000000"/>
                </a:solidFill>
                <a:latin typeface="+mj-lt"/>
              </a:rPr>
              <a:t>Stage Framework </a:t>
            </a:r>
            <a:r>
              <a:rPr lang="en-GB" altLang="en-US" sz="2000" dirty="0">
                <a:solidFill>
                  <a:srgbClr val="000000"/>
                </a:solidFill>
                <a:latin typeface="+mj-lt"/>
              </a:rPr>
              <a:t>(EYFS) from birth to </a:t>
            </a:r>
            <a:r>
              <a:rPr lang="en-GB" altLang="en-US" sz="2000" dirty="0" smtClean="0">
                <a:solidFill>
                  <a:srgbClr val="000000"/>
                </a:solidFill>
                <a:latin typeface="+mj-lt"/>
              </a:rPr>
              <a:t>five.</a:t>
            </a:r>
          </a:p>
          <a:p>
            <a:pPr>
              <a:spcBef>
                <a:spcPct val="0"/>
              </a:spcBef>
              <a:buClrTx/>
              <a:buSzTx/>
              <a:buFontTx/>
              <a:buNone/>
            </a:pPr>
            <a:endParaRPr lang="en-GB" altLang="en-US" sz="2000" dirty="0">
              <a:solidFill>
                <a:srgbClr val="000000"/>
              </a:solidFill>
              <a:latin typeface="+mj-lt"/>
            </a:endParaRPr>
          </a:p>
          <a:p>
            <a:pPr>
              <a:spcBef>
                <a:spcPct val="0"/>
              </a:spcBef>
              <a:buClrTx/>
              <a:buSzTx/>
              <a:buFontTx/>
              <a:buNone/>
            </a:pPr>
            <a:r>
              <a:rPr lang="en-GB" altLang="en-US" sz="2000" dirty="0" smtClean="0">
                <a:solidFill>
                  <a:srgbClr val="000000"/>
                </a:solidFill>
                <a:latin typeface="+mj-lt"/>
              </a:rPr>
              <a:t>Children are learning through play. Our role as adults is to support and extend their learning through high quality play and promote opportunities to cover the Prime and Specific areas of learning.</a:t>
            </a:r>
          </a:p>
          <a:p>
            <a:pPr>
              <a:spcBef>
                <a:spcPct val="0"/>
              </a:spcBef>
              <a:buClrTx/>
              <a:buSzTx/>
              <a:buFontTx/>
              <a:buNone/>
            </a:pPr>
            <a:endParaRPr lang="en-GB" altLang="en-US" sz="2000" dirty="0">
              <a:solidFill>
                <a:srgbClr val="000000"/>
              </a:solidFill>
              <a:latin typeface="+mj-lt"/>
            </a:endParaRPr>
          </a:p>
          <a:p>
            <a:pPr>
              <a:spcBef>
                <a:spcPct val="0"/>
              </a:spcBef>
              <a:buClrTx/>
              <a:buSzTx/>
              <a:buFontTx/>
              <a:buNone/>
            </a:pPr>
            <a:r>
              <a:rPr lang="en-GB" altLang="en-US" sz="2000" dirty="0" smtClean="0">
                <a:solidFill>
                  <a:srgbClr val="000000"/>
                </a:solidFill>
                <a:latin typeface="+mj-lt"/>
              </a:rPr>
              <a:t>Please watch this video as an example of learning through play. Can you spot which areas of learning the children are displaying?</a:t>
            </a:r>
          </a:p>
          <a:p>
            <a:pPr>
              <a:spcBef>
                <a:spcPct val="0"/>
              </a:spcBef>
              <a:buClrTx/>
              <a:buSzTx/>
              <a:buFontTx/>
              <a:buNone/>
            </a:pPr>
            <a:endParaRPr lang="en-GB" altLang="en-US" sz="2000" dirty="0" smtClean="0">
              <a:solidFill>
                <a:srgbClr val="000000"/>
              </a:solidFill>
              <a:latin typeface="+mj-lt"/>
            </a:endParaRPr>
          </a:p>
          <a:p>
            <a:pPr>
              <a:spcBef>
                <a:spcPct val="0"/>
              </a:spcBef>
              <a:buClrTx/>
              <a:buSzTx/>
              <a:buFontTx/>
              <a:buNone/>
            </a:pPr>
            <a:r>
              <a:rPr lang="en-GB" altLang="en-US" sz="2000" u="sng" dirty="0">
                <a:solidFill>
                  <a:srgbClr val="000000"/>
                </a:solidFill>
                <a:latin typeface="+mj-lt"/>
              </a:rPr>
              <a:t>https://www.youtube.com/watch?v=sR_0Br4il98&amp;feature=youtu.be</a:t>
            </a:r>
          </a:p>
          <a:p>
            <a:pPr>
              <a:spcBef>
                <a:spcPct val="0"/>
              </a:spcBef>
              <a:buClrTx/>
              <a:buSzTx/>
              <a:buFontTx/>
              <a:buNone/>
            </a:pPr>
            <a:endParaRPr lang="en-GB" altLang="en-US" sz="2000" dirty="0" smtClean="0">
              <a:solidFill>
                <a:srgbClr val="000000"/>
              </a:solidFill>
              <a:latin typeface="+mj-lt"/>
            </a:endParaRPr>
          </a:p>
          <a:p>
            <a:pPr algn="ctr">
              <a:spcBef>
                <a:spcPct val="0"/>
              </a:spcBef>
              <a:buClrTx/>
              <a:buSzTx/>
              <a:buFontTx/>
              <a:buNone/>
            </a:pPr>
            <a:r>
              <a:rPr lang="en-GB" altLang="en-US" sz="2000" i="1" dirty="0" smtClean="0">
                <a:solidFill>
                  <a:srgbClr val="000000"/>
                </a:solidFill>
                <a:latin typeface="+mj-lt"/>
              </a:rPr>
              <a:t>Every child is unique. </a:t>
            </a:r>
          </a:p>
          <a:p>
            <a:pPr algn="ctr">
              <a:spcBef>
                <a:spcPct val="0"/>
              </a:spcBef>
              <a:buClrTx/>
              <a:buSzTx/>
              <a:buFontTx/>
              <a:buNone/>
            </a:pPr>
            <a:r>
              <a:rPr lang="en-GB" altLang="en-US" sz="2000" i="1" dirty="0" smtClean="0">
                <a:solidFill>
                  <a:srgbClr val="000000"/>
                </a:solidFill>
                <a:latin typeface="+mj-lt"/>
              </a:rPr>
              <a:t>They develop at their own rates and in their own ways!</a:t>
            </a:r>
            <a:endParaRPr lang="en-GB" altLang="en-US" sz="2000" i="1" dirty="0">
              <a:solidFill>
                <a:srgbClr val="000000"/>
              </a:solidFill>
              <a:latin typeface="+mj-lt"/>
            </a:endParaRPr>
          </a:p>
          <a:p>
            <a:pPr marL="0" indent="0">
              <a:buNone/>
            </a:pPr>
            <a:endParaRPr lang="en-GB" sz="2000" i="1" dirty="0"/>
          </a:p>
        </p:txBody>
      </p:sp>
      <p:sp>
        <p:nvSpPr>
          <p:cNvPr id="2" name="Title 1"/>
          <p:cNvSpPr>
            <a:spLocks noGrp="1"/>
          </p:cNvSpPr>
          <p:nvPr>
            <p:ph type="ctrTitle"/>
          </p:nvPr>
        </p:nvSpPr>
        <p:spPr/>
        <p:txBody>
          <a:bodyPr/>
          <a:lstStyle/>
          <a:p>
            <a:r>
              <a:rPr lang="en-GB" dirty="0" smtClean="0"/>
              <a:t>Learning through play</a:t>
            </a:r>
            <a:endParaRPr lang="en-GB" dirty="0"/>
          </a:p>
        </p:txBody>
      </p:sp>
    </p:spTree>
    <p:extLst>
      <p:ext uri="{BB962C8B-B14F-4D97-AF65-F5344CB8AC3E}">
        <p14:creationId xmlns:p14="http://schemas.microsoft.com/office/powerpoint/2010/main" val="276536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will my child learn?</a:t>
            </a:r>
          </a:p>
        </p:txBody>
      </p:sp>
      <p:grpSp>
        <p:nvGrpSpPr>
          <p:cNvPr id="4" name="Group 3"/>
          <p:cNvGrpSpPr/>
          <p:nvPr/>
        </p:nvGrpSpPr>
        <p:grpSpPr>
          <a:xfrm>
            <a:off x="650789" y="1738536"/>
            <a:ext cx="7795121" cy="3767264"/>
            <a:chOff x="99009" y="1551722"/>
            <a:chExt cx="8981434" cy="4340591"/>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99" y="1579155"/>
              <a:ext cx="2857915" cy="190527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3141" y="1551722"/>
              <a:ext cx="2937718" cy="196014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5269" y="1589130"/>
              <a:ext cx="2927742" cy="1950166"/>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09" y="3902246"/>
              <a:ext cx="2902805" cy="193520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03141" y="3917208"/>
              <a:ext cx="2937718" cy="1960141"/>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7837" y="3902246"/>
              <a:ext cx="2982606" cy="1990067"/>
            </a:xfrm>
            <a:prstGeom prst="rect">
              <a:avLst/>
            </a:prstGeom>
          </p:spPr>
        </p:pic>
      </p:grpSp>
    </p:spTree>
    <p:extLst>
      <p:ext uri="{BB962C8B-B14F-4D97-AF65-F5344CB8AC3E}">
        <p14:creationId xmlns:p14="http://schemas.microsoft.com/office/powerpoint/2010/main" val="4158846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ady school - Herts for Learning (HfL) ">
  <a:themeElements>
    <a:clrScheme name="HfL Branded">
      <a:dk1>
        <a:sysClr val="windowText" lastClr="000000"/>
      </a:dk1>
      <a:lt1>
        <a:sysClr val="window" lastClr="FFFFFF"/>
      </a:lt1>
      <a:dk2>
        <a:srgbClr val="47C7B0"/>
      </a:dk2>
      <a:lt2>
        <a:srgbClr val="EEECE1"/>
      </a:lt2>
      <a:accent1>
        <a:srgbClr val="47C7B0"/>
      </a:accent1>
      <a:accent2>
        <a:srgbClr val="47C7B0"/>
      </a:accent2>
      <a:accent3>
        <a:srgbClr val="1A2857"/>
      </a:accent3>
      <a:accent4>
        <a:srgbClr val="A94E91"/>
      </a:accent4>
      <a:accent5>
        <a:srgbClr val="74CC3B"/>
      </a:accent5>
      <a:accent6>
        <a:srgbClr val="F05133"/>
      </a:accent6>
      <a:hlink>
        <a:srgbClr val="1A2857"/>
      </a:hlink>
      <a:folHlink>
        <a:srgbClr val="A94E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HfL Generic PowerPoint template - Sept 18" id="{420F720F-0E40-48AC-B623-9C213E1F8079}" vid="{B0B3A383-DA8C-4193-99F5-4FC68D6F3A38}"/>
    </a:ext>
  </a:extLst>
</a:theme>
</file>

<file path=ppt/theme/theme2.xml><?xml version="1.0" encoding="utf-8"?>
<a:theme xmlns:a="http://schemas.openxmlformats.org/drawingml/2006/main" name="Ready family - Herts for Learning (HfL)">
  <a:themeElements>
    <a:clrScheme name="HfL Branded">
      <a:dk1>
        <a:sysClr val="windowText" lastClr="000000"/>
      </a:dk1>
      <a:lt1>
        <a:sysClr val="window" lastClr="FFFFFF"/>
      </a:lt1>
      <a:dk2>
        <a:srgbClr val="47C7B0"/>
      </a:dk2>
      <a:lt2>
        <a:srgbClr val="EEECE1"/>
      </a:lt2>
      <a:accent1>
        <a:srgbClr val="47C7B0"/>
      </a:accent1>
      <a:accent2>
        <a:srgbClr val="47C7B0"/>
      </a:accent2>
      <a:accent3>
        <a:srgbClr val="1A2857"/>
      </a:accent3>
      <a:accent4>
        <a:srgbClr val="A94E91"/>
      </a:accent4>
      <a:accent5>
        <a:srgbClr val="74CC3B"/>
      </a:accent5>
      <a:accent6>
        <a:srgbClr val="F05133"/>
      </a:accent6>
      <a:hlink>
        <a:srgbClr val="1A2857"/>
      </a:hlink>
      <a:folHlink>
        <a:srgbClr val="A94E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HfL Generic PowerPoint template - Sept 18" id="{420F720F-0E40-48AC-B623-9C213E1F8079}" vid="{B0B3A383-DA8C-4193-99F5-4FC68D6F3A38}"/>
    </a:ext>
  </a:extLst>
</a:theme>
</file>

<file path=ppt/theme/theme3.xml><?xml version="1.0" encoding="utf-8"?>
<a:theme xmlns:a="http://schemas.openxmlformats.org/drawingml/2006/main" name="Ready child - Herts for Learning (HfL)">
  <a:themeElements>
    <a:clrScheme name="HfL Branded">
      <a:dk1>
        <a:sysClr val="windowText" lastClr="000000"/>
      </a:dk1>
      <a:lt1>
        <a:sysClr val="window" lastClr="FFFFFF"/>
      </a:lt1>
      <a:dk2>
        <a:srgbClr val="47C7B0"/>
      </a:dk2>
      <a:lt2>
        <a:srgbClr val="EEECE1"/>
      </a:lt2>
      <a:accent1>
        <a:srgbClr val="47C7B0"/>
      </a:accent1>
      <a:accent2>
        <a:srgbClr val="47C7B0"/>
      </a:accent2>
      <a:accent3>
        <a:srgbClr val="1A2857"/>
      </a:accent3>
      <a:accent4>
        <a:srgbClr val="A94E91"/>
      </a:accent4>
      <a:accent5>
        <a:srgbClr val="74CC3B"/>
      </a:accent5>
      <a:accent6>
        <a:srgbClr val="F05133"/>
      </a:accent6>
      <a:hlink>
        <a:srgbClr val="1A2857"/>
      </a:hlink>
      <a:folHlink>
        <a:srgbClr val="A94E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HfL Generic PowerPoint template - Sept 18" id="{420F720F-0E40-48AC-B623-9C213E1F8079}" vid="{B0B3A383-DA8C-4193-99F5-4FC68D6F3A3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0FFCCA74C7474B88FE984B09EB2D6D" ma:contentTypeVersion="4" ma:contentTypeDescription="Create a new document." ma:contentTypeScope="" ma:versionID="6390b48cbefdfa71b2687813bc82b2a3">
  <xsd:schema xmlns:xsd="http://www.w3.org/2001/XMLSchema" xmlns:xs="http://www.w3.org/2001/XMLSchema" xmlns:p="http://schemas.microsoft.com/office/2006/metadata/properties" xmlns:ns2="ebbb662a-de64-4a30-b82c-8f296f2b4934" xmlns:ns3="38f6a420-7ba2-45aa-8f74-9017777e2fa9" targetNamespace="http://schemas.microsoft.com/office/2006/metadata/properties" ma:root="true" ma:fieldsID="b5d73357991ea37acc2603100e1894e3" ns2:_="" ns3:_="">
    <xsd:import namespace="ebbb662a-de64-4a30-b82c-8f296f2b4934"/>
    <xsd:import namespace="38f6a420-7ba2-45aa-8f74-9017777e2fa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b662a-de64-4a30-b82c-8f296f2b49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f6a420-7ba2-45aa-8f74-9017777e2fa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4D2733-48E8-41A8-BEC4-36F082EB57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b662a-de64-4a30-b82c-8f296f2b4934"/>
    <ds:schemaRef ds:uri="38f6a420-7ba2-45aa-8f74-9017777e2f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7522F8-D748-4E2C-88ED-9F59A7FF6279}">
  <ds:schemaRefs>
    <ds:schemaRef ds:uri="http://schemas.microsoft.com/sharepoint/v3/contenttype/forms"/>
  </ds:schemaRefs>
</ds:datastoreItem>
</file>

<file path=customXml/itemProps3.xml><?xml version="1.0" encoding="utf-8"?>
<ds:datastoreItem xmlns:ds="http://schemas.openxmlformats.org/officeDocument/2006/customXml" ds:itemID="{6B458E96-BC2E-4AEF-B3B7-D3741DD2641F}">
  <ds:schemaRef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38f6a420-7ba2-45aa-8f74-9017777e2fa9"/>
    <ds:schemaRef ds:uri="ebbb662a-de64-4a30-b82c-8f296f2b493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HfL Generic PowerPoint template - Sept 18</Template>
  <TotalTime>2834</TotalTime>
  <Words>1551</Words>
  <Application>Microsoft Office PowerPoint</Application>
  <PresentationFormat>On-screen Show (4:3)</PresentationFormat>
  <Paragraphs>283</Paragraphs>
  <Slides>22</Slides>
  <Notes>19</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Ready school - Herts for Learning (HfL) </vt:lpstr>
      <vt:lpstr>Ready family - Herts for Learning (HfL)</vt:lpstr>
      <vt:lpstr>Ready child - Herts for Learning (HfL)</vt:lpstr>
      <vt:lpstr>Welcome to  Nursery Hazel Meet the Teacher</vt:lpstr>
      <vt:lpstr>Aims</vt:lpstr>
      <vt:lpstr>Meet the team</vt:lpstr>
      <vt:lpstr>Supporting individual needs</vt:lpstr>
      <vt:lpstr>Why is transition so important for your child?</vt:lpstr>
      <vt:lpstr>Getting to know you and your child</vt:lpstr>
      <vt:lpstr>What will my child be learning?</vt:lpstr>
      <vt:lpstr>Learning through play</vt:lpstr>
      <vt:lpstr>How will my child learn?</vt:lpstr>
      <vt:lpstr>How does my child learn?  Characteristics of Effective Learning</vt:lpstr>
      <vt:lpstr>Phonics</vt:lpstr>
      <vt:lpstr>Phonics</vt:lpstr>
      <vt:lpstr>Daily routines</vt:lpstr>
      <vt:lpstr>Additional Information</vt:lpstr>
      <vt:lpstr>How can I support my child to have a smooth start to school?</vt:lpstr>
      <vt:lpstr>How can I support my child at home?</vt:lpstr>
      <vt:lpstr>We support learning at home in a variety of different ways</vt:lpstr>
      <vt:lpstr>How we communicate with you</vt:lpstr>
      <vt:lpstr>Keeping children safe is everyone’s responsibility</vt:lpstr>
      <vt:lpstr>Keeping children safe is everyone’s responsibility</vt:lpstr>
      <vt:lpstr>Question Time</vt:lpstr>
      <vt:lpstr>Parkside Community Primary School.</vt:lpstr>
    </vt:vector>
  </TitlesOfParts>
  <Company>HfL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Massey</dc:creator>
  <cp:lastModifiedBy>KChandler</cp:lastModifiedBy>
  <cp:revision>153</cp:revision>
  <dcterms:created xsi:type="dcterms:W3CDTF">2019-07-22T08:40:32Z</dcterms:created>
  <dcterms:modified xsi:type="dcterms:W3CDTF">2020-09-17T08:40:14Z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0x010100040FFCCA74C7474B88FE984B09EB2D6D</vt:lpwstr>
  </property>
</Properties>
</file>