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264" r:id="rId2"/>
    <p:sldId id="268" r:id="rId3"/>
    <p:sldId id="269" r:id="rId4"/>
    <p:sldId id="270" r:id="rId5"/>
    <p:sldId id="271" r:id="rId6"/>
    <p:sldId id="273" r:id="rId7"/>
    <p:sldId id="274" r:id="rId8"/>
    <p:sldId id="275" r:id="rId9"/>
    <p:sldId id="276" r:id="rId10"/>
    <p:sldId id="277" r:id="rId11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Sassoon Infant Rg" panose="02000503030000020003" pitchFamily="50" charset="0"/>
      <p:regular r:id="rId18"/>
      <p:bold r:id="rId19"/>
    </p:embeddedFont>
    <p:embeddedFont>
      <p:font typeface="Twinkl" panose="020B0604020202020204" pitchFamily="2" charset="0"/>
      <p:regular r:id="rId20"/>
      <p:bold r:id="rId21"/>
    </p:embeddedFont>
    <p:embeddedFont>
      <p:font typeface="Twinkl SemiBold" pitchFamily="2" charset="0"/>
      <p:bold r:id="rId22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DDFC"/>
    <a:srgbClr val="FFFFFF"/>
    <a:srgbClr val="18A0DB"/>
    <a:srgbClr val="DE1E5A"/>
    <a:srgbClr val="BC0105"/>
    <a:srgbClr val="4DB1E3"/>
    <a:srgbClr val="80C1EB"/>
    <a:srgbClr val="4AA1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1" autoAdjust="0"/>
    <p:restoredTop sz="94660"/>
  </p:normalViewPr>
  <p:slideViewPr>
    <p:cSldViewPr snapToGrid="0">
      <p:cViewPr varScale="1">
        <p:scale>
          <a:sx n="55" d="100"/>
          <a:sy n="55" d="100"/>
        </p:scale>
        <p:origin x="486" y="60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D397807-8F1A-4ED4-BFEB-5AEA61F631B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52CD81-DE19-4A2E-94C9-FF4EC54C80F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075E2E9-C51F-4180-B112-9BBBA17C3731}" type="datetimeFigureOut">
              <a:rPr lang="en-GB"/>
              <a:pPr>
                <a:defRPr/>
              </a:pPr>
              <a:t>06/05/2020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8BF3A9-5482-40D1-9921-42C28DCDE7C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BF2AE5-60FA-41FB-BA27-6534D3312EC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169C215-DF1A-4366-A421-E7727B5339E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017E7E7-3D12-4245-8F12-9420FE6EBA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D126DC-059C-493D-8356-0B1B5179163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4442E73-5A22-4FDF-8A7F-B464FFDE03DA}" type="datetimeFigureOut">
              <a:rPr lang="en-GB"/>
              <a:pPr>
                <a:defRPr/>
              </a:pPr>
              <a:t>06/05/2020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3B133CF-AC10-4C16-8D9F-405B9C64F9E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93A2B8B7-8B3D-4F56-BDD3-7CFA2A2A59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43D91B-C530-4824-8269-77773DB17A3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C55FF0-2A19-45DA-847D-0138A7291A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8687C20-FBD2-4FB2-997B-9610943979D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62B8F58E-0673-4C27-B592-77C958540C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0069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3B98D543-A1ED-4437-85C4-8055DB61A481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135EE315-6C35-4950-A3E9-1A183415CC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1750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5623FB96-B4DC-483E-A98D-8E4D3F3D23EF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1134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37C5C254-71A0-4FE0-8591-D4210D6E0EF9}"/>
              </a:ext>
            </a:extLst>
          </p:cNvPr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A456488D-D645-403E-8B9A-774E0B501DEE}"/>
              </a:ext>
            </a:extLst>
          </p:cNvPr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C219D77-DAB4-46F2-B9A6-3E8B48214AAC}"/>
              </a:ext>
            </a:extLst>
          </p:cNvPr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A6DAF9E-C51B-48A6-A229-E5869A442E7F}"/>
              </a:ext>
            </a:extLst>
          </p:cNvPr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>
            <a:extLst>
              <a:ext uri="{FF2B5EF4-FFF2-40B4-BE49-F238E27FC236}">
                <a16:creationId xmlns:a16="http://schemas.microsoft.com/office/drawing/2014/main" id="{01F1625F-9697-4B6D-A416-BE35B554259C}"/>
              </a:ext>
            </a:extLst>
          </p:cNvPr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02011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95A2EAA3-B556-400E-8E62-CCE2D52529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9708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DD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D0269E1-5493-4C0B-A86C-08B1AFA396D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6AFC4FC-09EF-4735-A839-54BC7D38E1C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0">
            <a:extLst>
              <a:ext uri="{FF2B5EF4-FFF2-40B4-BE49-F238E27FC236}">
                <a16:creationId xmlns:a16="http://schemas.microsoft.com/office/drawing/2014/main" id="{2D083214-FC42-42FA-A4C4-FB4233309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US" altLang="en-US" sz="3600">
                <a:latin typeface="Twinkl" pitchFamily="2" charset="0"/>
                <a:cs typeface="Twinkl" pitchFamily="2" charset="0"/>
              </a:rPr>
              <a:t>Sustainability</a:t>
            </a:r>
            <a:endParaRPr lang="en-GB" altLang="en-US" sz="3600"/>
          </a:p>
        </p:txBody>
      </p:sp>
      <p:sp>
        <p:nvSpPr>
          <p:cNvPr id="10243" name="Rectangle 4">
            <a:extLst>
              <a:ext uri="{FF2B5EF4-FFF2-40B4-BE49-F238E27FC236}">
                <a16:creationId xmlns:a16="http://schemas.microsoft.com/office/drawing/2014/main" id="{27527438-4884-41AD-9345-D34D7F43C8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430338"/>
            <a:ext cx="7632700" cy="3469393"/>
          </a:xfrm>
          <a:prstGeom prst="rect">
            <a:avLst/>
          </a:prstGeom>
          <a:noFill/>
          <a:ln>
            <a:noFill/>
          </a:ln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dirty="0">
                <a:solidFill>
                  <a:schemeClr val="tx1"/>
                </a:solidFill>
                <a:ea typeface="Twinkl" pitchFamily="2" charset="0"/>
                <a:cs typeface="Twinkl" pitchFamily="2" charset="0"/>
              </a:rPr>
              <a:t>Sustainability is ensuring that the planet and all of its resources can continue to provide a home for the humans, animals and plants that live here.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n-US" altLang="en-US" sz="2400" dirty="0">
              <a:solidFill>
                <a:schemeClr val="tx1"/>
              </a:solidFill>
              <a:ea typeface="Twinkl" pitchFamily="2" charset="0"/>
              <a:cs typeface="Twinkl" pitchFamily="2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dirty="0">
                <a:solidFill>
                  <a:schemeClr val="tx1"/>
                </a:solidFill>
                <a:ea typeface="Twinkl" pitchFamily="2" charset="0"/>
                <a:cs typeface="Twinkl" pitchFamily="2" charset="0"/>
              </a:rPr>
              <a:t>It is our job to take care of the planet to ensure that future generations of people and animals can live and thrive on Earth.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n-US" altLang="en-US" sz="2400" dirty="0">
              <a:solidFill>
                <a:schemeClr val="tx1"/>
              </a:solidFill>
              <a:ea typeface="Twinkl" pitchFamily="2" charset="0"/>
              <a:cs typeface="Twinkl" pitchFamily="2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b="1" dirty="0">
                <a:solidFill>
                  <a:schemeClr val="accent4"/>
                </a:solidFill>
                <a:ea typeface="Twinkl" pitchFamily="2" charset="0"/>
                <a:cs typeface="Twinkl" pitchFamily="2" charset="0"/>
              </a:rPr>
              <a:t>Thrive – grow or develop well.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20">
            <a:extLst>
              <a:ext uri="{FF2B5EF4-FFF2-40B4-BE49-F238E27FC236}">
                <a16:creationId xmlns:a16="http://schemas.microsoft.com/office/drawing/2014/main" id="{8A06CF8A-8906-4F10-9A07-50A41DB40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63" y="596900"/>
            <a:ext cx="8220075" cy="993775"/>
          </a:xfrm>
        </p:spPr>
        <p:txBody>
          <a:bodyPr/>
          <a:lstStyle/>
          <a:p>
            <a:pPr algn="ctr" eaLnBrk="1" hangingPunct="1"/>
            <a:r>
              <a:rPr lang="en-US" altLang="en-US" sz="3200">
                <a:latin typeface="Twinkl" pitchFamily="2" charset="0"/>
                <a:cs typeface="Twinkl" pitchFamily="2" charset="0"/>
              </a:rPr>
              <a:t>How Can We Be More Sustainable </a:t>
            </a:r>
            <a:br>
              <a:rPr lang="en-US" altLang="en-US" sz="3200">
                <a:latin typeface="Twinkl" pitchFamily="2" charset="0"/>
                <a:cs typeface="Twinkl" pitchFamily="2" charset="0"/>
              </a:rPr>
            </a:br>
            <a:r>
              <a:rPr lang="en-US" altLang="en-US" sz="3200">
                <a:latin typeface="Twinkl" pitchFamily="2" charset="0"/>
                <a:cs typeface="Twinkl" pitchFamily="2" charset="0"/>
              </a:rPr>
              <a:t>at School?</a:t>
            </a:r>
            <a:endParaRPr lang="en-GB" altLang="en-US" sz="32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6640A6-DCD8-4050-839D-2E6039FA98B2}"/>
              </a:ext>
            </a:extLst>
          </p:cNvPr>
          <p:cNvSpPr/>
          <p:nvPr/>
        </p:nvSpPr>
        <p:spPr>
          <a:xfrm>
            <a:off x="914400" y="3289300"/>
            <a:ext cx="3484563" cy="358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ea typeface="Twinkl" charset="0"/>
                <a:cs typeface="Twinkl" charset="0"/>
              </a:rPr>
              <a:t>Walk or ride to school one day a week instead of taking the car.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EC263A-FF38-4335-ABA1-736FED34C778}"/>
              </a:ext>
            </a:extLst>
          </p:cNvPr>
          <p:cNvSpPr/>
          <p:nvPr/>
        </p:nvSpPr>
        <p:spPr>
          <a:xfrm>
            <a:off x="914400" y="5783263"/>
            <a:ext cx="3484563" cy="358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ea typeface="Twinkl" charset="0"/>
                <a:cs typeface="Twinkl" charset="0"/>
              </a:rPr>
              <a:t>Have a book swap – trade your old books with your friends.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DD8596-4FA1-4F78-B8F1-201E91454AF2}"/>
              </a:ext>
            </a:extLst>
          </p:cNvPr>
          <p:cNvSpPr/>
          <p:nvPr/>
        </p:nvSpPr>
        <p:spPr>
          <a:xfrm>
            <a:off x="4848225" y="3289300"/>
            <a:ext cx="3486150" cy="358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ea typeface="Twinkl" charset="0"/>
                <a:cs typeface="Twinkl" charset="0"/>
              </a:rPr>
              <a:t>Turn off the lights when no one is in the classroom.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725077-BAFB-4D2F-A26B-C5E58D82722F}"/>
              </a:ext>
            </a:extLst>
          </p:cNvPr>
          <p:cNvSpPr/>
          <p:nvPr/>
        </p:nvSpPr>
        <p:spPr>
          <a:xfrm>
            <a:off x="4848225" y="5815013"/>
            <a:ext cx="3486150" cy="358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ea typeface="Twinkl" charset="0"/>
                <a:cs typeface="Twinkl" charset="0"/>
              </a:rPr>
              <a:t>Collect food scraps at lunch to compost the school gardens.</a:t>
            </a:r>
          </a:p>
        </p:txBody>
      </p:sp>
      <p:pic>
        <p:nvPicPr>
          <p:cNvPr id="4" name="bike">
            <a:extLst>
              <a:ext uri="{FF2B5EF4-FFF2-40B4-BE49-F238E27FC236}">
                <a16:creationId xmlns:a16="http://schemas.microsoft.com/office/drawing/2014/main" id="{1410D40C-33A8-4B84-9121-BE0D971D1F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1728788"/>
            <a:ext cx="1408113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switch">
            <a:extLst>
              <a:ext uri="{FF2B5EF4-FFF2-40B4-BE49-F238E27FC236}">
                <a16:creationId xmlns:a16="http://schemas.microsoft.com/office/drawing/2014/main" id="{E260BEA0-9687-49C7-BCA7-62EA57961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450" y="1657350"/>
            <a:ext cx="646113" cy="150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books">
            <a:extLst>
              <a:ext uri="{FF2B5EF4-FFF2-40B4-BE49-F238E27FC236}">
                <a16:creationId xmlns:a16="http://schemas.microsoft.com/office/drawing/2014/main" id="{1EFDB0EB-71FD-4153-9C12-96D8CC0B3B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4013200"/>
            <a:ext cx="1025525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food scraps">
            <a:extLst>
              <a:ext uri="{FF2B5EF4-FFF2-40B4-BE49-F238E27FC236}">
                <a16:creationId xmlns:a16="http://schemas.microsoft.com/office/drawing/2014/main" id="{E70DF6CB-9A8E-4F94-9CAF-BD71DDEFB4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613" y="3927475"/>
            <a:ext cx="2365375" cy="167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9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20">
            <a:extLst>
              <a:ext uri="{FF2B5EF4-FFF2-40B4-BE49-F238E27FC236}">
                <a16:creationId xmlns:a16="http://schemas.microsoft.com/office/drawing/2014/main" id="{5B7A5C7C-3E60-4E0B-92B9-6DD409400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US" altLang="en-US" sz="3200">
                <a:latin typeface="Twinkl" pitchFamily="2" charset="0"/>
                <a:cs typeface="Twinkl" pitchFamily="2" charset="0"/>
              </a:rPr>
              <a:t>Why Is It Important to Be Sustainable?</a:t>
            </a:r>
            <a:endParaRPr lang="en-GB" altLang="en-US" sz="3200"/>
          </a:p>
        </p:txBody>
      </p:sp>
      <p:sp>
        <p:nvSpPr>
          <p:cNvPr id="10243" name="Rectangle 4">
            <a:extLst>
              <a:ext uri="{FF2B5EF4-FFF2-40B4-BE49-F238E27FC236}">
                <a16:creationId xmlns:a16="http://schemas.microsoft.com/office/drawing/2014/main" id="{3E4BAB9F-C9B3-45A5-84B9-2B96546058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49" y="1430338"/>
            <a:ext cx="7921625" cy="3469393"/>
          </a:xfrm>
          <a:prstGeom prst="rect">
            <a:avLst/>
          </a:prstGeom>
          <a:noFill/>
          <a:ln>
            <a:noFill/>
          </a:ln>
        </p:spPr>
        <p:txBody>
          <a:bodyPr wrap="square"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dirty="0">
                <a:solidFill>
                  <a:schemeClr val="tx1"/>
                </a:solidFill>
                <a:ea typeface="Twinkl" pitchFamily="2" charset="0"/>
                <a:cs typeface="Twinkl" pitchFamily="2" charset="0"/>
              </a:rPr>
              <a:t>Problems arise when we don’t look after the resources we have and will increasingly arise if we fail to ensure there are enough resources for future generations.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n-US" altLang="en-US" sz="2400" dirty="0">
              <a:solidFill>
                <a:schemeClr val="tx1"/>
              </a:solidFill>
              <a:ea typeface="Twinkl" pitchFamily="2" charset="0"/>
              <a:cs typeface="Twinkl" pitchFamily="2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dirty="0">
                <a:solidFill>
                  <a:schemeClr val="tx1"/>
                </a:solidFill>
                <a:ea typeface="Twinkl" pitchFamily="2" charset="0"/>
                <a:cs typeface="Twinkl" pitchFamily="2" charset="0"/>
              </a:rPr>
              <a:t>Problems such as: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dirty="0">
                <a:solidFill>
                  <a:schemeClr val="accent4"/>
                </a:solidFill>
                <a:ea typeface="Twinkl" pitchFamily="2" charset="0"/>
                <a:cs typeface="Twinkl" pitchFamily="2" charset="0"/>
              </a:rPr>
              <a:t>Loss of animal homes and natural environments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dirty="0">
                <a:solidFill>
                  <a:schemeClr val="accent4"/>
                </a:solidFill>
                <a:ea typeface="Twinkl" pitchFamily="2" charset="0"/>
                <a:cs typeface="Twinkl" pitchFamily="2" charset="0"/>
              </a:rPr>
              <a:t>Climate change – rising temperatures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dirty="0">
                <a:solidFill>
                  <a:schemeClr val="accent4"/>
                </a:solidFill>
                <a:ea typeface="Twinkl" pitchFamily="2" charset="0"/>
                <a:cs typeface="Twinkl" pitchFamily="2" charset="0"/>
              </a:rPr>
              <a:t>Climate change – melting polar caps and rising sea levels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dirty="0">
                <a:solidFill>
                  <a:schemeClr val="accent4"/>
                </a:solidFill>
                <a:ea typeface="Twinkl" pitchFamily="2" charset="0"/>
                <a:cs typeface="Twinkl" pitchFamily="2" charset="0"/>
              </a:rPr>
              <a:t>Increase in pollution – land, sea and air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leather">
            <a:extLst>
              <a:ext uri="{FF2B5EF4-FFF2-40B4-BE49-F238E27FC236}">
                <a16:creationId xmlns:a16="http://schemas.microsoft.com/office/drawing/2014/main" id="{AD324A26-0F12-41A8-98B2-03E5857C83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413" y="2757488"/>
            <a:ext cx="2525713" cy="2080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aper">
            <a:extLst>
              <a:ext uri="{FF2B5EF4-FFF2-40B4-BE49-F238E27FC236}">
                <a16:creationId xmlns:a16="http://schemas.microsoft.com/office/drawing/2014/main" id="{D6BB12B1-49A4-4D6B-8A80-3D802A17A4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363" y="4270375"/>
            <a:ext cx="2463800" cy="1684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itle 20">
            <a:extLst>
              <a:ext uri="{FF2B5EF4-FFF2-40B4-BE49-F238E27FC236}">
                <a16:creationId xmlns:a16="http://schemas.microsoft.com/office/drawing/2014/main" id="{BD69DEE4-478D-4A60-BA96-12415B843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US" altLang="en-US" sz="3200">
                <a:latin typeface="Twinkl" pitchFamily="2" charset="0"/>
                <a:cs typeface="Twinkl" pitchFamily="2" charset="0"/>
              </a:rPr>
              <a:t>Renewable Resources</a:t>
            </a:r>
            <a:endParaRPr lang="en-GB" altLang="en-US" sz="3200"/>
          </a:p>
        </p:txBody>
      </p:sp>
      <p:sp>
        <p:nvSpPr>
          <p:cNvPr id="10243" name="Rectangle 4">
            <a:extLst>
              <a:ext uri="{FF2B5EF4-FFF2-40B4-BE49-F238E27FC236}">
                <a16:creationId xmlns:a16="http://schemas.microsoft.com/office/drawing/2014/main" id="{D39EAF8D-8AFA-4376-B6BD-7C9452B868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430338"/>
            <a:ext cx="763270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tx1"/>
                </a:solidFill>
                <a:cs typeface="Twinkl" pitchFamily="2" charset="0"/>
              </a:rPr>
              <a:t>A resource that is renewable comes from a source that can continue to replenish itself.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dirty="0">
              <a:solidFill>
                <a:schemeClr val="tx1"/>
              </a:solidFill>
              <a:cs typeface="Twinkl" pitchFamily="2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tx1"/>
                </a:solidFill>
                <a:cs typeface="Twinkl" pitchFamily="2" charset="0"/>
              </a:rPr>
              <a:t>Examples of renewable resource are;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dirty="0">
              <a:solidFill>
                <a:schemeClr val="tx1"/>
              </a:solidFill>
              <a:cs typeface="Twinkl" pitchFamily="2" charset="0"/>
            </a:endParaRPr>
          </a:p>
        </p:txBody>
      </p:sp>
      <p:pic>
        <p:nvPicPr>
          <p:cNvPr id="4" name="wood">
            <a:extLst>
              <a:ext uri="{FF2B5EF4-FFF2-40B4-BE49-F238E27FC236}">
                <a16:creationId xmlns:a16="http://schemas.microsoft.com/office/drawing/2014/main" id="{96B6A0C7-4909-43BF-B8C8-953533D1BF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041651"/>
            <a:ext cx="2525713" cy="163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F79CFF0-C20F-438B-BBA1-2423EA2B3E10}"/>
              </a:ext>
            </a:extLst>
          </p:cNvPr>
          <p:cNvSpPr/>
          <p:nvPr/>
        </p:nvSpPr>
        <p:spPr>
          <a:xfrm>
            <a:off x="4378325" y="2284413"/>
            <a:ext cx="814388" cy="358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solidFill>
                  <a:schemeClr val="accent4"/>
                </a:solidFill>
                <a:ea typeface="Twinkl" charset="0"/>
                <a:cs typeface="Twinkl" charset="0"/>
              </a:rPr>
              <a:t>wood</a:t>
            </a:r>
            <a:r>
              <a:rPr lang="en-US" dirty="0">
                <a:solidFill>
                  <a:schemeClr val="tx1"/>
                </a:solidFill>
                <a:ea typeface="Twinkl" charset="0"/>
                <a:cs typeface="Twinkl" charset="0"/>
              </a:rPr>
              <a:t>, 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BBA188F-D08F-4113-878C-8066905FE2EB}"/>
              </a:ext>
            </a:extLst>
          </p:cNvPr>
          <p:cNvSpPr/>
          <p:nvPr/>
        </p:nvSpPr>
        <p:spPr>
          <a:xfrm>
            <a:off x="5067300" y="2284413"/>
            <a:ext cx="779463" cy="358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solidFill>
                  <a:schemeClr val="accent4"/>
                </a:solidFill>
                <a:ea typeface="Twinkl" charset="0"/>
                <a:cs typeface="Twinkl" charset="0"/>
              </a:rPr>
              <a:t>paper</a:t>
            </a:r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F8F2A2-ED6B-4BB6-A0F4-5E6C5939F7F8}"/>
              </a:ext>
            </a:extLst>
          </p:cNvPr>
          <p:cNvSpPr/>
          <p:nvPr/>
        </p:nvSpPr>
        <p:spPr>
          <a:xfrm>
            <a:off x="5745163" y="2292350"/>
            <a:ext cx="2744787" cy="358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solidFill>
                  <a:schemeClr val="accent4"/>
                </a:solidFill>
                <a:ea typeface="Twinkl" charset="0"/>
                <a:cs typeface="Twinkl" charset="0"/>
              </a:rPr>
              <a:t>and leather.</a:t>
            </a:r>
            <a:endParaRPr lang="en-GB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4">
            <a:extLst>
              <a:ext uri="{FF2B5EF4-FFF2-40B4-BE49-F238E27FC236}">
                <a16:creationId xmlns:a16="http://schemas.microsoft.com/office/drawing/2014/main" id="{47D791B7-05C9-4278-A5A2-269CC6C807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430338"/>
            <a:ext cx="7632700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cs typeface="Twinkl" pitchFamily="2" charset="0"/>
              </a:rPr>
              <a:t>Non-renewable resources are things that are not able to replenish themselves; there is a set amount of the resource available and once it is used, there is none left on Earth.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cs typeface="Twinkl" pitchFamily="2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cs typeface="Twinkl" pitchFamily="2" charset="0"/>
              </a:rPr>
              <a:t>Examples of non-renewable resources are;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cs typeface="Twinkl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B545F1-86A8-4CCE-AC87-887D303C10EA}"/>
              </a:ext>
            </a:extLst>
          </p:cNvPr>
          <p:cNvSpPr/>
          <p:nvPr/>
        </p:nvSpPr>
        <p:spPr>
          <a:xfrm>
            <a:off x="5951538" y="2560638"/>
            <a:ext cx="955675" cy="358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solidFill>
                  <a:schemeClr val="accent4"/>
                </a:solidFill>
                <a:ea typeface="Twinkl" charset="0"/>
                <a:cs typeface="Twinkl" charset="0"/>
              </a:rPr>
              <a:t>diesel,</a:t>
            </a:r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13316" name="Title 20">
            <a:extLst>
              <a:ext uri="{FF2B5EF4-FFF2-40B4-BE49-F238E27FC236}">
                <a16:creationId xmlns:a16="http://schemas.microsoft.com/office/drawing/2014/main" id="{96A87CEC-39E1-419F-8977-C01F1F3B2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US" altLang="en-US" sz="3200">
                <a:latin typeface="Twinkl" pitchFamily="2" charset="0"/>
                <a:cs typeface="Twinkl" pitchFamily="2" charset="0"/>
              </a:rPr>
              <a:t>Non-Renewable Resources</a:t>
            </a:r>
            <a:endParaRPr lang="en-GB" altLang="en-US" sz="32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CAABF6-227E-4A4A-8BF9-42F8418B8E6C}"/>
              </a:ext>
            </a:extLst>
          </p:cNvPr>
          <p:cNvSpPr/>
          <p:nvPr/>
        </p:nvSpPr>
        <p:spPr>
          <a:xfrm>
            <a:off x="4975225" y="2560638"/>
            <a:ext cx="1077913" cy="358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solidFill>
                  <a:schemeClr val="accent4"/>
                </a:solidFill>
                <a:ea typeface="Twinkl" charset="0"/>
                <a:cs typeface="Twinkl" charset="0"/>
              </a:rPr>
              <a:t>gasoline, </a:t>
            </a:r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53663BD-85EC-49F5-9634-B80532881F81}"/>
              </a:ext>
            </a:extLst>
          </p:cNvPr>
          <p:cNvSpPr/>
          <p:nvPr/>
        </p:nvSpPr>
        <p:spPr>
          <a:xfrm>
            <a:off x="6627813" y="2559050"/>
            <a:ext cx="777875" cy="358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solidFill>
                  <a:schemeClr val="accent4"/>
                </a:solidFill>
                <a:ea typeface="Twinkl" charset="0"/>
                <a:cs typeface="Twinkl" charset="0"/>
              </a:rPr>
              <a:t>coal</a:t>
            </a:r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8DE3C6-35AF-4C1E-8A21-CD93899AAE81}"/>
              </a:ext>
            </a:extLst>
          </p:cNvPr>
          <p:cNvSpPr/>
          <p:nvPr/>
        </p:nvSpPr>
        <p:spPr>
          <a:xfrm>
            <a:off x="668338" y="2846388"/>
            <a:ext cx="2582862" cy="358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solidFill>
                  <a:schemeClr val="accent4"/>
                </a:solidFill>
                <a:ea typeface="Twinkl" charset="0"/>
                <a:cs typeface="Twinkl" charset="0"/>
              </a:rPr>
              <a:t>and natural gas. </a:t>
            </a:r>
            <a:endParaRPr lang="en-GB" dirty="0">
              <a:solidFill>
                <a:schemeClr val="accent4"/>
              </a:solidFill>
            </a:endParaRPr>
          </a:p>
        </p:txBody>
      </p:sp>
      <p:pic>
        <p:nvPicPr>
          <p:cNvPr id="13320" name="Picture 2">
            <a:extLst>
              <a:ext uri="{FF2B5EF4-FFF2-40B4-BE49-F238E27FC236}">
                <a16:creationId xmlns:a16="http://schemas.microsoft.com/office/drawing/2014/main" id="{C5596F85-5059-4569-A574-7D425FE73A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38" y="3484563"/>
            <a:ext cx="1979612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6">
            <a:extLst>
              <a:ext uri="{FF2B5EF4-FFF2-40B4-BE49-F238E27FC236}">
                <a16:creationId xmlns:a16="http://schemas.microsoft.com/office/drawing/2014/main" id="{83BE54DF-5C81-40B8-97CD-8640286275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950" y="4578350"/>
            <a:ext cx="2500313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14">
            <a:extLst>
              <a:ext uri="{FF2B5EF4-FFF2-40B4-BE49-F238E27FC236}">
                <a16:creationId xmlns:a16="http://schemas.microsoft.com/office/drawing/2014/main" id="{69A44BBB-38D0-4E69-A9BB-7C7874BEE4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300" y="3308350"/>
            <a:ext cx="13589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2" grpId="0"/>
      <p:bldP spid="13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20">
            <a:extLst>
              <a:ext uri="{FF2B5EF4-FFF2-40B4-BE49-F238E27FC236}">
                <a16:creationId xmlns:a16="http://schemas.microsoft.com/office/drawing/2014/main" id="{2EA5F8C6-37CD-4644-8E17-C8C987607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US" altLang="en-US" sz="3200">
                <a:latin typeface="Twinkl" pitchFamily="2" charset="0"/>
                <a:cs typeface="Twinkl" pitchFamily="2" charset="0"/>
              </a:rPr>
              <a:t>Sustainability</a:t>
            </a:r>
            <a:endParaRPr lang="en-GB" altLang="en-US" sz="3200"/>
          </a:p>
        </p:txBody>
      </p:sp>
      <p:sp>
        <p:nvSpPr>
          <p:cNvPr id="14339" name="Rectangle 4">
            <a:extLst>
              <a:ext uri="{FF2B5EF4-FFF2-40B4-BE49-F238E27FC236}">
                <a16:creationId xmlns:a16="http://schemas.microsoft.com/office/drawing/2014/main" id="{6DEC86B6-FF0C-40D5-BFF4-1AD49D5819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888" y="1320800"/>
            <a:ext cx="7632700" cy="2638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  <a:cs typeface="Twinkl" pitchFamily="2" charset="0"/>
              </a:rPr>
              <a:t>It is our job to make informed choices about the products we use and where they come from. Being a sustainable society means we need to make smart choices about the products we use, the lifestyles we live and how we can preserve non-renewable resources for generations to come.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dirty="0">
              <a:solidFill>
                <a:schemeClr val="tx1"/>
              </a:solidFill>
              <a:cs typeface="Twinkl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20">
            <a:extLst>
              <a:ext uri="{FF2B5EF4-FFF2-40B4-BE49-F238E27FC236}">
                <a16:creationId xmlns:a16="http://schemas.microsoft.com/office/drawing/2014/main" id="{EE3EDC41-10E5-4C17-B554-6A7A66F4D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US" altLang="en-US" sz="3200">
                <a:latin typeface="Twinkl" pitchFamily="2" charset="0"/>
                <a:cs typeface="Twinkl" pitchFamily="2" charset="0"/>
              </a:rPr>
              <a:t>Types of Sustainable Resources</a:t>
            </a:r>
            <a:endParaRPr lang="en-GB" altLang="en-US" sz="3200"/>
          </a:p>
        </p:txBody>
      </p:sp>
      <p:sp>
        <p:nvSpPr>
          <p:cNvPr id="10243" name="Rectangle 4">
            <a:extLst>
              <a:ext uri="{FF2B5EF4-FFF2-40B4-BE49-F238E27FC236}">
                <a16:creationId xmlns:a16="http://schemas.microsoft.com/office/drawing/2014/main" id="{CC64B553-E849-4C72-ACCF-CC102D15BF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949" y="1616075"/>
            <a:ext cx="7697665" cy="4208057"/>
          </a:xfrm>
          <a:prstGeom prst="rect">
            <a:avLst/>
          </a:prstGeom>
          <a:noFill/>
          <a:ln>
            <a:noFill/>
          </a:ln>
        </p:spPr>
        <p:txBody>
          <a:bodyPr wrap="square"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b="1" dirty="0">
                <a:solidFill>
                  <a:schemeClr val="accent4"/>
                </a:solidFill>
                <a:ea typeface="Twinkl" pitchFamily="2" charset="0"/>
                <a:cs typeface="Twinkl" pitchFamily="2" charset="0"/>
              </a:rPr>
              <a:t>Solar energy </a:t>
            </a:r>
            <a:r>
              <a:rPr lang="en-US" altLang="en-US" sz="2400" dirty="0">
                <a:ea typeface="Twinkl" pitchFamily="2" charset="0"/>
                <a:cs typeface="Twinkl" pitchFamily="2" charset="0"/>
              </a:rPr>
              <a:t>– Harnessing and using the sun’s rays as a power source.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n-US" altLang="en-US" sz="2400" dirty="0">
              <a:ea typeface="Twinkl" pitchFamily="2" charset="0"/>
              <a:cs typeface="Twinkl" pitchFamily="2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b="1" dirty="0">
                <a:solidFill>
                  <a:schemeClr val="accent4"/>
                </a:solidFill>
                <a:ea typeface="Twinkl" pitchFamily="2" charset="0"/>
                <a:cs typeface="Twinkl" pitchFamily="2" charset="0"/>
              </a:rPr>
              <a:t>Wind energy </a:t>
            </a:r>
            <a:r>
              <a:rPr lang="en-US" altLang="en-US" sz="2400" dirty="0">
                <a:ea typeface="Twinkl" pitchFamily="2" charset="0"/>
                <a:cs typeface="Twinkl" pitchFamily="2" charset="0"/>
              </a:rPr>
              <a:t>– Converting wind energy into mechanical power.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n-US" altLang="en-US" sz="2400" dirty="0">
              <a:ea typeface="Twinkl" pitchFamily="2" charset="0"/>
              <a:cs typeface="Twinkl" pitchFamily="2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b="1" dirty="0">
                <a:solidFill>
                  <a:schemeClr val="accent4"/>
                </a:solidFill>
                <a:ea typeface="Twinkl" pitchFamily="2" charset="0"/>
                <a:cs typeface="Twinkl" pitchFamily="2" charset="0"/>
              </a:rPr>
              <a:t>Hydropower</a:t>
            </a:r>
            <a:r>
              <a:rPr lang="en-US" altLang="en-US" sz="2400" b="1" dirty="0">
                <a:ea typeface="Twinkl" pitchFamily="2" charset="0"/>
                <a:cs typeface="Twinkl" pitchFamily="2" charset="0"/>
              </a:rPr>
              <a:t> </a:t>
            </a:r>
            <a:r>
              <a:rPr lang="en-US" altLang="en-US" sz="2400" dirty="0">
                <a:ea typeface="Twinkl" pitchFamily="2" charset="0"/>
                <a:cs typeface="Twinkl" pitchFamily="2" charset="0"/>
              </a:rPr>
              <a:t>– Using the force of rushing water to power turbines to make electricity.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n-US" altLang="en-US" sz="2400" dirty="0">
              <a:ea typeface="Twinkl" pitchFamily="2" charset="0"/>
              <a:cs typeface="Twinkl" pitchFamily="2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b="1" dirty="0">
                <a:solidFill>
                  <a:schemeClr val="accent4"/>
                </a:solidFill>
                <a:ea typeface="Twinkl" pitchFamily="2" charset="0"/>
                <a:cs typeface="Twinkl" pitchFamily="2" charset="0"/>
              </a:rPr>
              <a:t>Bioenergy</a:t>
            </a:r>
            <a:r>
              <a:rPr lang="en-US" altLang="en-US" sz="2400" dirty="0">
                <a:ea typeface="Twinkl" pitchFamily="2" charset="0"/>
                <a:cs typeface="Twinkl" pitchFamily="2" charset="0"/>
              </a:rPr>
              <a:t> – materials from natural sources that can be used to generate electricity.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20">
            <a:extLst>
              <a:ext uri="{FF2B5EF4-FFF2-40B4-BE49-F238E27FC236}">
                <a16:creationId xmlns:a16="http://schemas.microsoft.com/office/drawing/2014/main" id="{95DAC26B-8421-437E-A35F-D246354C0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US" altLang="en-US" sz="3200">
                <a:latin typeface="Twinkl" pitchFamily="2" charset="0"/>
                <a:cs typeface="Twinkl" pitchFamily="2" charset="0"/>
              </a:rPr>
              <a:t>Reduce - Reuse - Recycle</a:t>
            </a:r>
            <a:endParaRPr lang="en-GB" altLang="en-US" sz="3200"/>
          </a:p>
        </p:txBody>
      </p:sp>
      <p:sp>
        <p:nvSpPr>
          <p:cNvPr id="10243" name="Rectangle 4">
            <a:extLst>
              <a:ext uri="{FF2B5EF4-FFF2-40B4-BE49-F238E27FC236}">
                <a16:creationId xmlns:a16="http://schemas.microsoft.com/office/drawing/2014/main" id="{1F9BF9F1-DDBB-4C25-87DC-47F2B85839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313" y="1271588"/>
            <a:ext cx="7689850" cy="4208057"/>
          </a:xfrm>
          <a:prstGeom prst="rect">
            <a:avLst/>
          </a:prstGeom>
          <a:noFill/>
          <a:ln>
            <a:noFill/>
          </a:ln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2400" dirty="0">
                <a:latin typeface="Twinkl" charset="0"/>
                <a:ea typeface="Twinkl" charset="0"/>
                <a:cs typeface="Twinkl" charset="0"/>
              </a:rPr>
              <a:t>As well as using renewable resources we can also be a more sustainable society by following the </a:t>
            </a:r>
            <a:r>
              <a:rPr lang="en-US" sz="2400" b="1" dirty="0">
                <a:solidFill>
                  <a:schemeClr val="accent4"/>
                </a:solidFill>
                <a:latin typeface="Twinkl" charset="0"/>
                <a:ea typeface="Twinkl" charset="0"/>
                <a:cs typeface="Twinkl" charset="0"/>
              </a:rPr>
              <a:t>reduce</a:t>
            </a:r>
            <a:r>
              <a:rPr lang="en-US" sz="2400" b="1" dirty="0">
                <a:latin typeface="Twinkl" charset="0"/>
                <a:ea typeface="Twinkl" charset="0"/>
                <a:cs typeface="Twinkl" charset="0"/>
              </a:rPr>
              <a:t> – </a:t>
            </a:r>
            <a:r>
              <a:rPr lang="en-US" sz="2400" b="1" dirty="0">
                <a:solidFill>
                  <a:schemeClr val="accent4"/>
                </a:solidFill>
                <a:latin typeface="Twinkl" charset="0"/>
                <a:ea typeface="Twinkl" charset="0"/>
                <a:cs typeface="Twinkl" charset="0"/>
              </a:rPr>
              <a:t>reuse</a:t>
            </a:r>
            <a:r>
              <a:rPr lang="en-US" sz="2400" b="1" dirty="0">
                <a:latin typeface="Twinkl" charset="0"/>
                <a:ea typeface="Twinkl" charset="0"/>
                <a:cs typeface="Twinkl" charset="0"/>
              </a:rPr>
              <a:t> – </a:t>
            </a:r>
            <a:r>
              <a:rPr lang="en-US" sz="2400" b="1" dirty="0">
                <a:solidFill>
                  <a:schemeClr val="accent4"/>
                </a:solidFill>
                <a:latin typeface="Twinkl" charset="0"/>
                <a:ea typeface="Twinkl" charset="0"/>
                <a:cs typeface="Twinkl" charset="0"/>
              </a:rPr>
              <a:t>recycle</a:t>
            </a:r>
            <a:r>
              <a:rPr lang="en-US" sz="2400" b="1" dirty="0">
                <a:latin typeface="Twinkl" charset="0"/>
                <a:ea typeface="Twinkl" charset="0"/>
                <a:cs typeface="Twinkl" charset="0"/>
              </a:rPr>
              <a:t> </a:t>
            </a:r>
            <a:r>
              <a:rPr lang="en-US" sz="2400" dirty="0">
                <a:latin typeface="Twinkl" charset="0"/>
                <a:ea typeface="Twinkl" charset="0"/>
                <a:cs typeface="Twinkl" charset="0"/>
              </a:rPr>
              <a:t>method. We can look at the products we use and consider: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US" sz="2400" dirty="0">
              <a:latin typeface="Twinkl" charset="0"/>
              <a:ea typeface="Twinkl" charset="0"/>
              <a:cs typeface="Twinkl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400" dirty="0">
                <a:solidFill>
                  <a:schemeClr val="accent4"/>
                </a:solidFill>
                <a:latin typeface="Twinkl" charset="0"/>
                <a:ea typeface="Twinkl" charset="0"/>
                <a:cs typeface="Twinkl" charset="0"/>
              </a:rPr>
              <a:t>Can we reduce the amount of this product that we use?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400" dirty="0">
                <a:solidFill>
                  <a:schemeClr val="accent4"/>
                </a:solidFill>
                <a:latin typeface="Twinkl" charset="0"/>
                <a:ea typeface="Twinkl" charset="0"/>
                <a:cs typeface="Twinkl" charset="0"/>
              </a:rPr>
              <a:t>Can we reuse this product in another way, instead of throwing it away?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400" dirty="0">
                <a:solidFill>
                  <a:schemeClr val="accent4"/>
                </a:solidFill>
                <a:latin typeface="Twinkl" charset="0"/>
                <a:ea typeface="Twinkl" charset="0"/>
                <a:cs typeface="Twinkl" charset="0"/>
              </a:rPr>
              <a:t>Can we recycle parts of the product and use them for a different purposes?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20">
            <a:extLst>
              <a:ext uri="{FF2B5EF4-FFF2-40B4-BE49-F238E27FC236}">
                <a16:creationId xmlns:a16="http://schemas.microsoft.com/office/drawing/2014/main" id="{1952B986-C776-48DF-9EF5-23EDA1D16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63" y="596900"/>
            <a:ext cx="8220075" cy="993775"/>
          </a:xfrm>
        </p:spPr>
        <p:txBody>
          <a:bodyPr/>
          <a:lstStyle/>
          <a:p>
            <a:pPr algn="ctr" eaLnBrk="1" hangingPunct="1"/>
            <a:r>
              <a:rPr lang="en-US" altLang="en-US" sz="3200">
                <a:latin typeface="Twinkl" pitchFamily="2" charset="0"/>
                <a:cs typeface="Twinkl" pitchFamily="2" charset="0"/>
              </a:rPr>
              <a:t>How Can We Be More Sustainable </a:t>
            </a:r>
            <a:br>
              <a:rPr lang="en-US" altLang="en-US" sz="3200">
                <a:latin typeface="Twinkl" pitchFamily="2" charset="0"/>
                <a:cs typeface="Twinkl" pitchFamily="2" charset="0"/>
              </a:rPr>
            </a:br>
            <a:r>
              <a:rPr lang="en-US" altLang="en-US" sz="3200">
                <a:latin typeface="Twinkl" pitchFamily="2" charset="0"/>
                <a:cs typeface="Twinkl" pitchFamily="2" charset="0"/>
              </a:rPr>
              <a:t>at Home?</a:t>
            </a:r>
            <a:endParaRPr lang="en-GB" altLang="en-US" sz="32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1495C0-FFFC-4878-B836-AAAA9B5458FB}"/>
              </a:ext>
            </a:extLst>
          </p:cNvPr>
          <p:cNvSpPr/>
          <p:nvPr/>
        </p:nvSpPr>
        <p:spPr>
          <a:xfrm>
            <a:off x="806450" y="4487863"/>
            <a:ext cx="2255838" cy="358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  <a:ea typeface="Twinkl" charset="0"/>
                <a:cs typeface="Twinkl" charset="0"/>
              </a:rPr>
              <a:t>Recycle our rubbish.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999A5B-9FF2-495C-97E2-5A8E44FC63DB}"/>
              </a:ext>
            </a:extLst>
          </p:cNvPr>
          <p:cNvSpPr/>
          <p:nvPr/>
        </p:nvSpPr>
        <p:spPr>
          <a:xfrm>
            <a:off x="3170238" y="5499100"/>
            <a:ext cx="2541587" cy="358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ea typeface="Twinkl" charset="0"/>
                <a:cs typeface="Twinkl" charset="0"/>
              </a:rPr>
              <a:t>Reuse food scraps in the garden as compost.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19A4F4-ECE7-4B6B-B9CA-D67B5DBB01EA}"/>
              </a:ext>
            </a:extLst>
          </p:cNvPr>
          <p:cNvSpPr/>
          <p:nvPr/>
        </p:nvSpPr>
        <p:spPr>
          <a:xfrm>
            <a:off x="5711825" y="4487863"/>
            <a:ext cx="2617788" cy="358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ea typeface="Twinkl" charset="0"/>
                <a:cs typeface="Twinkl" charset="0"/>
              </a:rPr>
              <a:t>Walk to the park rather than taking the car.</a:t>
            </a:r>
          </a:p>
        </p:txBody>
      </p:sp>
      <p:pic>
        <p:nvPicPr>
          <p:cNvPr id="4" name="recycling">
            <a:extLst>
              <a:ext uri="{FF2B5EF4-FFF2-40B4-BE49-F238E27FC236}">
                <a16:creationId xmlns:a16="http://schemas.microsoft.com/office/drawing/2014/main" id="{237E0856-C75A-406C-ABF8-69A7E2CB63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63" y="1774825"/>
            <a:ext cx="2003425" cy="24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scraps">
            <a:extLst>
              <a:ext uri="{FF2B5EF4-FFF2-40B4-BE49-F238E27FC236}">
                <a16:creationId xmlns:a16="http://schemas.microsoft.com/office/drawing/2014/main" id="{1CFA3E8E-F8C0-4AA7-B958-49118E2F9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3019425"/>
            <a:ext cx="3203575" cy="226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dogs">
            <a:extLst>
              <a:ext uri="{FF2B5EF4-FFF2-40B4-BE49-F238E27FC236}">
                <a16:creationId xmlns:a16="http://schemas.microsoft.com/office/drawing/2014/main" id="{98C9F3F0-3389-4BF4-A9A3-0B76904224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825" y="1774825"/>
            <a:ext cx="2155825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20">
            <a:extLst>
              <a:ext uri="{FF2B5EF4-FFF2-40B4-BE49-F238E27FC236}">
                <a16:creationId xmlns:a16="http://schemas.microsoft.com/office/drawing/2014/main" id="{FA44EF0A-A26D-411E-A625-36555C0C7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63" y="596900"/>
            <a:ext cx="8220075" cy="993775"/>
          </a:xfrm>
        </p:spPr>
        <p:txBody>
          <a:bodyPr/>
          <a:lstStyle/>
          <a:p>
            <a:pPr algn="ctr" eaLnBrk="1" hangingPunct="1"/>
            <a:r>
              <a:rPr lang="en-US" altLang="en-US" sz="3200">
                <a:latin typeface="Twinkl" pitchFamily="2" charset="0"/>
                <a:cs typeface="Twinkl" pitchFamily="2" charset="0"/>
              </a:rPr>
              <a:t>How Can We Be More Sustainable </a:t>
            </a:r>
            <a:br>
              <a:rPr lang="en-US" altLang="en-US" sz="3200">
                <a:latin typeface="Twinkl" pitchFamily="2" charset="0"/>
                <a:cs typeface="Twinkl" pitchFamily="2" charset="0"/>
              </a:rPr>
            </a:br>
            <a:r>
              <a:rPr lang="en-US" altLang="en-US" sz="3200">
                <a:latin typeface="Twinkl" pitchFamily="2" charset="0"/>
                <a:cs typeface="Twinkl" pitchFamily="2" charset="0"/>
              </a:rPr>
              <a:t>at Home?</a:t>
            </a:r>
            <a:endParaRPr lang="en-GB" altLang="en-US" sz="32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170782-D871-483E-A308-7673B607B7D0}"/>
              </a:ext>
            </a:extLst>
          </p:cNvPr>
          <p:cNvSpPr/>
          <p:nvPr/>
        </p:nvSpPr>
        <p:spPr>
          <a:xfrm>
            <a:off x="638175" y="3998913"/>
            <a:ext cx="2700338" cy="358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ea typeface="Twinkl" charset="0"/>
                <a:cs typeface="Twinkl" charset="0"/>
              </a:rPr>
              <a:t>Switch off appliances at the wall that are not being used.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0FDC94-CE64-475E-85B2-645D057E215A}"/>
              </a:ext>
            </a:extLst>
          </p:cNvPr>
          <p:cNvSpPr/>
          <p:nvPr/>
        </p:nvSpPr>
        <p:spPr>
          <a:xfrm>
            <a:off x="5605463" y="4010025"/>
            <a:ext cx="2911475" cy="358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ea typeface="Twinkl" charset="0"/>
                <a:cs typeface="Twinkl" charset="0"/>
              </a:rPr>
              <a:t>Grow your own vegetables in your backyard.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8A3B01-1A99-48D9-9CC4-A0885C760DD0}"/>
              </a:ext>
            </a:extLst>
          </p:cNvPr>
          <p:cNvSpPr/>
          <p:nvPr/>
        </p:nvSpPr>
        <p:spPr>
          <a:xfrm>
            <a:off x="2865438" y="5695950"/>
            <a:ext cx="3387725" cy="358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ea typeface="Twinkl" charset="0"/>
                <a:cs typeface="Twinkl" charset="0"/>
              </a:rPr>
              <a:t>Donate old clothes and toys to a charity to be reused.</a:t>
            </a:r>
          </a:p>
        </p:txBody>
      </p:sp>
      <p:pic>
        <p:nvPicPr>
          <p:cNvPr id="3" name="plug">
            <a:extLst>
              <a:ext uri="{FF2B5EF4-FFF2-40B4-BE49-F238E27FC236}">
                <a16:creationId xmlns:a16="http://schemas.microsoft.com/office/drawing/2014/main" id="{AF6AFB09-6552-45A1-8943-CF3C1BE7BC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88" y="1549400"/>
            <a:ext cx="191770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lothes bank">
            <a:extLst>
              <a:ext uri="{FF2B5EF4-FFF2-40B4-BE49-F238E27FC236}">
                <a16:creationId xmlns:a16="http://schemas.microsoft.com/office/drawing/2014/main" id="{A4D8F5CE-07F5-4530-B633-A8A388CD42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413" y="2998788"/>
            <a:ext cx="1892300" cy="23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lant">
            <a:extLst>
              <a:ext uri="{FF2B5EF4-FFF2-40B4-BE49-F238E27FC236}">
                <a16:creationId xmlns:a16="http://schemas.microsoft.com/office/drawing/2014/main" id="{6D85DBE1-FABA-4DA5-AC0D-9B34BE1C3D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13" y="1512888"/>
            <a:ext cx="1249362" cy="231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C2D07FF1-3EB1-4D9E-84F9-D2450425A22C}" vid="{819F8316-0E89-457C-B2A7-A168B6D0BF6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211</TotalTime>
  <Words>542</Words>
  <Application>Microsoft Office PowerPoint</Application>
  <PresentationFormat>On-screen Show (4:3)</PresentationFormat>
  <Paragraphs>58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Twinkl SemiBold</vt:lpstr>
      <vt:lpstr>Calibri</vt:lpstr>
      <vt:lpstr>Twinkl</vt:lpstr>
      <vt:lpstr>Arial</vt:lpstr>
      <vt:lpstr>Sassoon Infant Rg</vt:lpstr>
      <vt:lpstr>Office Theme</vt:lpstr>
      <vt:lpstr>Sustainability</vt:lpstr>
      <vt:lpstr>Why Is It Important to Be Sustainable?</vt:lpstr>
      <vt:lpstr>Renewable Resources</vt:lpstr>
      <vt:lpstr>Non-Renewable Resources</vt:lpstr>
      <vt:lpstr>Sustainability</vt:lpstr>
      <vt:lpstr>Types of Sustainable Resources</vt:lpstr>
      <vt:lpstr>Reduce - Reuse - Recycle</vt:lpstr>
      <vt:lpstr>How Can We Be More Sustainable  at Home?</vt:lpstr>
      <vt:lpstr>How Can We Be More Sustainable  at Home?</vt:lpstr>
      <vt:lpstr>How Can We Be More Sustainable  at School?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Shauna Luckett</dc:creator>
  <cp:lastModifiedBy>Janette Wood</cp:lastModifiedBy>
  <cp:revision>25</cp:revision>
  <dcterms:created xsi:type="dcterms:W3CDTF">2017-06-29T16:11:08Z</dcterms:created>
  <dcterms:modified xsi:type="dcterms:W3CDTF">2020-05-06T18:44:15Z</dcterms:modified>
</cp:coreProperties>
</file>